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sldIdLst>
    <p:sldId id="256" r:id="rId2"/>
    <p:sldId id="276" r:id="rId3"/>
    <p:sldId id="257" r:id="rId4"/>
    <p:sldId id="267" r:id="rId5"/>
    <p:sldId id="268" r:id="rId6"/>
    <p:sldId id="271" r:id="rId7"/>
    <p:sldId id="273" r:id="rId8"/>
    <p:sldId id="277" r:id="rId9"/>
    <p:sldId id="266" r:id="rId1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4B01F-5EA5-4921-ADED-11F684FD22D3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816D1-EEFD-45A9-A34E-9EA45E74D594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2222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816D1-EEFD-45A9-A34E-9EA45E74D594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672856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Lekerekített téglalap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Lekerekített téglalap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Lekerekített téglalap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Téglalap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églalap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églalap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Lekerekített téglalap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1F5B255-947E-4601-AE27-B1498B83AE38}" type="datetimeFigureOut">
              <a:rPr lang="hu-HU" smtClean="0"/>
              <a:pPr/>
              <a:t>2012.11.21.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DAB615F-15EA-49D4-8121-9073DB46009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786446" y="5000636"/>
            <a:ext cx="2357454" cy="857256"/>
          </a:xfrm>
        </p:spPr>
        <p:txBody>
          <a:bodyPr>
            <a:noAutofit/>
          </a:bodyPr>
          <a:lstStyle/>
          <a:p>
            <a:r>
              <a:rPr lang="hu-HU" sz="1800" dirty="0" smtClean="0"/>
              <a:t>Dr. Cser-Palkovics András</a:t>
            </a:r>
          </a:p>
          <a:p>
            <a:r>
              <a:rPr lang="hu-HU" sz="1800" dirty="0" smtClean="0"/>
              <a:t>polgármester</a:t>
            </a:r>
            <a:endParaRPr lang="hu-HU" sz="1800" dirty="0"/>
          </a:p>
        </p:txBody>
      </p:sp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000109"/>
            <a:ext cx="7772400" cy="2357453"/>
          </a:xfrm>
        </p:spPr>
        <p:txBody>
          <a:bodyPr>
            <a:normAutofit/>
          </a:bodyPr>
          <a:lstStyle/>
          <a:p>
            <a:r>
              <a:rPr lang="hu-HU" dirty="0" smtClean="0"/>
              <a:t>Megújul városunk egyik főútja,</a:t>
            </a:r>
            <a:br>
              <a:rPr lang="hu-HU" dirty="0" smtClean="0"/>
            </a:br>
            <a:r>
              <a:rPr lang="hu-HU" dirty="0" smtClean="0"/>
              <a:t>a Mártírok útja</a:t>
            </a:r>
            <a:endParaRPr lang="hu-HU" dirty="0"/>
          </a:p>
        </p:txBody>
      </p:sp>
      <p:pic>
        <p:nvPicPr>
          <p:cNvPr id="5" name="Kép 4" descr="logo_feherv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3786190"/>
            <a:ext cx="1913844" cy="200309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 descr="P11909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68011" y="3226585"/>
            <a:ext cx="4318324" cy="3238743"/>
          </a:xfrm>
          <a:prstGeom prst="rect">
            <a:avLst/>
          </a:prstGeom>
        </p:spPr>
      </p:pic>
      <p:pic>
        <p:nvPicPr>
          <p:cNvPr id="4" name="Kép 3" descr="P11909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2575" y="398949"/>
            <a:ext cx="4239415" cy="3179562"/>
          </a:xfrm>
          <a:prstGeom prst="rect">
            <a:avLst/>
          </a:prstGeom>
        </p:spPr>
      </p:pic>
      <p:sp>
        <p:nvSpPr>
          <p:cNvPr id="2" name="Szövegdoboz 1"/>
          <p:cNvSpPr txBox="1"/>
          <p:nvPr/>
        </p:nvSpPr>
        <p:spPr>
          <a:xfrm>
            <a:off x="4882957" y="1556610"/>
            <a:ext cx="3888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Évtizedes probléma a Mártírok útja</a:t>
            </a:r>
            <a:endParaRPr lang="hu-HU" sz="2800" b="1" dirty="0"/>
          </a:p>
        </p:txBody>
      </p:sp>
      <p:sp>
        <p:nvSpPr>
          <p:cNvPr id="6" name="Szövegdoboz 5"/>
          <p:cNvSpPr txBox="1"/>
          <p:nvPr/>
        </p:nvSpPr>
        <p:spPr>
          <a:xfrm rot="10800000" flipV="1">
            <a:off x="428596" y="4518638"/>
            <a:ext cx="39273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Áldatlan állapotok, balesetveszély</a:t>
            </a:r>
            <a:endParaRPr lang="hu-HU" sz="2800" b="1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/>
              <a:t>ELŐKÉSZÍTÉS KERETEI</a:t>
            </a:r>
            <a:endParaRPr lang="hu-HU" sz="4400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914400" y="1571612"/>
            <a:ext cx="7906072" cy="47863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u-HU" dirty="0" smtClean="0"/>
          </a:p>
          <a:p>
            <a:pPr algn="just"/>
            <a:r>
              <a:rPr lang="hu-HU" sz="2400" dirty="0" smtClean="0"/>
              <a:t>2012				ROP pályázatok benyújtása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hu-HU" sz="2400" dirty="0" smtClean="0"/>
              <a:t>2012 június 			Támogatási szerződés megkötése 				</a:t>
            </a:r>
            <a:r>
              <a:rPr lang="hu-HU" sz="2400" b="1" dirty="0" smtClean="0"/>
              <a:t>1290 m</a:t>
            </a:r>
            <a:r>
              <a:rPr lang="hu-HU" sz="2400" dirty="0" smtClean="0"/>
              <a:t> útfelújításra </a:t>
            </a:r>
            <a:r>
              <a:rPr lang="hu-HU" sz="2400" b="1" dirty="0" smtClean="0"/>
              <a:t>400 millió Ft  				</a:t>
            </a:r>
            <a:r>
              <a:rPr lang="hu-HU" sz="2400" dirty="0" smtClean="0"/>
              <a:t>összegben, </a:t>
            </a:r>
            <a:r>
              <a:rPr lang="hu-HU" sz="2400" b="1" dirty="0" smtClean="0"/>
              <a:t>44 millió Ft </a:t>
            </a:r>
            <a:r>
              <a:rPr lang="hu-HU" sz="2400" dirty="0" smtClean="0"/>
              <a:t>önerővel</a:t>
            </a:r>
          </a:p>
          <a:p>
            <a:pPr algn="just"/>
            <a:r>
              <a:rPr lang="hu-HU" sz="2400" dirty="0" smtClean="0"/>
              <a:t>2012. november 		Támogató levél megérkezése a 					csapadékcsatorna átépítésére </a:t>
            </a:r>
            <a:r>
              <a:rPr lang="hu-HU" sz="2400" b="1" dirty="0" smtClean="0"/>
              <a:t>150 				millió Ft </a:t>
            </a:r>
            <a:r>
              <a:rPr lang="hu-HU" sz="2400" dirty="0" smtClean="0"/>
              <a:t>összegben</a:t>
            </a:r>
            <a:r>
              <a:rPr lang="hu-HU" sz="2400" b="1" dirty="0" smtClean="0"/>
              <a:t>,16,7 millió Ft</a:t>
            </a:r>
            <a:r>
              <a:rPr lang="hu-HU" sz="2400" dirty="0" smtClean="0"/>
              <a:t> 				önerővel</a:t>
            </a:r>
          </a:p>
          <a:p>
            <a:pPr algn="just"/>
            <a:r>
              <a:rPr lang="hu-HU" sz="2400" dirty="0"/>
              <a:t>Sikeres megvalósításhoz </a:t>
            </a:r>
            <a:r>
              <a:rPr lang="hu-HU" sz="2400" dirty="0" smtClean="0"/>
              <a:t>várhatóan további  </a:t>
            </a:r>
            <a:r>
              <a:rPr lang="hu-HU" sz="2400" b="1" dirty="0"/>
              <a:t>280 millió Ft</a:t>
            </a:r>
            <a:r>
              <a:rPr lang="hu-HU" sz="2400" dirty="0"/>
              <a:t> önkormányzati forrás </a:t>
            </a:r>
            <a:r>
              <a:rPr lang="hu-HU" sz="2400" dirty="0" smtClean="0"/>
              <a:t>szükséges.</a:t>
            </a:r>
            <a:endParaRPr lang="hu-HU" sz="2400" dirty="0"/>
          </a:p>
          <a:p>
            <a:pPr marL="0" indent="0" algn="just">
              <a:buNone/>
            </a:pPr>
            <a:endParaRPr lang="hu-HU" sz="2400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/>
              <a:t>MEGVALÓSÍTÁS KERETEI</a:t>
            </a:r>
            <a:endParaRPr lang="hu-HU" sz="4400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988424" cy="511256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hu-HU" dirty="0" smtClean="0"/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hu-HU" sz="3500" dirty="0" smtClean="0"/>
              <a:t>Befolyásolja a csapadékcsatorna projekt korábbi tartaléklistára helyezése.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hu-HU" sz="3500" dirty="0" smtClean="0"/>
              <a:t>Műszakilag egymásra épülő projektek (egy közbeszerzési eljárás, generálkivitelező). </a:t>
            </a:r>
            <a:endParaRPr lang="hu-HU" sz="35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hu-HU" sz="3500" dirty="0" smtClean="0"/>
              <a:t>Nyertes kivitelező kiválasztása 	2013 tavasza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hu-HU" sz="3500" dirty="0" smtClean="0"/>
              <a:t>Párhuzamos megvalósítás		közel 1 év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hu-HU" sz="3500" dirty="0" smtClean="0"/>
              <a:t>Felújítás befejezése			2014 nyara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/>
              <a:t>FŐBB MŰSZAKI PARAMÉTEREK</a:t>
            </a:r>
            <a:endParaRPr lang="hu-HU" sz="4400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755576" y="1556792"/>
            <a:ext cx="7772400" cy="5040560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hu-HU" sz="3200" dirty="0" smtClean="0"/>
              <a:t>A Mártírok útjának a Deák Ferenc u.–Madách Imre utca közötti </a:t>
            </a:r>
            <a:r>
              <a:rPr lang="hu-HU" sz="3200" b="1" dirty="0" smtClean="0"/>
              <a:t>1290 m </a:t>
            </a:r>
            <a:r>
              <a:rPr lang="hu-HU" sz="3200" dirty="0" smtClean="0"/>
              <a:t>útszakasz felújítása. </a:t>
            </a:r>
          </a:p>
          <a:p>
            <a:pPr algn="just">
              <a:spcAft>
                <a:spcPts val="600"/>
              </a:spcAft>
            </a:pPr>
            <a:r>
              <a:rPr lang="hu-HU" sz="3200" dirty="0" smtClean="0"/>
              <a:t>A Mártírok útja alatt húzódó V-6-0 csapadékvíz főgyűjtő Lövölde utcától számított </a:t>
            </a:r>
            <a:r>
              <a:rPr lang="hu-HU" sz="3200" b="1" dirty="0" smtClean="0"/>
              <a:t>410 m</a:t>
            </a:r>
            <a:r>
              <a:rPr lang="hu-HU" sz="3200" dirty="0" smtClean="0"/>
              <a:t> szakaszának átépítése.</a:t>
            </a:r>
          </a:p>
          <a:p>
            <a:pPr algn="just">
              <a:spcAft>
                <a:spcPts val="600"/>
              </a:spcAft>
            </a:pPr>
            <a:r>
              <a:rPr lang="hu-HU" sz="3200" dirty="0" smtClean="0"/>
              <a:t>A V-6-0 csapadékvíz főgyűjtő fennmaradó </a:t>
            </a:r>
            <a:r>
              <a:rPr lang="hu-HU" sz="3200" b="1" dirty="0" smtClean="0"/>
              <a:t>880 m</a:t>
            </a:r>
            <a:r>
              <a:rPr lang="hu-HU" sz="3200" dirty="0" smtClean="0"/>
              <a:t> szakasza a Madách Imre utcáig tisztán önkormányzati forrásból valósul meg. </a:t>
            </a:r>
            <a:endParaRPr lang="hu-HU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46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/>
              <a:t>FŐBB MŰSZAKI PARAMÉTEREK</a:t>
            </a:r>
            <a:endParaRPr lang="hu-HU" sz="4400" b="1" dirty="0"/>
          </a:p>
        </p:txBody>
      </p:sp>
      <p:sp>
        <p:nvSpPr>
          <p:cNvPr id="4" name="Tartalom helye 3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8132440" cy="5544616"/>
          </a:xfrm>
        </p:spPr>
        <p:txBody>
          <a:bodyPr>
            <a:normAutofit/>
          </a:bodyPr>
          <a:lstStyle/>
          <a:p>
            <a:pPr algn="just"/>
            <a:endParaRPr lang="hu-HU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Jelentős szelvénybővülés a csapadékelvezetés kapacitásnövelése érdekében.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A lakóutcák csomópontjaiban balra felálló sávok valamint befogadó sávok kerülnek kialakításra.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Biztonságosan elválasztott gyalog- és kerékpárút épül.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Akadálymentes közlekedés biztosítása.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hu-HU" sz="2400" dirty="0" smtClean="0"/>
          </a:p>
          <a:p>
            <a:pPr algn="just"/>
            <a:endParaRPr lang="hu-HU" dirty="0" smtClean="0"/>
          </a:p>
          <a:p>
            <a:endParaRPr lang="hu-H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>
            <a:normAutofit/>
          </a:bodyPr>
          <a:lstStyle/>
          <a:p>
            <a:pPr algn="ctr"/>
            <a:r>
              <a:rPr lang="hu-HU" sz="4400" b="1" dirty="0" smtClean="0"/>
              <a:t>FŐBB MŰSZAKI PARAMÉTEREK</a:t>
            </a:r>
            <a:endParaRPr lang="hu-HU" sz="4400" b="1" dirty="0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>
          <a:xfrm>
            <a:off x="827584" y="1412776"/>
            <a:ext cx="7772400" cy="5053034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A buszmegállók közelében valamint a csomópontoknál középszigetes </a:t>
            </a:r>
            <a:r>
              <a:rPr lang="hu-HU" sz="3200" b="1" dirty="0" smtClean="0"/>
              <a:t>gyalogos-átkelőhelyek</a:t>
            </a:r>
            <a:r>
              <a:rPr lang="hu-HU" sz="3200" dirty="0" smtClean="0"/>
              <a:t> kerülnek kialakításra, a </a:t>
            </a:r>
            <a:r>
              <a:rPr lang="hu-HU" sz="3200" b="1" dirty="0" smtClean="0"/>
              <a:t>közvilágítás</a:t>
            </a:r>
            <a:r>
              <a:rPr lang="hu-HU" sz="3200" dirty="0" smtClean="0"/>
              <a:t> átépítésével.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A pályázott szakaszon 6 db</a:t>
            </a:r>
            <a:r>
              <a:rPr lang="hu-HU" sz="3200" b="1" dirty="0" smtClean="0"/>
              <a:t> autóbuszöböl </a:t>
            </a:r>
            <a:r>
              <a:rPr lang="hu-HU" sz="3200" dirty="0" smtClean="0"/>
              <a:t>kerül kialakításra, </a:t>
            </a:r>
            <a:r>
              <a:rPr lang="hu-HU" sz="3200" b="1" dirty="0" smtClean="0"/>
              <a:t>fedett várókkal</a:t>
            </a:r>
            <a:r>
              <a:rPr lang="hu-HU" sz="32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hu-HU" sz="3200" dirty="0" smtClean="0"/>
              <a:t>A Madách Imre utcánál megszüntetésre kerül az iparvasúti keresztezés.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4400" b="1" dirty="0" smtClean="0"/>
              <a:t>TOVÁBBI TERVEK</a:t>
            </a:r>
            <a:endParaRPr lang="hu-HU" sz="4400" b="1" dirty="0"/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899592" y="2283002"/>
            <a:ext cx="7772400" cy="4572000"/>
          </a:xfrm>
        </p:spPr>
        <p:txBody>
          <a:bodyPr/>
          <a:lstStyle/>
          <a:p>
            <a:pPr algn="just"/>
            <a:r>
              <a:rPr lang="hu-HU" sz="3200" dirty="0" smtClean="0"/>
              <a:t>A fennmaradó szakasz megvalósítása kiemelt prioritás.</a:t>
            </a:r>
          </a:p>
          <a:p>
            <a:pPr marL="0" indent="0" algn="just">
              <a:buNone/>
            </a:pPr>
            <a:endParaRPr lang="hu-HU" sz="3200" dirty="0" smtClean="0"/>
          </a:p>
          <a:p>
            <a:pPr algn="just"/>
            <a:r>
              <a:rPr lang="hu-HU" sz="3200" dirty="0" smtClean="0"/>
              <a:t>Cél:  2014-2020 között várható EU-s források lehívása.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78940277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85720" y="278605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 smtClean="0"/>
              <a:t>Köszönöm a figyelmet!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5" name="Kép 4" descr="logo_feherva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3786190"/>
            <a:ext cx="1913844" cy="2003098"/>
          </a:xfrm>
          <a:prstGeom prst="rect">
            <a:avLst/>
          </a:prstGeom>
        </p:spPr>
      </p:pic>
      <p:sp>
        <p:nvSpPr>
          <p:cNvPr id="6" name="Alcím 2"/>
          <p:cNvSpPr txBox="1">
            <a:spLocks/>
          </p:cNvSpPr>
          <p:nvPr/>
        </p:nvSpPr>
        <p:spPr>
          <a:xfrm>
            <a:off x="5786446" y="5000636"/>
            <a:ext cx="2571768" cy="8572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hu-H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Cser-Palkovics András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hu-H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polgármester</a:t>
            </a:r>
            <a:endParaRPr kumimoji="0" lang="hu-H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észvény">
  <a:themeElements>
    <a:clrScheme name="Részvén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szvén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Részvén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333</TotalTime>
  <Words>201</Words>
  <Application>Microsoft Office PowerPoint</Application>
  <PresentationFormat>Diavetítés a képernyőre (4:3 oldalarány)</PresentationFormat>
  <Paragraphs>41</Paragraphs>
  <Slides>9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0" baseType="lpstr">
      <vt:lpstr>Részvény</vt:lpstr>
      <vt:lpstr>Megújul városunk egyik főútja, a Mártírok útja</vt:lpstr>
      <vt:lpstr>2. dia</vt:lpstr>
      <vt:lpstr>ELŐKÉSZÍTÉS KERETEI</vt:lpstr>
      <vt:lpstr>MEGVALÓSÍTÁS KERETEI</vt:lpstr>
      <vt:lpstr>FŐBB MŰSZAKI PARAMÉTEREK</vt:lpstr>
      <vt:lpstr>FŐBB MŰSZAKI PARAMÉTEREK</vt:lpstr>
      <vt:lpstr>FŐBB MŰSZAKI PARAMÉTEREK</vt:lpstr>
      <vt:lpstr>TOVÁBBI TERVEK</vt:lpstr>
      <vt:lpstr>Köszönöm a figyelmet!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közműnyilvántartás szerepe az önkormányzati munkában</dc:title>
  <dc:creator>viniczaia</dc:creator>
  <cp:lastModifiedBy>Armand</cp:lastModifiedBy>
  <cp:revision>48</cp:revision>
  <cp:lastPrinted>2012-11-20T14:07:03Z</cp:lastPrinted>
  <dcterms:created xsi:type="dcterms:W3CDTF">2012-04-26T14:34:40Z</dcterms:created>
  <dcterms:modified xsi:type="dcterms:W3CDTF">2012-11-21T09:40:31Z</dcterms:modified>
</cp:coreProperties>
</file>