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charts/chart8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21"/>
  </p:handoutMasterIdLst>
  <p:sldIdLst>
    <p:sldId id="256" r:id="rId2"/>
    <p:sldId id="279" r:id="rId3"/>
    <p:sldId id="284" r:id="rId4"/>
    <p:sldId id="286" r:id="rId5"/>
    <p:sldId id="285" r:id="rId6"/>
    <p:sldId id="261" r:id="rId7"/>
    <p:sldId id="262" r:id="rId8"/>
    <p:sldId id="280" r:id="rId9"/>
    <p:sldId id="271" r:id="rId10"/>
    <p:sldId id="263" r:id="rId11"/>
    <p:sldId id="272" r:id="rId12"/>
    <p:sldId id="264" r:id="rId13"/>
    <p:sldId id="273" r:id="rId14"/>
    <p:sldId id="265" r:id="rId15"/>
    <p:sldId id="274" r:id="rId16"/>
    <p:sldId id="275" r:id="rId17"/>
    <p:sldId id="266" r:id="rId18"/>
    <p:sldId id="288" r:id="rId19"/>
    <p:sldId id="287" r:id="rId20"/>
  </p:sldIdLst>
  <p:sldSz cx="9144000" cy="6858000" type="screen4x3"/>
  <p:notesSz cx="6735763" cy="9866313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A70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0" d="100"/>
          <a:sy n="80" d="100"/>
        </p:scale>
        <p:origin x="-10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KDRF&#220;\RMA\OP%20el&#337;rehalad&#225;s%202012.12.31\diagramok_&#246;sszes&#237;tett_J&#211;_&#246;ssz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G:\OP%20el&#337;rehalad&#225;s%202012.12.31\diagramok_&#246;sszes&#237;tett_J&#211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KDRF&#220;\RMA\OP%20el&#337;rehalad&#225;s%202012.12.31\diagramok_&#246;sszes&#237;tett_J&#211;_&#246;ssz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KDRF&#220;\RMA\OP%20el&#337;rehalad&#225;s%202012.12.31\diagramok_&#246;sszes&#237;tett_J&#211;_&#246;ssz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KDRF&#220;\RMA\OP%20el&#337;rehalad&#225;s%202012.12.31\diagramok_&#246;sszes&#237;tett_J&#211;_&#246;ssz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G:\OP%20el&#337;rehalad&#225;s%202012.12.31\diagramok_&#246;sszes&#237;tett_J&#211;_&#246;ssz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KDRF&#220;\RMA\OP%20el&#337;rehalad&#225;s%202012.12.31\diagramok_&#246;sszes&#237;tett_J&#211;_&#246;ssz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G:\OP%20el&#337;rehalad&#225;s%202012.12.31\diagramok_&#246;sszes&#237;tett_J&#211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chart>
    <c:autoTitleDeleted val="1"/>
    <c:view3D>
      <c:rAngAx val="1"/>
    </c:view3D>
    <c:floor>
      <c:spPr>
        <a:solidFill>
          <a:schemeClr val="bg1">
            <a:lumMod val="75000"/>
          </a:schemeClr>
        </a:solidFill>
      </c:spPr>
    </c:floor>
    <c:sideWall>
      <c:spPr>
        <a:solidFill>
          <a:schemeClr val="bg1">
            <a:lumMod val="85000"/>
          </a:schemeClr>
        </a:solidFill>
      </c:spPr>
    </c:sideWall>
    <c:backWall>
      <c:spPr>
        <a:solidFill>
          <a:schemeClr val="bg1">
            <a:lumMod val="85000"/>
          </a:schemeClr>
        </a:solidFill>
      </c:spPr>
    </c:backWall>
    <c:plotArea>
      <c:layout/>
      <c:bar3DChart>
        <c:barDir val="col"/>
        <c:grouping val="stacked"/>
        <c:ser>
          <c:idx val="0"/>
          <c:order val="0"/>
          <c:tx>
            <c:strRef>
              <c:f>'KDOP-4'!$C$2</c:f>
              <c:strCache>
                <c:ptCount val="1"/>
                <c:pt idx="0">
                  <c:v>2007-2013</c:v>
                </c:pt>
              </c:strCache>
            </c:strRef>
          </c:tx>
          <c:spPr>
            <a:solidFill>
              <a:srgbClr val="92D050"/>
            </a:solidFill>
          </c:spPr>
          <c:dLbls>
            <c:txPr>
              <a:bodyPr/>
              <a:lstStyle/>
              <a:p>
                <a:pPr>
                  <a:defRPr sz="1100">
                    <a:latin typeface="Verdana" pitchFamily="34" charset="0"/>
                  </a:defRPr>
                </a:pPr>
                <a:endParaRPr lang="hu-HU"/>
              </a:p>
            </c:txPr>
            <c:showVal val="1"/>
          </c:dLbls>
          <c:cat>
            <c:multiLvlStrRef>
              <c:f>'KDOP-4'!$A$3:$B$6</c:f>
              <c:multiLvlStrCache>
                <c:ptCount val="4"/>
                <c:lvl>
                  <c:pt idx="0">
                    <c:v>100%</c:v>
                  </c:pt>
                  <c:pt idx="1">
                    <c:v>39 561 (M Ft)</c:v>
                  </c:pt>
                  <c:pt idx="2">
                    <c:v>32 006 (M Ft)</c:v>
                  </c:pt>
                  <c:pt idx="3">
                    <c:v>16 799 (M Ft)</c:v>
                  </c:pt>
                </c:lvl>
                <c:lvl>
                  <c:pt idx="0">
                    <c:v>Tervérték 2012</c:v>
                  </c:pt>
                  <c:pt idx="1">
                    <c:v>Kötelezettség-vállalás</c:v>
                  </c:pt>
                  <c:pt idx="2">
                    <c:v>Szerződéskötés</c:v>
                  </c:pt>
                  <c:pt idx="3">
                    <c:v>Kifizetés</c:v>
                  </c:pt>
                </c:lvl>
              </c:multiLvlStrCache>
            </c:multiLvlStrRef>
          </c:cat>
          <c:val>
            <c:numRef>
              <c:f>'KDOP-4'!$C$3:$C$6</c:f>
              <c:numCache>
                <c:formatCode>General</c:formatCode>
                <c:ptCount val="4"/>
                <c:pt idx="0">
                  <c:v>100</c:v>
                </c:pt>
              </c:numCache>
            </c:numRef>
          </c:val>
        </c:ser>
        <c:ser>
          <c:idx val="1"/>
          <c:order val="1"/>
          <c:tx>
            <c:strRef>
              <c:f>'KDOP-4'!$D$2</c:f>
              <c:strCache>
                <c:ptCount val="1"/>
                <c:pt idx="0">
                  <c:v>2007-2011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dLbls>
            <c:txPr>
              <a:bodyPr/>
              <a:lstStyle/>
              <a:p>
                <a:pPr>
                  <a:defRPr sz="1100">
                    <a:latin typeface="Verdana" pitchFamily="34" charset="0"/>
                  </a:defRPr>
                </a:pPr>
                <a:endParaRPr lang="hu-HU"/>
              </a:p>
            </c:txPr>
            <c:showVal val="1"/>
          </c:dLbls>
          <c:cat>
            <c:multiLvlStrRef>
              <c:f>'KDOP-4'!$A$3:$B$6</c:f>
              <c:multiLvlStrCache>
                <c:ptCount val="4"/>
                <c:lvl>
                  <c:pt idx="0">
                    <c:v>100%</c:v>
                  </c:pt>
                  <c:pt idx="1">
                    <c:v>39 561 (M Ft)</c:v>
                  </c:pt>
                  <c:pt idx="2">
                    <c:v>32 006 (M Ft)</c:v>
                  </c:pt>
                  <c:pt idx="3">
                    <c:v>16 799 (M Ft)</c:v>
                  </c:pt>
                </c:lvl>
                <c:lvl>
                  <c:pt idx="0">
                    <c:v>Tervérték 2012</c:v>
                  </c:pt>
                  <c:pt idx="1">
                    <c:v>Kötelezettség-vállalás</c:v>
                  </c:pt>
                  <c:pt idx="2">
                    <c:v>Szerződéskötés</c:v>
                  </c:pt>
                  <c:pt idx="3">
                    <c:v>Kifizetés</c:v>
                  </c:pt>
                </c:lvl>
              </c:multiLvlStrCache>
            </c:multiLvlStrRef>
          </c:cat>
          <c:val>
            <c:numRef>
              <c:f>'KDOP-4'!$D$3:$D$6</c:f>
              <c:numCache>
                <c:formatCode>0</c:formatCode>
                <c:ptCount val="4"/>
                <c:pt idx="1">
                  <c:v>157</c:v>
                </c:pt>
                <c:pt idx="2">
                  <c:v>94</c:v>
                </c:pt>
                <c:pt idx="3">
                  <c:v>104</c:v>
                </c:pt>
              </c:numCache>
            </c:numRef>
          </c:val>
        </c:ser>
        <c:ser>
          <c:idx val="2"/>
          <c:order val="2"/>
          <c:tx>
            <c:strRef>
              <c:f>'KDOP-4'!$E$2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</c:spPr>
          <c:dLbls>
            <c:showVal val="1"/>
          </c:dLbls>
          <c:cat>
            <c:multiLvlStrRef>
              <c:f>'KDOP-4'!$A$3:$B$6</c:f>
              <c:multiLvlStrCache>
                <c:ptCount val="4"/>
                <c:lvl>
                  <c:pt idx="0">
                    <c:v>100%</c:v>
                  </c:pt>
                  <c:pt idx="1">
                    <c:v>39 561 (M Ft)</c:v>
                  </c:pt>
                  <c:pt idx="2">
                    <c:v>32 006 (M Ft)</c:v>
                  </c:pt>
                  <c:pt idx="3">
                    <c:v>16 799 (M Ft)</c:v>
                  </c:pt>
                </c:lvl>
                <c:lvl>
                  <c:pt idx="0">
                    <c:v>Tervérték 2012</c:v>
                  </c:pt>
                  <c:pt idx="1">
                    <c:v>Kötelezettség-vállalás</c:v>
                  </c:pt>
                  <c:pt idx="2">
                    <c:v>Szerződéskötés</c:v>
                  </c:pt>
                  <c:pt idx="3">
                    <c:v>Kifizetés</c:v>
                  </c:pt>
                </c:lvl>
              </c:multiLvlStrCache>
            </c:multiLvlStrRef>
          </c:cat>
          <c:val>
            <c:numRef>
              <c:f>'KDOP-4'!$E$3:$E$6</c:f>
              <c:numCache>
                <c:formatCode>General</c:formatCode>
                <c:ptCount val="4"/>
              </c:numCache>
            </c:numRef>
          </c:val>
        </c:ser>
        <c:gapWidth val="55"/>
        <c:gapDepth val="55"/>
        <c:shape val="box"/>
        <c:axId val="52609792"/>
        <c:axId val="52611328"/>
        <c:axId val="0"/>
      </c:bar3DChart>
      <c:catAx>
        <c:axId val="5260979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>
                <a:latin typeface="Verdana" pitchFamily="34" charset="0"/>
              </a:defRPr>
            </a:pPr>
            <a:endParaRPr lang="hu-HU"/>
          </a:p>
        </c:txPr>
        <c:crossAx val="52611328"/>
        <c:crosses val="autoZero"/>
        <c:auto val="1"/>
        <c:lblAlgn val="ctr"/>
        <c:lblOffset val="100"/>
      </c:catAx>
      <c:valAx>
        <c:axId val="52611328"/>
        <c:scaling>
          <c:orientation val="minMax"/>
          <c:min val="40"/>
        </c:scaling>
        <c:axPos val="l"/>
        <c:majorGridlines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Verdana" pitchFamily="34" charset="0"/>
              </a:defRPr>
            </a:pPr>
            <a:endParaRPr lang="hu-HU"/>
          </a:p>
        </c:txPr>
        <c:crossAx val="52609792"/>
        <c:crosses val="autoZero"/>
        <c:crossBetween val="between"/>
      </c:valAx>
    </c:plotArea>
    <c:plotVisOnly val="1"/>
  </c:chart>
  <c:spPr>
    <a:solidFill>
      <a:schemeClr val="bg1"/>
    </a:solidFill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chart>
    <c:plotArea>
      <c:layout/>
      <c:lineChart>
        <c:grouping val="standard"/>
        <c:ser>
          <c:idx val="0"/>
          <c:order val="0"/>
          <c:tx>
            <c:strRef>
              <c:f>évente!$A$3:$B$3</c:f>
              <c:strCache>
                <c:ptCount val="1"/>
                <c:pt idx="0">
                  <c:v>Támogatott projektek közkiadása Mrd HUF</c:v>
                </c:pt>
              </c:strCache>
            </c:strRef>
          </c:tx>
          <c:dLbls>
            <c:showVal val="1"/>
          </c:dLbls>
          <c:cat>
            <c:strRef>
              <c:f>évente!$C$2:$I$2</c:f>
              <c:strCache>
                <c:ptCount val="7"/>
                <c:pt idx="0">
                  <c:v>2007. jan. 01.</c:v>
                </c:pt>
                <c:pt idx="1">
                  <c:v>2007. dec. 31.</c:v>
                </c:pt>
                <c:pt idx="2">
                  <c:v>2008. dec. 31.</c:v>
                </c:pt>
                <c:pt idx="3">
                  <c:v>2009. dec. 31.</c:v>
                </c:pt>
                <c:pt idx="4">
                  <c:v>2010. dec. 31.</c:v>
                </c:pt>
                <c:pt idx="5">
                  <c:v>2011. dec. 31.</c:v>
                </c:pt>
                <c:pt idx="6">
                  <c:v>2012. dec 31.</c:v>
                </c:pt>
              </c:strCache>
            </c:strRef>
          </c:cat>
          <c:val>
            <c:numRef>
              <c:f>évente!$C$3:$I$3</c:f>
              <c:numCache>
                <c:formatCode>0.000</c:formatCode>
                <c:ptCount val="7"/>
                <c:pt idx="0" formatCode="General">
                  <c:v>0</c:v>
                </c:pt>
                <c:pt idx="1">
                  <c:v>2.617</c:v>
                </c:pt>
                <c:pt idx="2">
                  <c:v>7.5990000000000002</c:v>
                </c:pt>
                <c:pt idx="3">
                  <c:v>22.587999999999987</c:v>
                </c:pt>
                <c:pt idx="4">
                  <c:v>45.46</c:v>
                </c:pt>
                <c:pt idx="5">
                  <c:v>60.788000000000011</c:v>
                </c:pt>
                <c:pt idx="6">
                  <c:v>97.603999999999999</c:v>
                </c:pt>
              </c:numCache>
            </c:numRef>
          </c:val>
        </c:ser>
        <c:ser>
          <c:idx val="1"/>
          <c:order val="1"/>
          <c:tx>
            <c:strRef>
              <c:f>évente!$A$4:$B$4</c:f>
              <c:strCache>
                <c:ptCount val="1"/>
                <c:pt idx="0">
                  <c:v>Leszerződött projektek közkiadása Mrd HUF</c:v>
                </c:pt>
              </c:strCache>
            </c:strRef>
          </c:tx>
          <c:dLbls>
            <c:showVal val="1"/>
          </c:dLbls>
          <c:cat>
            <c:strRef>
              <c:f>évente!$C$2:$I$2</c:f>
              <c:strCache>
                <c:ptCount val="7"/>
                <c:pt idx="0">
                  <c:v>2007. jan. 01.</c:v>
                </c:pt>
                <c:pt idx="1">
                  <c:v>2007. dec. 31.</c:v>
                </c:pt>
                <c:pt idx="2">
                  <c:v>2008. dec. 31.</c:v>
                </c:pt>
                <c:pt idx="3">
                  <c:v>2009. dec. 31.</c:v>
                </c:pt>
                <c:pt idx="4">
                  <c:v>2010. dec. 31.</c:v>
                </c:pt>
                <c:pt idx="5">
                  <c:v>2011. dec. 31.</c:v>
                </c:pt>
                <c:pt idx="6">
                  <c:v>2012. dec 31.</c:v>
                </c:pt>
              </c:strCache>
            </c:strRef>
          </c:cat>
          <c:val>
            <c:numRef>
              <c:f>évente!$C$4:$I$4</c:f>
              <c:numCache>
                <c:formatCode>0.000</c:formatCode>
                <c:ptCount val="7"/>
                <c:pt idx="0" formatCode="General">
                  <c:v>0</c:v>
                </c:pt>
                <c:pt idx="1">
                  <c:v>0</c:v>
                </c:pt>
                <c:pt idx="2">
                  <c:v>6.5439999999999996</c:v>
                </c:pt>
                <c:pt idx="3">
                  <c:v>15.429</c:v>
                </c:pt>
                <c:pt idx="4">
                  <c:v>37.13300000000001</c:v>
                </c:pt>
                <c:pt idx="5">
                  <c:v>53.323</c:v>
                </c:pt>
                <c:pt idx="6">
                  <c:v>85.762</c:v>
                </c:pt>
              </c:numCache>
            </c:numRef>
          </c:val>
        </c:ser>
        <c:ser>
          <c:idx val="2"/>
          <c:order val="2"/>
          <c:tx>
            <c:strRef>
              <c:f>évente!$A$5:$B$5</c:f>
              <c:strCache>
                <c:ptCount val="1"/>
                <c:pt idx="0">
                  <c:v>Lezárt projektek közkiadása Mrd HUF</c:v>
                </c:pt>
              </c:strCache>
            </c:strRef>
          </c:tx>
          <c:dLbls>
            <c:showVal val="1"/>
          </c:dLbls>
          <c:cat>
            <c:strRef>
              <c:f>évente!$C$2:$I$2</c:f>
              <c:strCache>
                <c:ptCount val="7"/>
                <c:pt idx="0">
                  <c:v>2007. jan. 01.</c:v>
                </c:pt>
                <c:pt idx="1">
                  <c:v>2007. dec. 31.</c:v>
                </c:pt>
                <c:pt idx="2">
                  <c:v>2008. dec. 31.</c:v>
                </c:pt>
                <c:pt idx="3">
                  <c:v>2009. dec. 31.</c:v>
                </c:pt>
                <c:pt idx="4">
                  <c:v>2010. dec. 31.</c:v>
                </c:pt>
                <c:pt idx="5">
                  <c:v>2011. dec. 31.</c:v>
                </c:pt>
                <c:pt idx="6">
                  <c:v>2012. dec 31.</c:v>
                </c:pt>
              </c:strCache>
            </c:strRef>
          </c:cat>
          <c:val>
            <c:numRef>
              <c:f>évente!$C$5:$I$5</c:f>
              <c:numCache>
                <c:formatCode>0.000</c:formatCode>
                <c:ptCount val="7"/>
                <c:pt idx="0" formatCode="General">
                  <c:v>0</c:v>
                </c:pt>
                <c:pt idx="1">
                  <c:v>0</c:v>
                </c:pt>
                <c:pt idx="2">
                  <c:v>0.32100000000000101</c:v>
                </c:pt>
                <c:pt idx="3">
                  <c:v>2.2229999999999999</c:v>
                </c:pt>
                <c:pt idx="4">
                  <c:v>7.9580000000000002</c:v>
                </c:pt>
                <c:pt idx="5">
                  <c:v>15.16</c:v>
                </c:pt>
                <c:pt idx="6">
                  <c:v>24.058</c:v>
                </c:pt>
              </c:numCache>
            </c:numRef>
          </c:val>
        </c:ser>
        <c:marker val="1"/>
        <c:axId val="54882304"/>
        <c:axId val="54883840"/>
      </c:lineChart>
      <c:catAx>
        <c:axId val="54882304"/>
        <c:scaling>
          <c:orientation val="minMax"/>
        </c:scaling>
        <c:axPos val="b"/>
        <c:tickLblPos val="nextTo"/>
        <c:txPr>
          <a:bodyPr rot="0"/>
          <a:lstStyle/>
          <a:p>
            <a:pPr>
              <a:defRPr sz="900" b="1"/>
            </a:pPr>
            <a:endParaRPr lang="hu-HU"/>
          </a:p>
        </c:txPr>
        <c:crossAx val="54883840"/>
        <c:crosses val="autoZero"/>
        <c:auto val="1"/>
        <c:lblAlgn val="ctr"/>
        <c:lblOffset val="100"/>
      </c:catAx>
      <c:valAx>
        <c:axId val="5488384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hu-HU"/>
          </a:p>
        </c:txPr>
        <c:crossAx val="54882304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b="1"/>
          </a:pPr>
          <a:endParaRPr lang="hu-HU"/>
        </a:p>
      </c:txPr>
    </c:legend>
    <c:plotVisOnly val="1"/>
  </c:chart>
  <c:spPr>
    <a:solidFill>
      <a:schemeClr val="bg1"/>
    </a:solidFill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chart>
    <c:autoTitleDeleted val="1"/>
    <c:view3D>
      <c:rAngAx val="1"/>
    </c:view3D>
    <c:floor>
      <c:spPr>
        <a:solidFill>
          <a:schemeClr val="bg1">
            <a:lumMod val="75000"/>
          </a:schemeClr>
        </a:solidFill>
      </c:spPr>
    </c:floor>
    <c:sideWall>
      <c:spPr>
        <a:solidFill>
          <a:schemeClr val="bg1">
            <a:lumMod val="85000"/>
          </a:schemeClr>
        </a:solidFill>
      </c:spPr>
    </c:sideWall>
    <c:backWall>
      <c:spPr>
        <a:solidFill>
          <a:schemeClr val="bg1">
            <a:lumMod val="85000"/>
          </a:schemeClr>
        </a:solidFill>
      </c:spPr>
    </c:backWall>
    <c:plotArea>
      <c:layout/>
      <c:bar3DChart>
        <c:barDir val="col"/>
        <c:grouping val="stacked"/>
        <c:ser>
          <c:idx val="0"/>
          <c:order val="0"/>
          <c:tx>
            <c:strRef>
              <c:f>'1-4 össz.'!$C$2</c:f>
              <c:strCache>
                <c:ptCount val="1"/>
                <c:pt idx="0">
                  <c:v>2007-2013</c:v>
                </c:pt>
              </c:strCache>
            </c:strRef>
          </c:tx>
          <c:spPr>
            <a:solidFill>
              <a:srgbClr val="92D050"/>
            </a:solidFill>
          </c:spPr>
          <c:dLbls>
            <c:showVal val="1"/>
          </c:dLbls>
          <c:cat>
            <c:multiLvlStrRef>
              <c:f>'1-4 össz.'!$A$3:$B$7</c:f>
              <c:multiLvlStrCache>
                <c:ptCount val="5"/>
                <c:lvl>
                  <c:pt idx="0">
                    <c:v>Mrd HUF</c:v>
                  </c:pt>
                  <c:pt idx="1">
                    <c:v>130,910</c:v>
                  </c:pt>
                  <c:pt idx="2">
                    <c:v>118,334</c:v>
                  </c:pt>
                  <c:pt idx="3">
                    <c:v>63,371</c:v>
                  </c:pt>
                  <c:pt idx="4">
                    <c:v>34,415</c:v>
                  </c:pt>
                </c:lvl>
                <c:lvl>
                  <c:pt idx="0">
                    <c:v>OP keret (2007-2013)</c:v>
                  </c:pt>
                  <c:pt idx="1">
                    <c:v>Támogatott projektek közkiadása</c:v>
                  </c:pt>
                  <c:pt idx="2">
                    <c:v>Leszerződött projektek közkiadása</c:v>
                  </c:pt>
                  <c:pt idx="3">
                    <c:v>Kifizetésekhez tartozó közkiadás</c:v>
                  </c:pt>
                  <c:pt idx="4">
                    <c:v>Lezárt projektek közkiadása</c:v>
                  </c:pt>
                </c:lvl>
              </c:multiLvlStrCache>
            </c:multiLvlStrRef>
          </c:cat>
          <c:val>
            <c:numRef>
              <c:f>'1-4 össz.'!$C$3:$C$7</c:f>
              <c:numCache>
                <c:formatCode>General</c:formatCode>
                <c:ptCount val="5"/>
                <c:pt idx="0" formatCode="0.00">
                  <c:v>147.03</c:v>
                </c:pt>
              </c:numCache>
            </c:numRef>
          </c:val>
        </c:ser>
        <c:ser>
          <c:idx val="1"/>
          <c:order val="1"/>
          <c:tx>
            <c:strRef>
              <c:f>'1-4 össz.'!$D$2</c:f>
              <c:strCache>
                <c:ptCount val="1"/>
                <c:pt idx="0">
                  <c:v>2007-2011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Lbls>
            <c:showVal val="1"/>
          </c:dLbls>
          <c:cat>
            <c:multiLvlStrRef>
              <c:f>'1-4 össz.'!$A$3:$B$7</c:f>
              <c:multiLvlStrCache>
                <c:ptCount val="5"/>
                <c:lvl>
                  <c:pt idx="0">
                    <c:v>Mrd HUF</c:v>
                  </c:pt>
                  <c:pt idx="1">
                    <c:v>130,910</c:v>
                  </c:pt>
                  <c:pt idx="2">
                    <c:v>118,334</c:v>
                  </c:pt>
                  <c:pt idx="3">
                    <c:v>63,371</c:v>
                  </c:pt>
                  <c:pt idx="4">
                    <c:v>34,415</c:v>
                  </c:pt>
                </c:lvl>
                <c:lvl>
                  <c:pt idx="0">
                    <c:v>OP keret (2007-2013)</c:v>
                  </c:pt>
                  <c:pt idx="1">
                    <c:v>Támogatott projektek közkiadása</c:v>
                  </c:pt>
                  <c:pt idx="2">
                    <c:v>Leszerződött projektek közkiadása</c:v>
                  </c:pt>
                  <c:pt idx="3">
                    <c:v>Kifizetésekhez tartozó közkiadás</c:v>
                  </c:pt>
                  <c:pt idx="4">
                    <c:v>Lezárt projektek közkiadása</c:v>
                  </c:pt>
                </c:lvl>
              </c:multiLvlStrCache>
            </c:multiLvlStrRef>
          </c:cat>
          <c:val>
            <c:numRef>
              <c:f>'1-4 össz.'!$D$3:$D$7</c:f>
              <c:numCache>
                <c:formatCode>0.000</c:formatCode>
                <c:ptCount val="5"/>
                <c:pt idx="1">
                  <c:v>94.093999999999994</c:v>
                </c:pt>
                <c:pt idx="2">
                  <c:v>85.89500000000001</c:v>
                </c:pt>
                <c:pt idx="3">
                  <c:v>40.694000000000003</c:v>
                </c:pt>
                <c:pt idx="4">
                  <c:v>20.777000000000001</c:v>
                </c:pt>
              </c:numCache>
            </c:numRef>
          </c:val>
        </c:ser>
        <c:ser>
          <c:idx val="2"/>
          <c:order val="2"/>
          <c:tx>
            <c:strRef>
              <c:f>'1-4 össz.'!$E$2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</c:spPr>
          <c:dLbls>
            <c:showVal val="1"/>
          </c:dLbls>
          <c:cat>
            <c:multiLvlStrRef>
              <c:f>'1-4 össz.'!$A$3:$B$7</c:f>
              <c:multiLvlStrCache>
                <c:ptCount val="5"/>
                <c:lvl>
                  <c:pt idx="0">
                    <c:v>Mrd HUF</c:v>
                  </c:pt>
                  <c:pt idx="1">
                    <c:v>130,910</c:v>
                  </c:pt>
                  <c:pt idx="2">
                    <c:v>118,334</c:v>
                  </c:pt>
                  <c:pt idx="3">
                    <c:v>63,371</c:v>
                  </c:pt>
                  <c:pt idx="4">
                    <c:v>34,415</c:v>
                  </c:pt>
                </c:lvl>
                <c:lvl>
                  <c:pt idx="0">
                    <c:v>OP keret (2007-2013)</c:v>
                  </c:pt>
                  <c:pt idx="1">
                    <c:v>Támogatott projektek közkiadása</c:v>
                  </c:pt>
                  <c:pt idx="2">
                    <c:v>Leszerződött projektek közkiadása</c:v>
                  </c:pt>
                  <c:pt idx="3">
                    <c:v>Kifizetésekhez tartozó közkiadás</c:v>
                  </c:pt>
                  <c:pt idx="4">
                    <c:v>Lezárt projektek közkiadása</c:v>
                  </c:pt>
                </c:lvl>
              </c:multiLvlStrCache>
            </c:multiLvlStrRef>
          </c:cat>
          <c:val>
            <c:numRef>
              <c:f>'1-4 össz.'!$E$3:$E$7</c:f>
              <c:numCache>
                <c:formatCode>0.000</c:formatCode>
                <c:ptCount val="5"/>
                <c:pt idx="1">
                  <c:v>36.815999999999995</c:v>
                </c:pt>
                <c:pt idx="2">
                  <c:v>32.439</c:v>
                </c:pt>
                <c:pt idx="3">
                  <c:v>22.677000000000035</c:v>
                </c:pt>
                <c:pt idx="4">
                  <c:v>13.637999999999998</c:v>
                </c:pt>
              </c:numCache>
            </c:numRef>
          </c:val>
        </c:ser>
        <c:gapWidth val="55"/>
        <c:gapDepth val="55"/>
        <c:shape val="box"/>
        <c:axId val="53693824"/>
        <c:axId val="53712000"/>
        <c:axId val="0"/>
      </c:bar3DChart>
      <c:catAx>
        <c:axId val="53693824"/>
        <c:scaling>
          <c:orientation val="minMax"/>
        </c:scaling>
        <c:axPos val="b"/>
        <c:majorTickMark val="none"/>
        <c:tickLblPos val="nextTo"/>
        <c:crossAx val="53712000"/>
        <c:crosses val="autoZero"/>
        <c:auto val="1"/>
        <c:lblAlgn val="ctr"/>
        <c:lblOffset val="100"/>
      </c:catAx>
      <c:valAx>
        <c:axId val="53712000"/>
        <c:scaling>
          <c:orientation val="minMax"/>
        </c:scaling>
        <c:axPos val="l"/>
        <c:majorGridlines/>
        <c:numFmt formatCode="0.00" sourceLinked="1"/>
        <c:majorTickMark val="none"/>
        <c:tickLblPos val="nextTo"/>
        <c:crossAx val="53693824"/>
        <c:crosses val="autoZero"/>
        <c:crossBetween val="between"/>
      </c:valAx>
    </c:plotArea>
    <c:legend>
      <c:legendPos val="t"/>
      <c:layout/>
    </c:legend>
    <c:plotVisOnly val="1"/>
  </c:chart>
  <c:spPr>
    <a:solidFill>
      <a:schemeClr val="bg1"/>
    </a:solidFill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chart>
    <c:autoTitleDeleted val="1"/>
    <c:view3D>
      <c:rAngAx val="1"/>
    </c:view3D>
    <c:floor>
      <c:spPr>
        <a:solidFill>
          <a:schemeClr val="bg1">
            <a:lumMod val="75000"/>
          </a:schemeClr>
        </a:solidFill>
      </c:spPr>
    </c:floor>
    <c:sideWall>
      <c:spPr>
        <a:solidFill>
          <a:schemeClr val="bg1">
            <a:lumMod val="85000"/>
          </a:schemeClr>
        </a:solidFill>
      </c:spPr>
    </c:sideWall>
    <c:backWall>
      <c:spPr>
        <a:solidFill>
          <a:schemeClr val="bg1">
            <a:lumMod val="85000"/>
          </a:schemeClr>
        </a:solidFill>
      </c:spPr>
    </c:backWall>
    <c:plotArea>
      <c:layout/>
      <c:bar3DChart>
        <c:barDir val="col"/>
        <c:grouping val="stacked"/>
        <c:ser>
          <c:idx val="0"/>
          <c:order val="0"/>
          <c:tx>
            <c:strRef>
              <c:f>'KDOP-1'!$C$2</c:f>
              <c:strCache>
                <c:ptCount val="1"/>
                <c:pt idx="0">
                  <c:v>2007-2013</c:v>
                </c:pt>
              </c:strCache>
            </c:strRef>
          </c:tx>
          <c:spPr>
            <a:solidFill>
              <a:srgbClr val="92D050"/>
            </a:solidFill>
          </c:spPr>
          <c:dLbls>
            <c:showVal val="1"/>
          </c:dLbls>
          <c:cat>
            <c:multiLvlStrRef>
              <c:f>'KDOP-1'!$A$3:$B$7</c:f>
              <c:multiLvlStrCache>
                <c:ptCount val="5"/>
                <c:lvl>
                  <c:pt idx="0">
                    <c:v>Mrd HUF</c:v>
                  </c:pt>
                  <c:pt idx="1">
                    <c:v>25,279</c:v>
                  </c:pt>
                  <c:pt idx="2">
                    <c:v>23,939</c:v>
                  </c:pt>
                  <c:pt idx="3">
                    <c:v>13,371</c:v>
                  </c:pt>
                  <c:pt idx="4">
                    <c:v>7,662</c:v>
                  </c:pt>
                </c:lvl>
                <c:lvl>
                  <c:pt idx="0">
                    <c:v>OP keret (2007-2013)</c:v>
                  </c:pt>
                  <c:pt idx="1">
                    <c:v>Támogatott projektek közkiadása</c:v>
                  </c:pt>
                  <c:pt idx="2">
                    <c:v>Leszerződött projektek közkiadása</c:v>
                  </c:pt>
                  <c:pt idx="3">
                    <c:v>Kifizetésekhez tartozó közkiadás</c:v>
                  </c:pt>
                  <c:pt idx="4">
                    <c:v>Lezárt projektek közkiadása</c:v>
                  </c:pt>
                </c:lvl>
              </c:multiLvlStrCache>
            </c:multiLvlStrRef>
          </c:cat>
          <c:val>
            <c:numRef>
              <c:f>'KDOP-1'!$C$3:$C$7</c:f>
              <c:numCache>
                <c:formatCode>General</c:formatCode>
                <c:ptCount val="5"/>
                <c:pt idx="0">
                  <c:v>27.69</c:v>
                </c:pt>
              </c:numCache>
            </c:numRef>
          </c:val>
        </c:ser>
        <c:ser>
          <c:idx val="1"/>
          <c:order val="1"/>
          <c:tx>
            <c:strRef>
              <c:f>'KDOP-1'!$D$2</c:f>
              <c:strCache>
                <c:ptCount val="1"/>
                <c:pt idx="0">
                  <c:v>2007-2011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Lbls>
            <c:showVal val="1"/>
          </c:dLbls>
          <c:cat>
            <c:multiLvlStrRef>
              <c:f>'KDOP-1'!$A$3:$B$7</c:f>
              <c:multiLvlStrCache>
                <c:ptCount val="5"/>
                <c:lvl>
                  <c:pt idx="0">
                    <c:v>Mrd HUF</c:v>
                  </c:pt>
                  <c:pt idx="1">
                    <c:v>25,279</c:v>
                  </c:pt>
                  <c:pt idx="2">
                    <c:v>23,939</c:v>
                  </c:pt>
                  <c:pt idx="3">
                    <c:v>13,371</c:v>
                  </c:pt>
                  <c:pt idx="4">
                    <c:v>7,662</c:v>
                  </c:pt>
                </c:lvl>
                <c:lvl>
                  <c:pt idx="0">
                    <c:v>OP keret (2007-2013)</c:v>
                  </c:pt>
                  <c:pt idx="1">
                    <c:v>Támogatott projektek közkiadása</c:v>
                  </c:pt>
                  <c:pt idx="2">
                    <c:v>Leszerződött projektek közkiadása</c:v>
                  </c:pt>
                  <c:pt idx="3">
                    <c:v>Kifizetésekhez tartozó közkiadás</c:v>
                  </c:pt>
                  <c:pt idx="4">
                    <c:v>Lezárt projektek közkiadása</c:v>
                  </c:pt>
                </c:lvl>
              </c:multiLvlStrCache>
            </c:multiLvlStrRef>
          </c:cat>
          <c:val>
            <c:numRef>
              <c:f>'KDOP-1'!$D$3:$D$7</c:f>
              <c:numCache>
                <c:formatCode>0.000</c:formatCode>
                <c:ptCount val="5"/>
                <c:pt idx="1">
                  <c:v>21.562999999999949</c:v>
                </c:pt>
                <c:pt idx="2">
                  <c:v>17.201999999999988</c:v>
                </c:pt>
                <c:pt idx="3">
                  <c:v>7.9970000000000008</c:v>
                </c:pt>
                <c:pt idx="4">
                  <c:v>3.9319999999999977</c:v>
                </c:pt>
              </c:numCache>
            </c:numRef>
          </c:val>
        </c:ser>
        <c:ser>
          <c:idx val="2"/>
          <c:order val="2"/>
          <c:tx>
            <c:strRef>
              <c:f>'KDOP-1'!$E$2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</c:spPr>
          <c:dLbls>
            <c:showVal val="1"/>
          </c:dLbls>
          <c:cat>
            <c:multiLvlStrRef>
              <c:f>'KDOP-1'!$A$3:$B$7</c:f>
              <c:multiLvlStrCache>
                <c:ptCount val="5"/>
                <c:lvl>
                  <c:pt idx="0">
                    <c:v>Mrd HUF</c:v>
                  </c:pt>
                  <c:pt idx="1">
                    <c:v>25,279</c:v>
                  </c:pt>
                  <c:pt idx="2">
                    <c:v>23,939</c:v>
                  </c:pt>
                  <c:pt idx="3">
                    <c:v>13,371</c:v>
                  </c:pt>
                  <c:pt idx="4">
                    <c:v>7,662</c:v>
                  </c:pt>
                </c:lvl>
                <c:lvl>
                  <c:pt idx="0">
                    <c:v>OP keret (2007-2013)</c:v>
                  </c:pt>
                  <c:pt idx="1">
                    <c:v>Támogatott projektek közkiadása</c:v>
                  </c:pt>
                  <c:pt idx="2">
                    <c:v>Leszerződött projektek közkiadása</c:v>
                  </c:pt>
                  <c:pt idx="3">
                    <c:v>Kifizetésekhez tartozó közkiadás</c:v>
                  </c:pt>
                  <c:pt idx="4">
                    <c:v>Lezárt projektek közkiadása</c:v>
                  </c:pt>
                </c:lvl>
              </c:multiLvlStrCache>
            </c:multiLvlStrRef>
          </c:cat>
          <c:val>
            <c:numRef>
              <c:f>'KDOP-1'!$E$3:$E$7</c:f>
              <c:numCache>
                <c:formatCode>0.000</c:formatCode>
                <c:ptCount val="5"/>
                <c:pt idx="1">
                  <c:v>3.7159999999999997</c:v>
                </c:pt>
                <c:pt idx="2">
                  <c:v>6.7370000000000001</c:v>
                </c:pt>
                <c:pt idx="3">
                  <c:v>5.3739999999999997</c:v>
                </c:pt>
                <c:pt idx="4">
                  <c:v>3.73</c:v>
                </c:pt>
              </c:numCache>
            </c:numRef>
          </c:val>
        </c:ser>
        <c:gapWidth val="55"/>
        <c:gapDepth val="55"/>
        <c:shape val="box"/>
        <c:axId val="55324672"/>
        <c:axId val="55326208"/>
        <c:axId val="0"/>
      </c:bar3DChart>
      <c:catAx>
        <c:axId val="55324672"/>
        <c:scaling>
          <c:orientation val="minMax"/>
        </c:scaling>
        <c:axPos val="b"/>
        <c:majorTickMark val="none"/>
        <c:tickLblPos val="nextTo"/>
        <c:crossAx val="55326208"/>
        <c:crosses val="autoZero"/>
        <c:auto val="1"/>
        <c:lblAlgn val="ctr"/>
        <c:lblOffset val="100"/>
      </c:catAx>
      <c:valAx>
        <c:axId val="55326208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55324672"/>
        <c:crosses val="autoZero"/>
        <c:crossBetween val="between"/>
      </c:valAx>
    </c:plotArea>
    <c:legend>
      <c:legendPos val="t"/>
      <c:layout/>
    </c:legend>
    <c:plotVisOnly val="1"/>
  </c:chart>
  <c:spPr>
    <a:solidFill>
      <a:schemeClr val="bg1"/>
    </a:solidFill>
  </c:sp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chart>
    <c:autoTitleDeleted val="1"/>
    <c:view3D>
      <c:rAngAx val="1"/>
    </c:view3D>
    <c:floor>
      <c:spPr>
        <a:solidFill>
          <a:schemeClr val="bg1">
            <a:lumMod val="75000"/>
          </a:schemeClr>
        </a:solidFill>
      </c:spPr>
    </c:floor>
    <c:sideWall>
      <c:spPr>
        <a:solidFill>
          <a:schemeClr val="bg1">
            <a:lumMod val="85000"/>
          </a:schemeClr>
        </a:solidFill>
      </c:spPr>
    </c:sideWall>
    <c:backWall>
      <c:spPr>
        <a:solidFill>
          <a:schemeClr val="bg1">
            <a:lumMod val="85000"/>
          </a:schemeClr>
        </a:solidFill>
      </c:spPr>
    </c:backWall>
    <c:plotArea>
      <c:layout/>
      <c:bar3DChart>
        <c:barDir val="col"/>
        <c:grouping val="stacked"/>
        <c:ser>
          <c:idx val="0"/>
          <c:order val="0"/>
          <c:tx>
            <c:strRef>
              <c:f>'KDOP-2'!$C$2</c:f>
              <c:strCache>
                <c:ptCount val="1"/>
                <c:pt idx="0">
                  <c:v>2007-2013</c:v>
                </c:pt>
              </c:strCache>
            </c:strRef>
          </c:tx>
          <c:spPr>
            <a:solidFill>
              <a:srgbClr val="92D050"/>
            </a:solidFill>
          </c:spPr>
          <c:dLbls>
            <c:showVal val="1"/>
          </c:dLbls>
          <c:cat>
            <c:multiLvlStrRef>
              <c:f>'KDOP-2'!$A$3:$B$7</c:f>
              <c:multiLvlStrCache>
                <c:ptCount val="5"/>
                <c:lvl>
                  <c:pt idx="0">
                    <c:v>Mrd HUF</c:v>
                  </c:pt>
                  <c:pt idx="1">
                    <c:v>34,649</c:v>
                  </c:pt>
                  <c:pt idx="2">
                    <c:v>27,470</c:v>
                  </c:pt>
                  <c:pt idx="3">
                    <c:v>18,008</c:v>
                  </c:pt>
                  <c:pt idx="4">
                    <c:v>11,060</c:v>
                  </c:pt>
                </c:lvl>
                <c:lvl>
                  <c:pt idx="0">
                    <c:v>OP keret (2007-2013)</c:v>
                  </c:pt>
                  <c:pt idx="1">
                    <c:v>Támogatott projektek közkiadása</c:v>
                  </c:pt>
                  <c:pt idx="2">
                    <c:v>Leszerződött projektek közkiadása</c:v>
                  </c:pt>
                  <c:pt idx="3">
                    <c:v>Kifizetésekhez tartozó közkiadás</c:v>
                  </c:pt>
                  <c:pt idx="4">
                    <c:v>Lezárt projektek közkiadása</c:v>
                  </c:pt>
                </c:lvl>
              </c:multiLvlStrCache>
            </c:multiLvlStrRef>
          </c:cat>
          <c:val>
            <c:numRef>
              <c:f>'KDOP-2'!$C$3:$C$7</c:f>
              <c:numCache>
                <c:formatCode>General</c:formatCode>
                <c:ptCount val="5"/>
                <c:pt idx="0" formatCode="0.00">
                  <c:v>40.9</c:v>
                </c:pt>
              </c:numCache>
            </c:numRef>
          </c:val>
        </c:ser>
        <c:ser>
          <c:idx val="1"/>
          <c:order val="1"/>
          <c:tx>
            <c:strRef>
              <c:f>'KDOP-2'!$D$2</c:f>
              <c:strCache>
                <c:ptCount val="1"/>
                <c:pt idx="0">
                  <c:v>2007-2011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Lbls>
            <c:showVal val="1"/>
          </c:dLbls>
          <c:cat>
            <c:multiLvlStrRef>
              <c:f>'KDOP-2'!$A$3:$B$7</c:f>
              <c:multiLvlStrCache>
                <c:ptCount val="5"/>
                <c:lvl>
                  <c:pt idx="0">
                    <c:v>Mrd HUF</c:v>
                  </c:pt>
                  <c:pt idx="1">
                    <c:v>34,649</c:v>
                  </c:pt>
                  <c:pt idx="2">
                    <c:v>27,470</c:v>
                  </c:pt>
                  <c:pt idx="3">
                    <c:v>18,008</c:v>
                  </c:pt>
                  <c:pt idx="4">
                    <c:v>11,060</c:v>
                  </c:pt>
                </c:lvl>
                <c:lvl>
                  <c:pt idx="0">
                    <c:v>OP keret (2007-2013)</c:v>
                  </c:pt>
                  <c:pt idx="1">
                    <c:v>Támogatott projektek közkiadása</c:v>
                  </c:pt>
                  <c:pt idx="2">
                    <c:v>Leszerződött projektek közkiadása</c:v>
                  </c:pt>
                  <c:pt idx="3">
                    <c:v>Kifizetésekhez tartozó közkiadás</c:v>
                  </c:pt>
                  <c:pt idx="4">
                    <c:v>Lezárt projektek közkiadása</c:v>
                  </c:pt>
                </c:lvl>
              </c:multiLvlStrCache>
            </c:multiLvlStrRef>
          </c:cat>
          <c:val>
            <c:numRef>
              <c:f>'KDOP-2'!$D$3:$D$7</c:f>
              <c:numCache>
                <c:formatCode>0.000</c:formatCode>
                <c:ptCount val="5"/>
                <c:pt idx="1">
                  <c:v>27.303000000000001</c:v>
                </c:pt>
                <c:pt idx="2">
                  <c:v>26.071999999999999</c:v>
                </c:pt>
                <c:pt idx="3">
                  <c:v>13.669</c:v>
                </c:pt>
                <c:pt idx="4">
                  <c:v>5.7130000000000001</c:v>
                </c:pt>
              </c:numCache>
            </c:numRef>
          </c:val>
        </c:ser>
        <c:ser>
          <c:idx val="2"/>
          <c:order val="2"/>
          <c:tx>
            <c:strRef>
              <c:f>'KDOP-2'!$E$2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</c:spPr>
          <c:dLbls>
            <c:showVal val="1"/>
          </c:dLbls>
          <c:cat>
            <c:multiLvlStrRef>
              <c:f>'KDOP-2'!$A$3:$B$7</c:f>
              <c:multiLvlStrCache>
                <c:ptCount val="5"/>
                <c:lvl>
                  <c:pt idx="0">
                    <c:v>Mrd HUF</c:v>
                  </c:pt>
                  <c:pt idx="1">
                    <c:v>34,649</c:v>
                  </c:pt>
                  <c:pt idx="2">
                    <c:v>27,470</c:v>
                  </c:pt>
                  <c:pt idx="3">
                    <c:v>18,008</c:v>
                  </c:pt>
                  <c:pt idx="4">
                    <c:v>11,060</c:v>
                  </c:pt>
                </c:lvl>
                <c:lvl>
                  <c:pt idx="0">
                    <c:v>OP keret (2007-2013)</c:v>
                  </c:pt>
                  <c:pt idx="1">
                    <c:v>Támogatott projektek közkiadása</c:v>
                  </c:pt>
                  <c:pt idx="2">
                    <c:v>Leszerződött projektek közkiadása</c:v>
                  </c:pt>
                  <c:pt idx="3">
                    <c:v>Kifizetésekhez tartozó közkiadás</c:v>
                  </c:pt>
                  <c:pt idx="4">
                    <c:v>Lezárt projektek közkiadása</c:v>
                  </c:pt>
                </c:lvl>
              </c:multiLvlStrCache>
            </c:multiLvlStrRef>
          </c:cat>
          <c:val>
            <c:numRef>
              <c:f>'KDOP-2'!$E$3:$E$7</c:f>
              <c:numCache>
                <c:formatCode>0.000</c:formatCode>
                <c:ptCount val="5"/>
                <c:pt idx="1">
                  <c:v>7.3460000000000001</c:v>
                </c:pt>
                <c:pt idx="2">
                  <c:v>1.3979999999999964</c:v>
                </c:pt>
                <c:pt idx="3">
                  <c:v>4.3390000000000004</c:v>
                </c:pt>
                <c:pt idx="4">
                  <c:v>5.3469999999999995</c:v>
                </c:pt>
              </c:numCache>
            </c:numRef>
          </c:val>
        </c:ser>
        <c:gapWidth val="55"/>
        <c:gapDepth val="55"/>
        <c:shape val="box"/>
        <c:axId val="55361920"/>
        <c:axId val="55363456"/>
        <c:axId val="0"/>
      </c:bar3DChart>
      <c:catAx>
        <c:axId val="55361920"/>
        <c:scaling>
          <c:orientation val="minMax"/>
        </c:scaling>
        <c:axPos val="b"/>
        <c:majorTickMark val="none"/>
        <c:tickLblPos val="nextTo"/>
        <c:crossAx val="55363456"/>
        <c:crosses val="autoZero"/>
        <c:auto val="1"/>
        <c:lblAlgn val="ctr"/>
        <c:lblOffset val="100"/>
      </c:catAx>
      <c:valAx>
        <c:axId val="55363456"/>
        <c:scaling>
          <c:orientation val="minMax"/>
        </c:scaling>
        <c:axPos val="l"/>
        <c:majorGridlines/>
        <c:numFmt formatCode="0.00" sourceLinked="1"/>
        <c:majorTickMark val="none"/>
        <c:tickLblPos val="nextTo"/>
        <c:crossAx val="55361920"/>
        <c:crosses val="autoZero"/>
        <c:crossBetween val="between"/>
      </c:valAx>
    </c:plotArea>
    <c:legend>
      <c:legendPos val="t"/>
      <c:layout/>
    </c:legend>
    <c:plotVisOnly val="1"/>
  </c:chart>
  <c:spPr>
    <a:solidFill>
      <a:schemeClr val="bg1"/>
    </a:solidFill>
  </c:sp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chart>
    <c:autoTitleDeleted val="1"/>
    <c:view3D>
      <c:rAngAx val="1"/>
    </c:view3D>
    <c:floor>
      <c:spPr>
        <a:solidFill>
          <a:schemeClr val="bg1">
            <a:lumMod val="75000"/>
          </a:schemeClr>
        </a:solidFill>
      </c:spPr>
    </c:floor>
    <c:sideWall>
      <c:spPr>
        <a:solidFill>
          <a:schemeClr val="bg1">
            <a:lumMod val="85000"/>
          </a:schemeClr>
        </a:solidFill>
      </c:spPr>
    </c:sideWall>
    <c:backWall>
      <c:spPr>
        <a:solidFill>
          <a:schemeClr val="bg1">
            <a:lumMod val="85000"/>
          </a:schemeClr>
        </a:solidFill>
      </c:spPr>
    </c:backWall>
    <c:plotArea>
      <c:layout/>
      <c:bar3DChart>
        <c:barDir val="col"/>
        <c:grouping val="stacked"/>
        <c:ser>
          <c:idx val="0"/>
          <c:order val="0"/>
          <c:tx>
            <c:strRef>
              <c:f>'KDOP-3'!$C$2</c:f>
              <c:strCache>
                <c:ptCount val="1"/>
                <c:pt idx="0">
                  <c:v>2007-2013</c:v>
                </c:pt>
              </c:strCache>
            </c:strRef>
          </c:tx>
          <c:spPr>
            <a:solidFill>
              <a:srgbClr val="92D050"/>
            </a:solidFill>
          </c:spPr>
          <c:dLbls>
            <c:showVal val="1"/>
          </c:dLbls>
          <c:cat>
            <c:multiLvlStrRef>
              <c:f>'KDOP-3'!$A$3:$B$7</c:f>
              <c:multiLvlStrCache>
                <c:ptCount val="5"/>
                <c:lvl>
                  <c:pt idx="0">
                    <c:v>Mrd HUF</c:v>
                  </c:pt>
                  <c:pt idx="1">
                    <c:v>19,859</c:v>
                  </c:pt>
                  <c:pt idx="2">
                    <c:v>19,192</c:v>
                  </c:pt>
                  <c:pt idx="3">
                    <c:v>8,071</c:v>
                  </c:pt>
                  <c:pt idx="4">
                    <c:v>2,136</c:v>
                  </c:pt>
                </c:lvl>
                <c:lvl>
                  <c:pt idx="0">
                    <c:v>OP keret (2007-2013)</c:v>
                  </c:pt>
                  <c:pt idx="1">
                    <c:v>Támogatott projektek közkiadása</c:v>
                  </c:pt>
                  <c:pt idx="2">
                    <c:v>Leszerződött projektek közkiadása</c:v>
                  </c:pt>
                  <c:pt idx="3">
                    <c:v>Kifizetésekhez tartozó közkiadás</c:v>
                  </c:pt>
                  <c:pt idx="4">
                    <c:v>Lezárt projektek közkiadása</c:v>
                  </c:pt>
                </c:lvl>
              </c:multiLvlStrCache>
            </c:multiLvlStrRef>
          </c:cat>
          <c:val>
            <c:numRef>
              <c:f>'KDOP-3'!$C$3:$C$7</c:f>
              <c:numCache>
                <c:formatCode>General</c:formatCode>
                <c:ptCount val="5"/>
                <c:pt idx="0">
                  <c:v>25.67</c:v>
                </c:pt>
              </c:numCache>
            </c:numRef>
          </c:val>
        </c:ser>
        <c:ser>
          <c:idx val="1"/>
          <c:order val="1"/>
          <c:tx>
            <c:strRef>
              <c:f>'KDOP-3'!$D$2</c:f>
              <c:strCache>
                <c:ptCount val="1"/>
                <c:pt idx="0">
                  <c:v>2007-2011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Lbls>
            <c:showVal val="1"/>
          </c:dLbls>
          <c:cat>
            <c:multiLvlStrRef>
              <c:f>'KDOP-3'!$A$3:$B$7</c:f>
              <c:multiLvlStrCache>
                <c:ptCount val="5"/>
                <c:lvl>
                  <c:pt idx="0">
                    <c:v>Mrd HUF</c:v>
                  </c:pt>
                  <c:pt idx="1">
                    <c:v>19,859</c:v>
                  </c:pt>
                  <c:pt idx="2">
                    <c:v>19,192</c:v>
                  </c:pt>
                  <c:pt idx="3">
                    <c:v>8,071</c:v>
                  </c:pt>
                  <c:pt idx="4">
                    <c:v>2,136</c:v>
                  </c:pt>
                </c:lvl>
                <c:lvl>
                  <c:pt idx="0">
                    <c:v>OP keret (2007-2013)</c:v>
                  </c:pt>
                  <c:pt idx="1">
                    <c:v>Támogatott projektek közkiadása</c:v>
                  </c:pt>
                  <c:pt idx="2">
                    <c:v>Leszerződött projektek közkiadása</c:v>
                  </c:pt>
                  <c:pt idx="3">
                    <c:v>Kifizetésekhez tartozó közkiadás</c:v>
                  </c:pt>
                  <c:pt idx="4">
                    <c:v>Lezárt projektek közkiadása</c:v>
                  </c:pt>
                </c:lvl>
              </c:multiLvlStrCache>
            </c:multiLvlStrRef>
          </c:cat>
          <c:val>
            <c:numRef>
              <c:f>'KDOP-3'!$D$3:$D$7</c:f>
              <c:numCache>
                <c:formatCode>0.000</c:formatCode>
                <c:ptCount val="5"/>
                <c:pt idx="1">
                  <c:v>16.844000000000001</c:v>
                </c:pt>
                <c:pt idx="2">
                  <c:v>15.889000000000006</c:v>
                </c:pt>
                <c:pt idx="3">
                  <c:v>4.3579999999999881</c:v>
                </c:pt>
                <c:pt idx="4">
                  <c:v>1.0900000000000001</c:v>
                </c:pt>
              </c:numCache>
            </c:numRef>
          </c:val>
        </c:ser>
        <c:ser>
          <c:idx val="2"/>
          <c:order val="2"/>
          <c:tx>
            <c:strRef>
              <c:f>'KDOP-3'!$E$2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</c:spPr>
          <c:dLbls>
            <c:showVal val="1"/>
          </c:dLbls>
          <c:cat>
            <c:multiLvlStrRef>
              <c:f>'KDOP-3'!$A$3:$B$7</c:f>
              <c:multiLvlStrCache>
                <c:ptCount val="5"/>
                <c:lvl>
                  <c:pt idx="0">
                    <c:v>Mrd HUF</c:v>
                  </c:pt>
                  <c:pt idx="1">
                    <c:v>19,859</c:v>
                  </c:pt>
                  <c:pt idx="2">
                    <c:v>19,192</c:v>
                  </c:pt>
                  <c:pt idx="3">
                    <c:v>8,071</c:v>
                  </c:pt>
                  <c:pt idx="4">
                    <c:v>2,136</c:v>
                  </c:pt>
                </c:lvl>
                <c:lvl>
                  <c:pt idx="0">
                    <c:v>OP keret (2007-2013)</c:v>
                  </c:pt>
                  <c:pt idx="1">
                    <c:v>Támogatott projektek közkiadása</c:v>
                  </c:pt>
                  <c:pt idx="2">
                    <c:v>Leszerződött projektek közkiadása</c:v>
                  </c:pt>
                  <c:pt idx="3">
                    <c:v>Kifizetésekhez tartozó közkiadás</c:v>
                  </c:pt>
                  <c:pt idx="4">
                    <c:v>Lezárt projektek közkiadása</c:v>
                  </c:pt>
                </c:lvl>
              </c:multiLvlStrCache>
            </c:multiLvlStrRef>
          </c:cat>
          <c:val>
            <c:numRef>
              <c:f>'KDOP-3'!$E$3:$E$7</c:f>
              <c:numCache>
                <c:formatCode>0.000</c:formatCode>
                <c:ptCount val="5"/>
                <c:pt idx="1">
                  <c:v>3.0149999999999997</c:v>
                </c:pt>
                <c:pt idx="2">
                  <c:v>3.3029999999999977</c:v>
                </c:pt>
                <c:pt idx="3">
                  <c:v>3.7130000000000001</c:v>
                </c:pt>
                <c:pt idx="4">
                  <c:v>1.046</c:v>
                </c:pt>
              </c:numCache>
            </c:numRef>
          </c:val>
        </c:ser>
        <c:gapWidth val="55"/>
        <c:gapDepth val="55"/>
        <c:shape val="box"/>
        <c:axId val="56877824"/>
        <c:axId val="56879360"/>
        <c:axId val="0"/>
      </c:bar3DChart>
      <c:catAx>
        <c:axId val="56877824"/>
        <c:scaling>
          <c:orientation val="minMax"/>
        </c:scaling>
        <c:axPos val="b"/>
        <c:majorTickMark val="none"/>
        <c:tickLblPos val="nextTo"/>
        <c:crossAx val="56879360"/>
        <c:crosses val="autoZero"/>
        <c:auto val="1"/>
        <c:lblAlgn val="ctr"/>
        <c:lblOffset val="100"/>
      </c:catAx>
      <c:valAx>
        <c:axId val="56879360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56877824"/>
        <c:crosses val="autoZero"/>
        <c:crossBetween val="between"/>
      </c:valAx>
    </c:plotArea>
    <c:legend>
      <c:legendPos val="t"/>
      <c:layout/>
    </c:legend>
    <c:plotVisOnly val="1"/>
  </c:chart>
  <c:spPr>
    <a:solidFill>
      <a:schemeClr val="bg1"/>
    </a:solidFill>
  </c:sp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chart>
    <c:autoTitleDeleted val="1"/>
    <c:view3D>
      <c:rAngAx val="1"/>
    </c:view3D>
    <c:floor>
      <c:spPr>
        <a:solidFill>
          <a:schemeClr val="bg1">
            <a:lumMod val="75000"/>
          </a:schemeClr>
        </a:solidFill>
      </c:spPr>
    </c:floor>
    <c:sideWall>
      <c:spPr>
        <a:solidFill>
          <a:schemeClr val="bg1">
            <a:lumMod val="85000"/>
          </a:schemeClr>
        </a:solidFill>
      </c:spPr>
    </c:sideWall>
    <c:backWall>
      <c:spPr>
        <a:solidFill>
          <a:schemeClr val="bg1">
            <a:lumMod val="85000"/>
          </a:schemeClr>
        </a:solidFill>
      </c:spPr>
    </c:backWall>
    <c:plotArea>
      <c:layout/>
      <c:bar3DChart>
        <c:barDir val="col"/>
        <c:grouping val="stacked"/>
        <c:ser>
          <c:idx val="0"/>
          <c:order val="0"/>
          <c:tx>
            <c:strRef>
              <c:f>'KDOP-4'!$C$2</c:f>
              <c:strCache>
                <c:ptCount val="1"/>
                <c:pt idx="0">
                  <c:v>2007-2013</c:v>
                </c:pt>
              </c:strCache>
            </c:strRef>
          </c:tx>
          <c:spPr>
            <a:solidFill>
              <a:srgbClr val="92D050"/>
            </a:solidFill>
          </c:spPr>
          <c:dLbls>
            <c:showVal val="1"/>
          </c:dLbls>
          <c:cat>
            <c:multiLvlStrRef>
              <c:f>'KDOP-4'!$A$3:$B$7</c:f>
              <c:multiLvlStrCache>
                <c:ptCount val="5"/>
                <c:lvl>
                  <c:pt idx="0">
                    <c:v>Mrd HUF</c:v>
                  </c:pt>
                  <c:pt idx="1">
                    <c:v>51,120</c:v>
                  </c:pt>
                  <c:pt idx="2">
                    <c:v>47,731</c:v>
                  </c:pt>
                  <c:pt idx="3">
                    <c:v>23,918</c:v>
                  </c:pt>
                  <c:pt idx="4">
                    <c:v>13,556</c:v>
                  </c:pt>
                </c:lvl>
                <c:lvl>
                  <c:pt idx="0">
                    <c:v>OP keret (2007-2013)</c:v>
                  </c:pt>
                  <c:pt idx="1">
                    <c:v>Támogatott projektek közkiadása</c:v>
                  </c:pt>
                  <c:pt idx="2">
                    <c:v>Leszerződött projektek közkiadása</c:v>
                  </c:pt>
                  <c:pt idx="3">
                    <c:v>Kifizetésekhez tartozó közkiadás</c:v>
                  </c:pt>
                  <c:pt idx="4">
                    <c:v>Lezárt projektek közkiadása</c:v>
                  </c:pt>
                </c:lvl>
              </c:multiLvlStrCache>
            </c:multiLvlStrRef>
          </c:cat>
          <c:val>
            <c:numRef>
              <c:f>'KDOP-4'!$C$3:$C$7</c:f>
              <c:numCache>
                <c:formatCode>General</c:formatCode>
                <c:ptCount val="5"/>
                <c:pt idx="0">
                  <c:v>52.77</c:v>
                </c:pt>
              </c:numCache>
            </c:numRef>
          </c:val>
        </c:ser>
        <c:ser>
          <c:idx val="1"/>
          <c:order val="1"/>
          <c:tx>
            <c:strRef>
              <c:f>'KDOP-4'!$D$2</c:f>
              <c:strCache>
                <c:ptCount val="1"/>
                <c:pt idx="0">
                  <c:v>2007-2011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Lbls>
            <c:showVal val="1"/>
          </c:dLbls>
          <c:cat>
            <c:multiLvlStrRef>
              <c:f>'KDOP-4'!$A$3:$B$7</c:f>
              <c:multiLvlStrCache>
                <c:ptCount val="5"/>
                <c:lvl>
                  <c:pt idx="0">
                    <c:v>Mrd HUF</c:v>
                  </c:pt>
                  <c:pt idx="1">
                    <c:v>51,120</c:v>
                  </c:pt>
                  <c:pt idx="2">
                    <c:v>47,731</c:v>
                  </c:pt>
                  <c:pt idx="3">
                    <c:v>23,918</c:v>
                  </c:pt>
                  <c:pt idx="4">
                    <c:v>13,556</c:v>
                  </c:pt>
                </c:lvl>
                <c:lvl>
                  <c:pt idx="0">
                    <c:v>OP keret (2007-2013)</c:v>
                  </c:pt>
                  <c:pt idx="1">
                    <c:v>Támogatott projektek közkiadása</c:v>
                  </c:pt>
                  <c:pt idx="2">
                    <c:v>Leszerződött projektek közkiadása</c:v>
                  </c:pt>
                  <c:pt idx="3">
                    <c:v>Kifizetésekhez tartozó közkiadás</c:v>
                  </c:pt>
                  <c:pt idx="4">
                    <c:v>Lezárt projektek közkiadása</c:v>
                  </c:pt>
                </c:lvl>
              </c:multiLvlStrCache>
            </c:multiLvlStrRef>
          </c:cat>
          <c:val>
            <c:numRef>
              <c:f>'KDOP-4'!$D$3:$D$7</c:f>
              <c:numCache>
                <c:formatCode>0.000</c:formatCode>
                <c:ptCount val="5"/>
                <c:pt idx="1">
                  <c:v>28.381999999999987</c:v>
                </c:pt>
                <c:pt idx="2">
                  <c:v>26.731000000000005</c:v>
                </c:pt>
                <c:pt idx="3">
                  <c:v>15.241999999999999</c:v>
                </c:pt>
                <c:pt idx="4">
                  <c:v>10.043000000000001</c:v>
                </c:pt>
              </c:numCache>
            </c:numRef>
          </c:val>
        </c:ser>
        <c:ser>
          <c:idx val="2"/>
          <c:order val="2"/>
          <c:tx>
            <c:strRef>
              <c:f>'KDOP-4'!$E$2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</c:spPr>
          <c:dLbls>
            <c:showVal val="1"/>
          </c:dLbls>
          <c:cat>
            <c:multiLvlStrRef>
              <c:f>'KDOP-4'!$A$3:$B$7</c:f>
              <c:multiLvlStrCache>
                <c:ptCount val="5"/>
                <c:lvl>
                  <c:pt idx="0">
                    <c:v>Mrd HUF</c:v>
                  </c:pt>
                  <c:pt idx="1">
                    <c:v>51,120</c:v>
                  </c:pt>
                  <c:pt idx="2">
                    <c:v>47,731</c:v>
                  </c:pt>
                  <c:pt idx="3">
                    <c:v>23,918</c:v>
                  </c:pt>
                  <c:pt idx="4">
                    <c:v>13,556</c:v>
                  </c:pt>
                </c:lvl>
                <c:lvl>
                  <c:pt idx="0">
                    <c:v>OP keret (2007-2013)</c:v>
                  </c:pt>
                  <c:pt idx="1">
                    <c:v>Támogatott projektek közkiadása</c:v>
                  </c:pt>
                  <c:pt idx="2">
                    <c:v>Leszerződött projektek közkiadása</c:v>
                  </c:pt>
                  <c:pt idx="3">
                    <c:v>Kifizetésekhez tartozó közkiadás</c:v>
                  </c:pt>
                  <c:pt idx="4">
                    <c:v>Lezárt projektek közkiadása</c:v>
                  </c:pt>
                </c:lvl>
              </c:multiLvlStrCache>
            </c:multiLvlStrRef>
          </c:cat>
          <c:val>
            <c:numRef>
              <c:f>'KDOP-4'!$E$3:$E$7</c:f>
              <c:numCache>
                <c:formatCode>0.000</c:formatCode>
                <c:ptCount val="5"/>
                <c:pt idx="1">
                  <c:v>22.738</c:v>
                </c:pt>
                <c:pt idx="2">
                  <c:v>21</c:v>
                </c:pt>
                <c:pt idx="3">
                  <c:v>8.6760000000000002</c:v>
                </c:pt>
                <c:pt idx="4">
                  <c:v>3.5129999999999977</c:v>
                </c:pt>
              </c:numCache>
            </c:numRef>
          </c:val>
        </c:ser>
        <c:gapWidth val="55"/>
        <c:gapDepth val="55"/>
        <c:shape val="box"/>
        <c:axId val="56915072"/>
        <c:axId val="56916608"/>
        <c:axId val="0"/>
      </c:bar3DChart>
      <c:catAx>
        <c:axId val="56915072"/>
        <c:scaling>
          <c:orientation val="minMax"/>
        </c:scaling>
        <c:axPos val="b"/>
        <c:majorTickMark val="none"/>
        <c:tickLblPos val="nextTo"/>
        <c:crossAx val="56916608"/>
        <c:crosses val="autoZero"/>
        <c:auto val="1"/>
        <c:lblAlgn val="ctr"/>
        <c:lblOffset val="100"/>
      </c:catAx>
      <c:valAx>
        <c:axId val="56916608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56915072"/>
        <c:crosses val="autoZero"/>
        <c:crossBetween val="between"/>
      </c:valAx>
    </c:plotArea>
    <c:legend>
      <c:legendPos val="t"/>
      <c:layout/>
    </c:legend>
    <c:plotVisOnly val="1"/>
  </c:chart>
  <c:spPr>
    <a:solidFill>
      <a:schemeClr val="bg1"/>
    </a:solidFill>
  </c:sp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style val="10"/>
  <c:chart>
    <c:plotArea>
      <c:layout/>
      <c:barChart>
        <c:barDir val="col"/>
        <c:grouping val="clustered"/>
        <c:ser>
          <c:idx val="0"/>
          <c:order val="0"/>
          <c:tx>
            <c:strRef>
              <c:f>megyék!$B$1:$B$2</c:f>
              <c:strCache>
                <c:ptCount val="1"/>
                <c:pt idx="0">
                  <c:v>Támogatott projektek közkiadása (Mrd Ft)</c:v>
                </c:pt>
              </c:strCache>
            </c:strRef>
          </c:tx>
          <c:dLbls>
            <c:txPr>
              <a:bodyPr/>
              <a:lstStyle/>
              <a:p>
                <a:pPr>
                  <a:defRPr sz="1200" baseline="0"/>
                </a:pPr>
                <a:endParaRPr lang="hu-HU"/>
              </a:p>
            </c:txPr>
            <c:showVal val="1"/>
          </c:dLbls>
          <c:cat>
            <c:strRef>
              <c:f>megyék!$A$3:$A$5</c:f>
              <c:strCache>
                <c:ptCount val="3"/>
                <c:pt idx="0">
                  <c:v>Fejér</c:v>
                </c:pt>
                <c:pt idx="1">
                  <c:v>Komárom-Esztergom</c:v>
                </c:pt>
                <c:pt idx="2">
                  <c:v>Veszprém</c:v>
                </c:pt>
              </c:strCache>
            </c:strRef>
          </c:cat>
          <c:val>
            <c:numRef>
              <c:f>megyék!$B$3:$B$5</c:f>
              <c:numCache>
                <c:formatCode>0.000</c:formatCode>
                <c:ptCount val="3"/>
                <c:pt idx="0" formatCode="General">
                  <c:v>36.399000000000001</c:v>
                </c:pt>
                <c:pt idx="1">
                  <c:v>22.47</c:v>
                </c:pt>
                <c:pt idx="2">
                  <c:v>38.735000000000063</c:v>
                </c:pt>
              </c:numCache>
            </c:numRef>
          </c:val>
        </c:ser>
        <c:ser>
          <c:idx val="1"/>
          <c:order val="1"/>
          <c:tx>
            <c:strRef>
              <c:f>megyék!$C$1:$C$2</c:f>
              <c:strCache>
                <c:ptCount val="1"/>
                <c:pt idx="0">
                  <c:v>Leszerződött projektek közkiadása (Mrd Ft)</c:v>
                </c:pt>
              </c:strCache>
            </c:strRef>
          </c:tx>
          <c:dLbls>
            <c:txPr>
              <a:bodyPr/>
              <a:lstStyle/>
              <a:p>
                <a:pPr>
                  <a:defRPr sz="1200" baseline="0"/>
                </a:pPr>
                <a:endParaRPr lang="hu-HU"/>
              </a:p>
            </c:txPr>
            <c:showVal val="1"/>
          </c:dLbls>
          <c:cat>
            <c:strRef>
              <c:f>megyék!$A$3:$A$5</c:f>
              <c:strCache>
                <c:ptCount val="3"/>
                <c:pt idx="0">
                  <c:v>Fejér</c:v>
                </c:pt>
                <c:pt idx="1">
                  <c:v>Komárom-Esztergom</c:v>
                </c:pt>
                <c:pt idx="2">
                  <c:v>Veszprém</c:v>
                </c:pt>
              </c:strCache>
            </c:strRef>
          </c:cat>
          <c:val>
            <c:numRef>
              <c:f>megyék!$C$3:$C$5</c:f>
              <c:numCache>
                <c:formatCode>General</c:formatCode>
                <c:ptCount val="3"/>
                <c:pt idx="0" formatCode="0.000">
                  <c:v>32.633000000000003</c:v>
                </c:pt>
                <c:pt idx="1">
                  <c:v>20.547000000000001</c:v>
                </c:pt>
                <c:pt idx="2">
                  <c:v>32.582000000000001</c:v>
                </c:pt>
              </c:numCache>
            </c:numRef>
          </c:val>
        </c:ser>
        <c:ser>
          <c:idx val="2"/>
          <c:order val="2"/>
          <c:tx>
            <c:strRef>
              <c:f>megyék!$D$1:$D$2</c:f>
              <c:strCache>
                <c:ptCount val="1"/>
                <c:pt idx="0">
                  <c:v>Kifizetésekhez tartozó közkiadás (Mrd Ft)</c:v>
                </c:pt>
              </c:strCache>
            </c:strRef>
          </c:tx>
          <c:dLbls>
            <c:txPr>
              <a:bodyPr/>
              <a:lstStyle/>
              <a:p>
                <a:pPr>
                  <a:defRPr sz="1200" baseline="0"/>
                </a:pPr>
                <a:endParaRPr lang="hu-HU"/>
              </a:p>
            </c:txPr>
            <c:showVal val="1"/>
          </c:dLbls>
          <c:cat>
            <c:strRef>
              <c:f>megyék!$A$3:$A$5</c:f>
              <c:strCache>
                <c:ptCount val="3"/>
                <c:pt idx="0">
                  <c:v>Fejér</c:v>
                </c:pt>
                <c:pt idx="1">
                  <c:v>Komárom-Esztergom</c:v>
                </c:pt>
                <c:pt idx="2">
                  <c:v>Veszprém</c:v>
                </c:pt>
              </c:strCache>
            </c:strRef>
          </c:cat>
          <c:val>
            <c:numRef>
              <c:f>megyék!$D$3:$D$5</c:f>
              <c:numCache>
                <c:formatCode>General</c:formatCode>
                <c:ptCount val="3"/>
                <c:pt idx="0">
                  <c:v>16.036000000000001</c:v>
                </c:pt>
                <c:pt idx="1">
                  <c:v>9.2780000000000005</c:v>
                </c:pt>
                <c:pt idx="2">
                  <c:v>17.434000000000001</c:v>
                </c:pt>
              </c:numCache>
            </c:numRef>
          </c:val>
        </c:ser>
        <c:ser>
          <c:idx val="3"/>
          <c:order val="3"/>
          <c:tx>
            <c:strRef>
              <c:f>megyék!$E$1:$E$2</c:f>
              <c:strCache>
                <c:ptCount val="1"/>
                <c:pt idx="0">
                  <c:v>Lezárt projektek közkiadása (Mrd Ft)</c:v>
                </c:pt>
              </c:strCache>
            </c:strRef>
          </c:tx>
          <c:spPr>
            <a:solidFill>
              <a:srgbClr val="FFFF00"/>
            </a:solidFill>
          </c:spPr>
          <c:dLbls>
            <c:txPr>
              <a:bodyPr/>
              <a:lstStyle/>
              <a:p>
                <a:pPr>
                  <a:defRPr sz="1200"/>
                </a:pPr>
                <a:endParaRPr lang="hu-HU"/>
              </a:p>
            </c:txPr>
            <c:showVal val="1"/>
          </c:dLbls>
          <c:cat>
            <c:strRef>
              <c:f>megyék!$A$3:$A$5</c:f>
              <c:strCache>
                <c:ptCount val="3"/>
                <c:pt idx="0">
                  <c:v>Fejér</c:v>
                </c:pt>
                <c:pt idx="1">
                  <c:v>Komárom-Esztergom</c:v>
                </c:pt>
                <c:pt idx="2">
                  <c:v>Veszprém</c:v>
                </c:pt>
              </c:strCache>
            </c:strRef>
          </c:cat>
          <c:val>
            <c:numRef>
              <c:f>megyék!$E$3:$E$5</c:f>
              <c:numCache>
                <c:formatCode>0.000</c:formatCode>
                <c:ptCount val="3"/>
                <c:pt idx="0" formatCode="General">
                  <c:v>9.0380000000000003</c:v>
                </c:pt>
                <c:pt idx="1">
                  <c:v>6.67</c:v>
                </c:pt>
                <c:pt idx="2">
                  <c:v>8.3510000000000026</c:v>
                </c:pt>
              </c:numCache>
            </c:numRef>
          </c:val>
        </c:ser>
        <c:axId val="57113984"/>
        <c:axId val="57128064"/>
      </c:barChart>
      <c:catAx>
        <c:axId val="57113984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aseline="0"/>
            </a:pPr>
            <a:endParaRPr lang="hu-HU"/>
          </a:p>
        </c:txPr>
        <c:crossAx val="57128064"/>
        <c:crosses val="autoZero"/>
        <c:auto val="1"/>
        <c:lblAlgn val="ctr"/>
        <c:lblOffset val="100"/>
      </c:catAx>
      <c:valAx>
        <c:axId val="57128064"/>
        <c:scaling>
          <c:orientation val="minMax"/>
        </c:scaling>
        <c:axPos val="l"/>
        <c:majorGridlines/>
        <c:numFmt formatCode="General" sourceLinked="1"/>
        <c:tickLblPos val="nextTo"/>
        <c:crossAx val="57113984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200" baseline="0"/>
          </a:pPr>
          <a:endParaRPr lang="hu-HU"/>
        </a:p>
      </c:txPr>
    </c:legend>
    <c:plotVisOnly val="1"/>
  </c:chart>
  <c:spPr>
    <a:solidFill>
      <a:schemeClr val="bg1"/>
    </a:solidFill>
  </c:sp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FB936D-CFDF-49EB-B920-B262CE8C3569}" type="datetimeFigureOut">
              <a:rPr lang="hu-HU" smtClean="0"/>
              <a:pPr/>
              <a:t>2013.02.19.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170CD0-2CFC-4A04-A6AD-A841D34D944C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68A70F"/>
                </a:solidFill>
                <a:latin typeface="Verdana"/>
                <a:cs typeface="Verdana"/>
              </a:defRPr>
            </a:lvl1pPr>
          </a:lstStyle>
          <a:p>
            <a:r>
              <a:rPr lang="hu-HU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/>
          <a:srcRect l="14191" t="4408" r="14191" b="11339"/>
          <a:stretch>
            <a:fillRect/>
          </a:stretch>
        </p:blipFill>
        <p:spPr bwMode="auto">
          <a:xfrm>
            <a:off x="1371600" y="5845175"/>
            <a:ext cx="1008063" cy="89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2400">
                <a:latin typeface="Verdana"/>
                <a:cs typeface="Verdana"/>
              </a:defRPr>
            </a:lvl1pPr>
          </a:lstStyle>
          <a:p>
            <a:r>
              <a:rPr lang="hu-HU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4" y="1600200"/>
            <a:ext cx="7877175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dirty="0" smtClean="0"/>
              <a:t>Click to edit Master text styles</a:t>
            </a:r>
          </a:p>
          <a:p>
            <a:pPr lvl="1"/>
            <a:r>
              <a:rPr lang="hu-HU" dirty="0" smtClean="0"/>
              <a:t>Second level</a:t>
            </a:r>
          </a:p>
          <a:p>
            <a:pPr lvl="2"/>
            <a:r>
              <a:rPr lang="hu-HU" dirty="0" smtClean="0"/>
              <a:t>Third level</a:t>
            </a:r>
          </a:p>
          <a:p>
            <a:pPr lvl="3"/>
            <a:r>
              <a:rPr lang="hu-HU" dirty="0" smtClean="0"/>
              <a:t>Fourth level</a:t>
            </a:r>
          </a:p>
          <a:p>
            <a:pPr lvl="4"/>
            <a:r>
              <a:rPr lang="hu-HU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4BEB1-1734-4523-B76B-1E5055AB24F3}" type="datetime1">
              <a:rPr lang="en-US"/>
              <a:pPr>
                <a:defRPr/>
              </a:pPr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AF4AE-54E9-49B9-A40A-6AA79B9AE1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2400">
                <a:latin typeface="Verdana"/>
                <a:cs typeface="Verdana"/>
              </a:defRPr>
            </a:lvl1pPr>
          </a:lstStyle>
          <a:p>
            <a:r>
              <a:rPr lang="hu-HU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374" y="1535113"/>
            <a:ext cx="3656013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1374" y="2174875"/>
            <a:ext cx="3656014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dirty="0" smtClean="0"/>
              <a:t>Click to edit Master text styles</a:t>
            </a:r>
          </a:p>
          <a:p>
            <a:pPr lvl="1"/>
            <a:r>
              <a:rPr lang="hu-HU" dirty="0" smtClean="0"/>
              <a:t>Second level</a:t>
            </a:r>
          </a:p>
          <a:p>
            <a:pPr lvl="2"/>
            <a:r>
              <a:rPr lang="hu-HU" dirty="0" smtClean="0"/>
              <a:t>Third level</a:t>
            </a:r>
          </a:p>
          <a:p>
            <a:pPr lvl="3"/>
            <a:r>
              <a:rPr lang="hu-HU" dirty="0" smtClean="0"/>
              <a:t>Fourth level</a:t>
            </a:r>
          </a:p>
          <a:p>
            <a:pPr lvl="4"/>
            <a:r>
              <a:rPr lang="hu-HU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dirty="0" smtClean="0"/>
              <a:t>Click to edit Master text styles</a:t>
            </a:r>
          </a:p>
          <a:p>
            <a:pPr lvl="1"/>
            <a:r>
              <a:rPr lang="hu-HU" dirty="0" smtClean="0"/>
              <a:t>Second level</a:t>
            </a:r>
          </a:p>
          <a:p>
            <a:pPr lvl="2"/>
            <a:r>
              <a:rPr lang="hu-HU" dirty="0" smtClean="0"/>
              <a:t>Third level</a:t>
            </a:r>
          </a:p>
          <a:p>
            <a:pPr lvl="3"/>
            <a:r>
              <a:rPr lang="hu-HU" dirty="0" smtClean="0"/>
              <a:t>Fourth level</a:t>
            </a:r>
          </a:p>
          <a:p>
            <a:pPr lvl="4"/>
            <a:r>
              <a:rPr lang="hu-HU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DF48C-B5FD-44A8-A08E-6744B3C6882E}" type="datetime1">
              <a:rPr lang="en-US"/>
              <a:pPr>
                <a:defRPr/>
              </a:pPr>
              <a:t>2/19/2013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7210F-A439-4697-9A04-132AD66837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3"/>
          <a:srcRect l="14191" t="4408" r="14191" b="11339"/>
          <a:stretch>
            <a:fillRect/>
          </a:stretch>
        </p:blipFill>
        <p:spPr bwMode="auto">
          <a:xfrm>
            <a:off x="1371600" y="5845175"/>
            <a:ext cx="1008063" cy="89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49375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Verdana"/>
                <a:cs typeface="Verdana"/>
              </a:defRPr>
            </a:lvl1pPr>
          </a:lstStyle>
          <a:p>
            <a:r>
              <a:rPr lang="hu-HU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49375"/>
            <a:ext cx="5111750" cy="47767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dirty="0" smtClean="0"/>
              <a:t>Click to edit Master text styles</a:t>
            </a:r>
          </a:p>
          <a:p>
            <a:pPr lvl="1"/>
            <a:r>
              <a:rPr lang="hu-HU" dirty="0" smtClean="0"/>
              <a:t>Second level</a:t>
            </a:r>
          </a:p>
          <a:p>
            <a:pPr lvl="2"/>
            <a:r>
              <a:rPr lang="hu-HU" dirty="0" smtClean="0"/>
              <a:t>Third level</a:t>
            </a:r>
          </a:p>
          <a:p>
            <a:pPr lvl="3"/>
            <a:r>
              <a:rPr lang="hu-HU" dirty="0" smtClean="0"/>
              <a:t>Fourth level</a:t>
            </a:r>
          </a:p>
          <a:p>
            <a:pPr lvl="4"/>
            <a:r>
              <a:rPr lang="hu-HU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87625"/>
            <a:ext cx="3008313" cy="35385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dirty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73D90-40BF-424D-B2A7-319665F2356B}" type="datetime1">
              <a:rPr lang="en-US"/>
              <a:pPr>
                <a:defRPr/>
              </a:pPr>
              <a:t>2/19/2013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8ACF3-AD99-47BC-9DA6-DE7BEE090C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Verdana"/>
                <a:cs typeface="Verdana"/>
              </a:defRPr>
            </a:lvl1pPr>
          </a:lstStyle>
          <a:p>
            <a:r>
              <a:rPr lang="hu-HU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95375"/>
            <a:ext cx="5486400" cy="36322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dirty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F38FB-D218-4FFA-A55A-1CF4C0BF2497}" type="datetime1">
              <a:rPr lang="en-US"/>
              <a:pPr>
                <a:defRPr/>
              </a:pPr>
              <a:t>2/19/2013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90E29-1B43-4513-B55A-EB91CB7BB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77875" y="1600200"/>
            <a:ext cx="790892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Cím stílus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Folyószöveg méret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latin typeface="Calibri" pitchFamily="112" charset="0"/>
              </a:defRPr>
            </a:lvl1pPr>
          </a:lstStyle>
          <a:p>
            <a:pPr>
              <a:defRPr/>
            </a:pPr>
            <a:fld id="{E2A1DA49-E3F8-43EE-8E81-286710A704CB}" type="datetime1">
              <a:rPr lang="en-US"/>
              <a:pPr>
                <a:defRPr/>
              </a:pPr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  <a:latin typeface="Calibri" pitchFamily="112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  <a:latin typeface="Calibri" pitchFamily="112" charset="0"/>
              </a:defRPr>
            </a:lvl1pPr>
          </a:lstStyle>
          <a:p>
            <a:pPr>
              <a:defRPr/>
            </a:pPr>
            <a:fld id="{A79FDC8A-E68B-485B-9BFE-CFAA70F81E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8" r:id="rId2"/>
    <p:sldLayoutId id="2147483669" r:id="rId3"/>
    <p:sldLayoutId id="2147483673" r:id="rId4"/>
    <p:sldLayoutId id="2147483670" r:id="rId5"/>
    <p:sldLayoutId id="2147483671" r:id="rId6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112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Verdana"/>
          <a:ea typeface="ＭＳ Ｐゴシック" pitchFamily="112" charset="-128"/>
          <a:cs typeface="Verdan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Verdana"/>
          <a:ea typeface="ＭＳ Ｐゴシック" pitchFamily="112" charset="-128"/>
          <a:cs typeface="Verdan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Verdana"/>
          <a:ea typeface="ＭＳ Ｐゴシック" pitchFamily="112" charset="-128"/>
          <a:cs typeface="Verdan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Verdana"/>
          <a:ea typeface="ＭＳ Ｐゴシック" pitchFamily="112" charset="-128"/>
          <a:cs typeface="Verdan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Verdana"/>
          <a:ea typeface="ＭＳ Ｐゴシック" pitchFamily="112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drfu.hu/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 bwMode="auto">
          <a:xfrm>
            <a:off x="123825" y="2130425"/>
            <a:ext cx="8763000" cy="14700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hu-HU" sz="2800" b="1" dirty="0" smtClean="0">
                <a:latin typeface="Verdana" pitchFamily="112" charset="0"/>
              </a:rPr>
              <a:t>A KDRFÜ Közhasznú Nonprofit Kft. 2012.évi eredményeinek bemutatása a Közép-Dunántúli Operatív Program előrehaladásának tükrében</a:t>
            </a:r>
            <a:br>
              <a:rPr lang="hu-HU" sz="2800" b="1" dirty="0" smtClean="0">
                <a:latin typeface="Verdana" pitchFamily="112" charset="0"/>
              </a:rPr>
            </a:br>
            <a:r>
              <a:rPr lang="hu-HU" sz="2400" b="1" dirty="0" smtClean="0">
                <a:latin typeface="Verdana" pitchFamily="112" charset="0"/>
              </a:rPr>
              <a:t/>
            </a:r>
            <a:br>
              <a:rPr lang="hu-HU" sz="2400" b="1" dirty="0" smtClean="0">
                <a:latin typeface="Verdana" pitchFamily="112" charset="0"/>
              </a:rPr>
            </a:br>
            <a:r>
              <a:rPr lang="hu-HU" sz="1800" b="1" dirty="0" smtClean="0">
                <a:latin typeface="Verdana" pitchFamily="112" charset="0"/>
              </a:rPr>
              <a:t>- sajtótájékoztató –</a:t>
            </a:r>
            <a:br>
              <a:rPr lang="hu-HU" sz="1800" b="1" dirty="0" smtClean="0">
                <a:latin typeface="Verdana" pitchFamily="112" charset="0"/>
              </a:rPr>
            </a:br>
            <a:r>
              <a:rPr lang="hu-HU" sz="1800" b="1" dirty="0" smtClean="0">
                <a:latin typeface="Verdana" pitchFamily="112" charset="0"/>
              </a:rPr>
              <a:t>Székesfehérvár, 2013.február </a:t>
            </a:r>
            <a:r>
              <a:rPr lang="hu-HU" sz="2400" b="1" dirty="0" smtClean="0">
                <a:latin typeface="Verdana" pitchFamily="112" charset="0"/>
              </a:rPr>
              <a:t/>
            </a:r>
            <a:br>
              <a:rPr lang="hu-HU" sz="2400" b="1" dirty="0" smtClean="0">
                <a:latin typeface="Verdana" pitchFamily="112" charset="0"/>
              </a:rPr>
            </a:br>
            <a:endParaRPr lang="hu-HU" sz="2400" b="1" dirty="0" smtClean="0">
              <a:latin typeface="Verdana" pitchFamily="112" charset="0"/>
            </a:endParaRPr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>
          <a:xfrm>
            <a:off x="350322" y="4655126"/>
            <a:ext cx="6400800" cy="983673"/>
          </a:xfrm>
        </p:spPr>
        <p:txBody>
          <a:bodyPr/>
          <a:lstStyle/>
          <a:p>
            <a:pPr algn="l" eaLnBrk="1" hangingPunct="1"/>
            <a:endParaRPr lang="hu-HU" sz="1800" dirty="0" smtClean="0">
              <a:solidFill>
                <a:schemeClr val="tx1"/>
              </a:solidFill>
              <a:latin typeface="Verdana" pitchFamily="112" charset="0"/>
              <a:cs typeface="Verdana" pitchFamily="112" charset="0"/>
            </a:endParaRPr>
          </a:p>
          <a:p>
            <a:pPr algn="l" eaLnBrk="1" hangingPunct="1"/>
            <a:r>
              <a:rPr lang="hu-HU" sz="1800" dirty="0" smtClean="0">
                <a:solidFill>
                  <a:schemeClr val="tx1"/>
                </a:solidFill>
                <a:latin typeface="Verdana" pitchFamily="112" charset="0"/>
                <a:cs typeface="Verdana" pitchFamily="112" charset="0"/>
              </a:rPr>
              <a:t>Molnár Tamás ügyvezető igazgató</a:t>
            </a:r>
          </a:p>
          <a:p>
            <a:pPr algn="l" eaLnBrk="1" hangingPunct="1"/>
            <a:r>
              <a:rPr lang="hu-HU" sz="1800" dirty="0" smtClean="0">
                <a:solidFill>
                  <a:schemeClr val="tx1"/>
                </a:solidFill>
                <a:latin typeface="Verdana" pitchFamily="112" charset="0"/>
                <a:cs typeface="Verdana" pitchFamily="112" charset="0"/>
              </a:rPr>
              <a:t>KDRFÜ Közhasznú Nonprofit Kft.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1. prioritás</a:t>
            </a:r>
            <a:br>
              <a:rPr lang="hu-HU" dirty="0" smtClean="0"/>
            </a:br>
            <a:r>
              <a:rPr lang="hu-HU" b="1" dirty="0" smtClean="0"/>
              <a:t>Gazdaságfejlesztés</a:t>
            </a:r>
            <a:endParaRPr lang="hu-HU" b="1" dirty="0"/>
          </a:p>
        </p:txBody>
      </p:sp>
      <p:graphicFrame>
        <p:nvGraphicFramePr>
          <p:cNvPr id="6" name="Tartalom helye 3"/>
          <p:cNvGraphicFramePr>
            <a:graphicFrameLocks noGrp="1"/>
          </p:cNvGraphicFramePr>
          <p:nvPr>
            <p:ph sz="half" idx="1"/>
          </p:nvPr>
        </p:nvGraphicFramePr>
        <p:xfrm>
          <a:off x="631494" y="1959429"/>
          <a:ext cx="7877176" cy="2864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9294"/>
                <a:gridCol w="1969294"/>
                <a:gridCol w="1969294"/>
                <a:gridCol w="1969294"/>
              </a:tblGrid>
              <a:tr h="35808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Közép-dunántúli Operatív Program</a:t>
                      </a:r>
                    </a:p>
                  </a:txBody>
                  <a:tcPr marL="9525" marR="9525" marT="9525" marB="0" anchor="ctr" horzOverflow="overflow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20</a:t>
                      </a: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12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Összesen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(2007-12)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rgbClr val="92D050"/>
                    </a:solidFill>
                  </a:tcPr>
                </a:tc>
              </a:tr>
              <a:tr h="358087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Támogatott projektek közkiadása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db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44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301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Mrd HUF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3,716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25,279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Leszerződött </a:t>
                      </a:r>
                      <a:r>
                        <a:rPr kumimoji="0" lang="hu-HU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  <a:ea typeface="+mn-ea"/>
                          <a:cs typeface="+mn-cs"/>
                        </a:rPr>
                        <a:t>projektek</a:t>
                      </a: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 közkiadása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db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114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294</a:t>
                      </a:r>
                    </a:p>
                  </a:txBody>
                  <a:tcPr marL="9525" marR="9525" marT="9525" marB="0" anchor="ctr" horzOverflow="overflow"/>
                </a:tc>
              </a:tr>
              <a:tr h="358087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Mrd HUF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6,737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23,939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Kifizetésekhez tartozó közkiadás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Mrd HUF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5,374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13,371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Lezárt projektek közkiadása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db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</a:rPr>
                        <a:t>54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</a:rPr>
                        <a:t>114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Mrd HUF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</a:rPr>
                        <a:t>3,730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</a:rPr>
                        <a:t>7,662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1. prioritás</a:t>
            </a:r>
            <a:br>
              <a:rPr lang="hu-HU" dirty="0" smtClean="0"/>
            </a:br>
            <a:r>
              <a:rPr lang="hu-HU" b="1" dirty="0" smtClean="0"/>
              <a:t>Gazdaságfejlesztés</a:t>
            </a:r>
            <a:endParaRPr lang="hu-HU" b="1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2100262" y="1519237"/>
          <a:ext cx="4943475" cy="3819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2. prioritás *</a:t>
            </a:r>
            <a:br>
              <a:rPr lang="hu-HU" dirty="0" smtClean="0"/>
            </a:br>
            <a:r>
              <a:rPr lang="hu-HU" b="1" dirty="0" smtClean="0"/>
              <a:t>Turizmusfejlesztés</a:t>
            </a:r>
            <a:endParaRPr lang="hu-HU" b="1" dirty="0"/>
          </a:p>
        </p:txBody>
      </p:sp>
      <p:sp>
        <p:nvSpPr>
          <p:cNvPr id="5" name="Text Box 66"/>
          <p:cNvSpPr txBox="1">
            <a:spLocks noChangeArrowheads="1"/>
          </p:cNvSpPr>
          <p:nvPr/>
        </p:nvSpPr>
        <p:spPr bwMode="auto">
          <a:xfrm>
            <a:off x="457200" y="6310313"/>
            <a:ext cx="36004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000" dirty="0"/>
              <a:t>*a </a:t>
            </a:r>
            <a:r>
              <a:rPr lang="hu-HU" sz="1000" dirty="0" smtClean="0"/>
              <a:t>KDRFÜ által kezelt projektek tekintetében</a:t>
            </a:r>
            <a:endParaRPr lang="hu-HU" sz="1000" dirty="0"/>
          </a:p>
        </p:txBody>
      </p:sp>
      <p:graphicFrame>
        <p:nvGraphicFramePr>
          <p:cNvPr id="6" name="Tartalom helye 3"/>
          <p:cNvGraphicFramePr>
            <a:graphicFrameLocks noGrp="1"/>
          </p:cNvGraphicFramePr>
          <p:nvPr>
            <p:ph sz="half" idx="1"/>
          </p:nvPr>
        </p:nvGraphicFramePr>
        <p:xfrm>
          <a:off x="631494" y="1959429"/>
          <a:ext cx="7877176" cy="2864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9294"/>
                <a:gridCol w="1969294"/>
                <a:gridCol w="1969294"/>
                <a:gridCol w="1969294"/>
              </a:tblGrid>
              <a:tr h="35808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Közép-dunántúli Operatív Program</a:t>
                      </a:r>
                    </a:p>
                  </a:txBody>
                  <a:tcPr marL="9525" marR="9525" marT="9525" marB="0" anchor="ctr" horzOverflow="overflow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20</a:t>
                      </a: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12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Összesen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(2007-12)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rgbClr val="92D050"/>
                    </a:solidFill>
                  </a:tcPr>
                </a:tc>
              </a:tr>
              <a:tr h="358087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Támogatott projektek közkiadása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db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48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91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Mrd HUF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7,346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15,642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Leszerződött </a:t>
                      </a:r>
                      <a:r>
                        <a:rPr kumimoji="0" lang="hu-HU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  <a:ea typeface="+mn-ea"/>
                          <a:cs typeface="+mn-cs"/>
                        </a:rPr>
                        <a:t>projektek</a:t>
                      </a: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 közkiadása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db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24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63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Mrd HUF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1,398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9,071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Kifizetésekhez tartozó közkiadás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Mrd HUF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2,238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3,948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Lezárt projektek közkiadása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db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</a:rPr>
                        <a:t>9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</a:rPr>
                        <a:t>11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Mrd HUF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</a:rPr>
                        <a:t>1,372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</a:rPr>
                        <a:t>2,082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2. prioritás</a:t>
            </a:r>
            <a:br>
              <a:rPr lang="hu-HU" dirty="0" smtClean="0"/>
            </a:br>
            <a:r>
              <a:rPr lang="hu-HU" b="1" dirty="0" smtClean="0"/>
              <a:t>Turizmusfejlesztés</a:t>
            </a:r>
            <a:endParaRPr lang="hu-HU" b="1" dirty="0"/>
          </a:p>
        </p:txBody>
      </p:sp>
      <p:graphicFrame>
        <p:nvGraphicFramePr>
          <p:cNvPr id="8" name="Diagram 7"/>
          <p:cNvGraphicFramePr/>
          <p:nvPr/>
        </p:nvGraphicFramePr>
        <p:xfrm>
          <a:off x="1990725" y="1204912"/>
          <a:ext cx="5162550" cy="4448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8670" cy="1143000"/>
          </a:xfrm>
        </p:spPr>
        <p:txBody>
          <a:bodyPr/>
          <a:lstStyle/>
          <a:p>
            <a:r>
              <a:rPr lang="hu-HU" dirty="0" smtClean="0"/>
              <a:t>3. prioritás *</a:t>
            </a:r>
            <a:br>
              <a:rPr lang="hu-HU" dirty="0" smtClean="0"/>
            </a:br>
            <a:r>
              <a:rPr lang="hu-HU" b="1" dirty="0" smtClean="0"/>
              <a:t>Fenntartható településfejlesztés</a:t>
            </a:r>
            <a:endParaRPr lang="hu-HU" sz="1700" dirty="0"/>
          </a:p>
        </p:txBody>
      </p:sp>
      <p:sp>
        <p:nvSpPr>
          <p:cNvPr id="4" name="Text Box 66"/>
          <p:cNvSpPr txBox="1">
            <a:spLocks noChangeArrowheads="1"/>
          </p:cNvSpPr>
          <p:nvPr/>
        </p:nvSpPr>
        <p:spPr bwMode="auto">
          <a:xfrm>
            <a:off x="457200" y="6310313"/>
            <a:ext cx="36004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000" dirty="0"/>
              <a:t>*a </a:t>
            </a:r>
            <a:r>
              <a:rPr lang="hu-HU" sz="1000" dirty="0" smtClean="0"/>
              <a:t>KDRFÜ által kezelt projektek tekintetében</a:t>
            </a:r>
            <a:endParaRPr lang="hu-HU" sz="1000" dirty="0"/>
          </a:p>
        </p:txBody>
      </p:sp>
      <p:graphicFrame>
        <p:nvGraphicFramePr>
          <p:cNvPr id="6" name="Tartalom helye 3"/>
          <p:cNvGraphicFramePr>
            <a:graphicFrameLocks noGrp="1"/>
          </p:cNvGraphicFramePr>
          <p:nvPr>
            <p:ph sz="half" idx="1"/>
          </p:nvPr>
        </p:nvGraphicFramePr>
        <p:xfrm>
          <a:off x="631494" y="1959429"/>
          <a:ext cx="7877176" cy="2864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9294"/>
                <a:gridCol w="1969294"/>
                <a:gridCol w="1969294"/>
                <a:gridCol w="1969294"/>
              </a:tblGrid>
              <a:tr h="35808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Közép-dunántúli Operatív Program</a:t>
                      </a:r>
                    </a:p>
                  </a:txBody>
                  <a:tcPr marL="9525" marR="9525" marT="9525" marB="0" anchor="ctr" horzOverflow="overflow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20</a:t>
                      </a: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12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Összesen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(2007-12)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rgbClr val="92D050"/>
                    </a:solidFill>
                  </a:tcPr>
                </a:tc>
              </a:tr>
              <a:tr h="358087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Támogatott projektek közkiadása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db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12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25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Mrd HUF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3,015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5,562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Leszerződött </a:t>
                      </a:r>
                      <a:r>
                        <a:rPr kumimoji="0" lang="hu-HU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  <a:ea typeface="+mn-ea"/>
                          <a:cs typeface="+mn-cs"/>
                        </a:rPr>
                        <a:t>projektek</a:t>
                      </a: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 közkiadása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db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8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20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Mrd HUF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3,303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5,020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Kifizetésekhez tartozó közkiadás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Mrd HUF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0,654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1,499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Lezárt projektek közkiadása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db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</a:rPr>
                        <a:t>2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</a:rPr>
                        <a:t>9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Mrd HUF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</a:rPr>
                        <a:t>0,281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</a:rPr>
                        <a:t>0,758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8670" cy="1143000"/>
          </a:xfrm>
        </p:spPr>
        <p:txBody>
          <a:bodyPr/>
          <a:lstStyle/>
          <a:p>
            <a:r>
              <a:rPr lang="hu-HU" dirty="0" smtClean="0"/>
              <a:t>3. prioritás</a:t>
            </a:r>
            <a:br>
              <a:rPr lang="hu-HU" dirty="0" smtClean="0"/>
            </a:br>
            <a:r>
              <a:rPr lang="hu-HU" b="1" dirty="0" smtClean="0"/>
              <a:t>Fenntartható településfejlesztés</a:t>
            </a:r>
            <a:endParaRPr lang="hu-HU" sz="1700" dirty="0"/>
          </a:p>
        </p:txBody>
      </p:sp>
      <p:graphicFrame>
        <p:nvGraphicFramePr>
          <p:cNvPr id="7" name="Diagram 6"/>
          <p:cNvGraphicFramePr/>
          <p:nvPr/>
        </p:nvGraphicFramePr>
        <p:xfrm>
          <a:off x="2100262" y="1519237"/>
          <a:ext cx="4943475" cy="3819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r>
              <a:rPr lang="hu-HU" dirty="0" smtClean="0"/>
              <a:t>4. prioritás</a:t>
            </a:r>
            <a:br>
              <a:rPr lang="hu-HU" dirty="0" smtClean="0"/>
            </a:br>
            <a:r>
              <a:rPr lang="hu-HU" b="1" dirty="0" smtClean="0"/>
              <a:t>Közlekedés- és környezetfejlesztés</a:t>
            </a:r>
            <a:endParaRPr lang="hu-HU" sz="1700" dirty="0"/>
          </a:p>
        </p:txBody>
      </p:sp>
      <p:graphicFrame>
        <p:nvGraphicFramePr>
          <p:cNvPr id="6" name="Tartalom helye 3"/>
          <p:cNvGraphicFramePr>
            <a:graphicFrameLocks noGrp="1"/>
          </p:cNvGraphicFramePr>
          <p:nvPr>
            <p:ph sz="half" idx="1"/>
          </p:nvPr>
        </p:nvGraphicFramePr>
        <p:xfrm>
          <a:off x="631494" y="1959429"/>
          <a:ext cx="7877176" cy="2864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9294"/>
                <a:gridCol w="1969294"/>
                <a:gridCol w="1969294"/>
                <a:gridCol w="1969294"/>
              </a:tblGrid>
              <a:tr h="35808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Közép-dunántúli Operatív Program</a:t>
                      </a:r>
                    </a:p>
                  </a:txBody>
                  <a:tcPr marL="9525" marR="9525" marT="9525" marB="0" anchor="ctr" horzOverflow="overflow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20</a:t>
                      </a: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12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Összesen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(2007-12)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rgbClr val="92D050"/>
                    </a:solidFill>
                  </a:tcPr>
                </a:tc>
              </a:tr>
              <a:tr h="358087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Támogatott projektek közkiadása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db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51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181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Mrd HUF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22,738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51,120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Leszerződött </a:t>
                      </a:r>
                      <a:r>
                        <a:rPr kumimoji="0" lang="hu-HU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  <a:ea typeface="+mn-ea"/>
                          <a:cs typeface="+mn-cs"/>
                        </a:rPr>
                        <a:t>projektek</a:t>
                      </a: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 közkiadása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db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41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164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Mrd HUF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21,000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47,731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Kifizetésekhez tartozó közkiadás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Mrd HUF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8,676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23,918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Lezárt projektek közkiadása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db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</a:rPr>
                        <a:t>23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</a:rPr>
                        <a:t>87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Mrd HUF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</a:rPr>
                        <a:t>3,513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</a:rPr>
                        <a:t>13,556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r>
              <a:rPr lang="hu-HU" dirty="0" smtClean="0"/>
              <a:t>4. prioritás</a:t>
            </a:r>
            <a:br>
              <a:rPr lang="hu-HU" dirty="0" smtClean="0"/>
            </a:br>
            <a:r>
              <a:rPr lang="hu-HU" b="1" dirty="0" smtClean="0"/>
              <a:t>Közlekedés- és környezetfejlesztés</a:t>
            </a:r>
            <a:endParaRPr lang="hu-HU" sz="1700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2100262" y="1519237"/>
          <a:ext cx="4943475" cy="3819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Támogatás megoszlása a megyék között</a:t>
            </a:r>
            <a:br>
              <a:rPr lang="hu-HU" dirty="0" smtClean="0"/>
            </a:br>
            <a:r>
              <a:rPr lang="hu-HU" sz="2000" dirty="0" smtClean="0"/>
              <a:t>2007-2012 *</a:t>
            </a:r>
            <a:endParaRPr lang="hu-HU" dirty="0"/>
          </a:p>
        </p:txBody>
      </p:sp>
      <p:sp>
        <p:nvSpPr>
          <p:cNvPr id="5" name="Text Box 66"/>
          <p:cNvSpPr txBox="1">
            <a:spLocks noChangeArrowheads="1"/>
          </p:cNvSpPr>
          <p:nvPr/>
        </p:nvSpPr>
        <p:spPr bwMode="auto">
          <a:xfrm>
            <a:off x="457200" y="6310313"/>
            <a:ext cx="36004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000" dirty="0"/>
              <a:t>*a </a:t>
            </a:r>
            <a:r>
              <a:rPr lang="hu-HU" sz="1000" dirty="0" smtClean="0"/>
              <a:t>KDRFÜ által kezelt projektek tekintetében</a:t>
            </a:r>
            <a:endParaRPr lang="hu-HU" sz="1000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1195387" y="1323974"/>
          <a:ext cx="6753226" cy="4210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 txBox="1">
            <a:spLocks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hu-HU" sz="3600" dirty="0" smtClean="0">
                <a:solidFill>
                  <a:schemeClr val="bg1"/>
                </a:solidFill>
                <a:latin typeface="Verdana" pitchFamily="112" charset="0"/>
              </a:rPr>
              <a:t>Köszönöm a megtisztelő figyelmet!</a:t>
            </a:r>
            <a:endParaRPr lang="hu-HU" sz="3600" dirty="0">
              <a:solidFill>
                <a:schemeClr val="bg1"/>
              </a:solidFill>
              <a:latin typeface="Verdana" pitchFamily="112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196932" y="4096987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hu-HU" dirty="0" smtClean="0">
                <a:solidFill>
                  <a:schemeClr val="bg1"/>
                </a:solidFill>
                <a:latin typeface="Verdana" pitchFamily="112" charset="0"/>
              </a:rPr>
              <a:t>KDRFÜ Közhasznú Nonprofit Kft.</a:t>
            </a:r>
          </a:p>
          <a:p>
            <a:r>
              <a:rPr lang="hu-HU" dirty="0" smtClean="0">
                <a:solidFill>
                  <a:schemeClr val="bg1"/>
                </a:solidFill>
                <a:latin typeface="Verdana" pitchFamily="112" charset="0"/>
              </a:rPr>
              <a:t>8000 Székesfehérvár, Rákóczi u. 1.</a:t>
            </a:r>
          </a:p>
          <a:p>
            <a:r>
              <a:rPr lang="hu-HU" dirty="0" smtClean="0">
                <a:solidFill>
                  <a:schemeClr val="bg1"/>
                </a:solidFill>
                <a:latin typeface="Verdana" pitchFamily="112" charset="0"/>
              </a:rPr>
              <a:t>Tel.: +36 22/513-370</a:t>
            </a:r>
          </a:p>
          <a:p>
            <a:r>
              <a:rPr lang="hu-HU" dirty="0" smtClean="0">
                <a:solidFill>
                  <a:schemeClr val="bg1"/>
                </a:solidFill>
                <a:latin typeface="Verdana" pitchFamily="112" charset="0"/>
              </a:rPr>
              <a:t>Fax: +36 22/312-340</a:t>
            </a:r>
          </a:p>
          <a:p>
            <a:r>
              <a:rPr lang="hu-HU" dirty="0" smtClean="0">
                <a:solidFill>
                  <a:schemeClr val="bg1"/>
                </a:solidFill>
                <a:latin typeface="Verdana" pitchFamily="112" charset="0"/>
              </a:rPr>
              <a:t>Honlap: </a:t>
            </a:r>
            <a:r>
              <a:rPr lang="hu-HU" dirty="0" err="1" smtClean="0">
                <a:solidFill>
                  <a:schemeClr val="bg1"/>
                </a:solidFill>
                <a:latin typeface="Verdana" pitchFamily="112" charset="0"/>
                <a:hlinkClick r:id="rId2"/>
              </a:rPr>
              <a:t>www.kdrfu.hu</a:t>
            </a:r>
            <a:r>
              <a:rPr lang="hu-HU" dirty="0" smtClean="0">
                <a:solidFill>
                  <a:schemeClr val="bg1"/>
                </a:solidFill>
                <a:latin typeface="Verdana" pitchFamily="112" charset="0"/>
              </a:rPr>
              <a:t> </a:t>
            </a:r>
            <a:endParaRPr lang="hu-HU" dirty="0">
              <a:solidFill>
                <a:schemeClr val="bg1"/>
              </a:solidFill>
              <a:latin typeface="Verdana" pitchFamily="11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KDOP keretszámai</a:t>
            </a:r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sz="half" idx="1"/>
          </p:nvPr>
        </p:nvGraphicFramePr>
        <p:xfrm>
          <a:off x="1427142" y="1175657"/>
          <a:ext cx="6301740" cy="4411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9190"/>
                <a:gridCol w="931506"/>
                <a:gridCol w="1260348"/>
                <a:gridCol w="1260348"/>
                <a:gridCol w="1260348"/>
              </a:tblGrid>
              <a:tr h="47737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Prioritás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OP forrás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OP keret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Arány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rgbClr val="92D050"/>
                    </a:solidFill>
                  </a:tcPr>
                </a:tc>
              </a:tr>
              <a:tr h="47737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M EUR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Mrd HUF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525" marR="9525" marT="9525" marB="0" anchor="ctr" horzOverflow="overflow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53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1. PRIORITÁS: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Gazdaságfejlesztés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ERFA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98,8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27,69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16,3%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36000" marR="36000" marT="36000" marB="36000" anchor="ctr" horzOverflow="overflow"/>
                </a:tc>
              </a:tr>
              <a:tr h="53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2. PRIORITÁS: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Turizmusfejlesztés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ERFA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146,0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40,90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24,0%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36000" marR="36000" marT="36000" marB="36000" anchor="ctr" horzOverflow="overflow"/>
                </a:tc>
              </a:tr>
              <a:tr h="53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3. PRIORITÁS: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Fenntartható településfejlesztés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ERFA</a:t>
                      </a:r>
                      <a:endParaRPr kumimoji="0" lang="en-GB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91,6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25,67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15,1%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36000" marR="36000" marT="36000" marB="36000" anchor="ctr" horzOverflow="overflow"/>
                </a:tc>
              </a:tr>
              <a:tr h="53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4. PRIORITÁS: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Közlekedés- és környezetfejlesztés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ERFA</a:t>
                      </a:r>
                      <a:endParaRPr kumimoji="0" lang="en-GB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188,4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52,77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31,0%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36000" marR="36000" marT="36000" marB="36000" anchor="ctr" horzOverflow="overflow"/>
                </a:tc>
              </a:tr>
              <a:tr h="53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5. PRIORITÁS</a:t>
                      </a:r>
                      <a:r>
                        <a:rPr kumimoji="0" lang="en-US" sz="1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:</a:t>
                      </a:r>
                      <a:endParaRPr kumimoji="0" lang="hu-HU" sz="10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Humán-infrastruktúra fejlesztés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ERFA</a:t>
                      </a:r>
                      <a:endParaRPr kumimoji="0" lang="en-GB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82,4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23,09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13,6%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36000" marR="36000" marT="36000" marB="36000" anchor="ctr" horzOverflow="overflow"/>
                </a:tc>
              </a:tr>
              <a:tr h="53409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ÖSSZESEN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607,2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170,12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36000" marR="36000" marT="36000" marB="360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100%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36000" marR="36000" marT="36000" marB="36000" anchor="ctr" horzOverflow="overflow"/>
                </a:tc>
              </a:tr>
            </a:tbl>
          </a:graphicData>
        </a:graphic>
      </p:graphicFrame>
      <p:sp>
        <p:nvSpPr>
          <p:cNvPr id="5" name="Szövegdoboz 3"/>
          <p:cNvSpPr txBox="1">
            <a:spLocks noChangeArrowheads="1"/>
          </p:cNvSpPr>
          <p:nvPr/>
        </p:nvSpPr>
        <p:spPr bwMode="auto">
          <a:xfrm>
            <a:off x="2956378" y="6448425"/>
            <a:ext cx="30638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 sz="1400" dirty="0">
                <a:latin typeface="Verdana" pitchFamily="112" charset="0"/>
              </a:rPr>
              <a:t>Árfolyam: 280 HUF/EUR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KDRFÜ </a:t>
            </a:r>
            <a:r>
              <a:rPr lang="hu-HU" dirty="0" smtClean="0"/>
              <a:t>munkatervének teljesítése</a:t>
            </a:r>
            <a:r>
              <a:rPr lang="hu-HU" dirty="0" smtClean="0"/>
              <a:t> </a:t>
            </a:r>
            <a:r>
              <a:rPr lang="hu-HU" dirty="0" smtClean="0"/>
              <a:t>2012 *</a:t>
            </a:r>
            <a:endParaRPr lang="hu-HU" dirty="0"/>
          </a:p>
        </p:txBody>
      </p:sp>
      <p:graphicFrame>
        <p:nvGraphicFramePr>
          <p:cNvPr id="4" name="Tartalom helye 3"/>
          <p:cNvGraphicFramePr>
            <a:graphicFrameLocks/>
          </p:cNvGraphicFramePr>
          <p:nvPr/>
        </p:nvGraphicFramePr>
        <p:xfrm>
          <a:off x="631494" y="1988004"/>
          <a:ext cx="7877175" cy="25413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9197"/>
                <a:gridCol w="1608859"/>
                <a:gridCol w="1533525"/>
                <a:gridCol w="1524000"/>
                <a:gridCol w="1431594"/>
              </a:tblGrid>
              <a:tr h="35808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hu-H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2011 Tény (M Ft)</a:t>
                      </a:r>
                    </a:p>
                  </a:txBody>
                  <a:tcPr marL="9525" marR="9525" marT="9525" marB="0" anchor="ctr" horzOverflow="overflow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2012 Terv (M Ft)</a:t>
                      </a:r>
                    </a:p>
                  </a:txBody>
                  <a:tcPr marL="9525" marR="9525" marT="9525" marB="0" anchor="ctr" horzOverflow="overflow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20</a:t>
                      </a: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12 Tény (M Ft)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Tervteljesülés   2012</a:t>
                      </a:r>
                    </a:p>
                  </a:txBody>
                  <a:tcPr marL="9525" marR="9525" marT="9525" marB="0" anchor="ctr" horzOverflow="overflow">
                    <a:solidFill>
                      <a:srgbClr val="92D050"/>
                    </a:solidFill>
                  </a:tcPr>
                </a:tc>
              </a:tr>
              <a:tr h="716174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Kötelezettségvállalás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( támogató döntés )</a:t>
                      </a: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19 946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Verdana" pitchFamily="34" charset="0"/>
                        </a:rPr>
                        <a:t>25</a:t>
                      </a:r>
                      <a:r>
                        <a:rPr lang="hu-HU" sz="1100" b="1" baseline="0" dirty="0" smtClean="0">
                          <a:latin typeface="Verdana" pitchFamily="34" charset="0"/>
                        </a:rPr>
                        <a:t> </a:t>
                      </a:r>
                      <a:r>
                        <a:rPr lang="hu-HU" sz="1100" b="1" dirty="0" smtClean="0">
                          <a:latin typeface="Verdana" pitchFamily="34" charset="0"/>
                        </a:rPr>
                        <a:t>146</a:t>
                      </a:r>
                      <a:endParaRPr lang="hu-HU" sz="1100" b="1" dirty="0">
                        <a:latin typeface="Verdana" pitchFamily="34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Verdana" pitchFamily="34" charset="0"/>
                        </a:rPr>
                        <a:t>39 561</a:t>
                      </a:r>
                      <a:endParaRPr lang="hu-HU" sz="1100" b="1" dirty="0">
                        <a:latin typeface="Verdana" pitchFamily="34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Verdana" pitchFamily="34" charset="0"/>
                        </a:rPr>
                        <a:t>157%</a:t>
                      </a:r>
                      <a:endParaRPr lang="hu-HU" sz="1100" b="1" dirty="0">
                        <a:latin typeface="Verdana" pitchFamily="34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7189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Szerződéskötés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16 532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Verdana" pitchFamily="34" charset="0"/>
                        </a:rPr>
                        <a:t>34 136</a:t>
                      </a:r>
                      <a:endParaRPr lang="hu-HU" sz="1100" b="1" dirty="0">
                        <a:latin typeface="Verdana" pitchFamily="34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Verdana" pitchFamily="34" charset="0"/>
                        </a:rPr>
                        <a:t>32 006</a:t>
                      </a:r>
                      <a:endParaRPr lang="hu-HU" sz="1100" b="1" dirty="0">
                        <a:latin typeface="Verdana" pitchFamily="34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Verdana" pitchFamily="34" charset="0"/>
                        </a:rPr>
                        <a:t>94%</a:t>
                      </a:r>
                      <a:endParaRPr lang="hu-HU" sz="1100" b="1" dirty="0">
                        <a:latin typeface="Verdana" pitchFamily="34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74814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Kifizetés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12 664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Verdana" pitchFamily="34" charset="0"/>
                        </a:rPr>
                        <a:t>16 125</a:t>
                      </a:r>
                      <a:endParaRPr lang="hu-HU" sz="1100" b="1" dirty="0">
                        <a:latin typeface="Verdana" pitchFamily="34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Verdana" pitchFamily="34" charset="0"/>
                        </a:rPr>
                        <a:t>16 799</a:t>
                      </a:r>
                      <a:endParaRPr lang="hu-HU" sz="1100" b="1" dirty="0">
                        <a:latin typeface="Verdana" pitchFamily="34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Verdana" pitchFamily="34" charset="0"/>
                        </a:rPr>
                        <a:t>104%</a:t>
                      </a:r>
                      <a:endParaRPr lang="hu-HU" sz="1100" b="1" dirty="0">
                        <a:latin typeface="Verdana" pitchFamily="34" charset="0"/>
                      </a:endParaRPr>
                    </a:p>
                  </a:txBody>
                  <a:tcPr marL="9525" marR="9525" marT="9525" marB="0" anchor="ctr" horzOverflow="overflow"/>
                </a:tc>
              </a:tr>
            </a:tbl>
          </a:graphicData>
        </a:graphic>
      </p:graphicFrame>
      <p:sp>
        <p:nvSpPr>
          <p:cNvPr id="6" name="Text Box 66"/>
          <p:cNvSpPr txBox="1">
            <a:spLocks noChangeArrowheads="1"/>
          </p:cNvSpPr>
          <p:nvPr/>
        </p:nvSpPr>
        <p:spPr bwMode="auto">
          <a:xfrm>
            <a:off x="457200" y="6310313"/>
            <a:ext cx="36004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000" dirty="0" smtClean="0"/>
              <a:t>* nem közkiadás alapon számolt összegek</a:t>
            </a:r>
            <a:endParaRPr lang="hu-HU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Tervteljesülés 2012 *</a:t>
            </a:r>
            <a:endParaRPr lang="hu-HU" dirty="0"/>
          </a:p>
        </p:txBody>
      </p:sp>
      <p:sp>
        <p:nvSpPr>
          <p:cNvPr id="4" name="Text Box 66"/>
          <p:cNvSpPr txBox="1">
            <a:spLocks noChangeArrowheads="1"/>
          </p:cNvSpPr>
          <p:nvPr/>
        </p:nvSpPr>
        <p:spPr bwMode="auto">
          <a:xfrm>
            <a:off x="457200" y="6310313"/>
            <a:ext cx="36004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000" dirty="0" smtClean="0"/>
              <a:t>* nem közkiadás alapon számolt összegek</a:t>
            </a:r>
            <a:endParaRPr lang="hu-HU" sz="1000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1504950" y="1571625"/>
          <a:ext cx="6134100" cy="3714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Pályázati felhívások 2012-ben</a:t>
            </a:r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sz="half" idx="1"/>
          </p:nvPr>
        </p:nvGraphicFramePr>
        <p:xfrm>
          <a:off x="156482" y="1068779"/>
          <a:ext cx="8916266" cy="5519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6141"/>
                <a:gridCol w="1175658"/>
                <a:gridCol w="1318161"/>
                <a:gridCol w="1045028"/>
                <a:gridCol w="1021278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Konstrukció kódszáma és címe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anchor="ctr" horzOverflow="overflow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Meghirdetés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dátuma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anchor="ctr" horzOverflow="overflow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Keretösszeg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(Mrd Ft)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anchor="ctr" horzOverflow="overflow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Benyújtott pályázatok száma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anchor="ctr" horzOverflow="overflow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Igényelt támogatás (Mrd Ft)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anchor="ctr" horzOverflow="overflow"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u-HU" sz="1050" b="0" i="0" u="none" strike="noStrike" dirty="0" smtClean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KDOP-1.1.1/C-12 Telephelyfejlesztés</a:t>
                      </a:r>
                      <a:endParaRPr lang="hu-HU" sz="105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2012.09.14</a:t>
                      </a:r>
                    </a:p>
                  </a:txBody>
                  <a:tcPr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1,22</a:t>
                      </a:r>
                    </a:p>
                  </a:txBody>
                  <a:tcPr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129</a:t>
                      </a:r>
                    </a:p>
                  </a:txBody>
                  <a:tcPr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7,99</a:t>
                      </a:r>
                    </a:p>
                  </a:txBody>
                  <a:tcPr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u-HU" sz="1050" b="0" i="0" u="none" strike="noStrike" dirty="0" smtClean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KDOP-2.1.1/B-12 Turisztikai attrakciók és szolgáltatások fejlesztése (Közép-Dunántúli régióban BKÜ nélkül)</a:t>
                      </a:r>
                      <a:endParaRPr lang="hu-HU" sz="105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smtClean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2012.04.24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latin typeface="Verdana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2,00</a:t>
                      </a:r>
                    </a:p>
                  </a:txBody>
                  <a:tcPr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74</a:t>
                      </a:r>
                    </a:p>
                  </a:txBody>
                  <a:tcPr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20,36</a:t>
                      </a:r>
                    </a:p>
                  </a:txBody>
                  <a:tcPr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u-HU" sz="1050" b="0" i="0" u="none" strike="noStrike" dirty="0" smtClean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KDOP-2.1.1/D-12 Turisztikai attrakciók és szolgáltatások fejlesztése (Közép-Dunántúli Operatív Program Balatoni Kiemelt Üdülőkörzetre)</a:t>
                      </a:r>
                      <a:endParaRPr lang="hu-HU" sz="105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smtClean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2012.04.24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latin typeface="Verdana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1,50</a:t>
                      </a:r>
                    </a:p>
                  </a:txBody>
                  <a:tcPr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42</a:t>
                      </a:r>
                    </a:p>
                  </a:txBody>
                  <a:tcPr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9,14</a:t>
                      </a:r>
                    </a:p>
                  </a:txBody>
                  <a:tcPr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u-HU" sz="1050" b="0" i="0" u="none" strike="noStrike" dirty="0" smtClean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KDOP-2.1.1/F-12 Egészségügyi turizmus szolgáltatásainak fejlesztése a konvergencia régiókban</a:t>
                      </a:r>
                      <a:endParaRPr lang="hu-HU" sz="105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smtClean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2012.07.11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latin typeface="Verdana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3,99</a:t>
                      </a:r>
                    </a:p>
                  </a:txBody>
                  <a:tcPr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13</a:t>
                      </a:r>
                    </a:p>
                  </a:txBody>
                  <a:tcPr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8,56</a:t>
                      </a:r>
                    </a:p>
                  </a:txBody>
                  <a:tcPr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u-HU" sz="1050" b="0" i="0" u="none" strike="noStrike" dirty="0" smtClean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KDOP-2.2.1/A-12 Helyi és térségi turisztikai </a:t>
                      </a:r>
                      <a:r>
                        <a:rPr lang="hu-HU" sz="1050" b="0" i="0" u="none" strike="noStrike" dirty="0" err="1" smtClean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desztinációs</a:t>
                      </a:r>
                      <a:r>
                        <a:rPr lang="hu-HU" sz="1050" b="0" i="0" u="none" strike="noStrike" dirty="0" smtClean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 menedzsment szervezetek és turisztikai klaszterek létrehozása és fejlesztése a Közép-Dunántúli Régióban (BKÜ nélkül)</a:t>
                      </a:r>
                      <a:endParaRPr lang="hu-HU" sz="105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smtClean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2012.07.26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latin typeface="Verdana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0,44</a:t>
                      </a:r>
                    </a:p>
                  </a:txBody>
                  <a:tcPr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11</a:t>
                      </a:r>
                    </a:p>
                  </a:txBody>
                  <a:tcPr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0,48</a:t>
                      </a:r>
                    </a:p>
                  </a:txBody>
                  <a:tcPr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u-HU" sz="1050" b="0" i="0" u="none" strike="noStrike" dirty="0" smtClean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KDOP-2.2.1/D-12 Helyi és térségi turisztikai </a:t>
                      </a:r>
                      <a:r>
                        <a:rPr lang="hu-HU" sz="1050" b="0" i="0" u="none" strike="noStrike" dirty="0" err="1" smtClean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desztinációs</a:t>
                      </a:r>
                      <a:r>
                        <a:rPr lang="hu-HU" sz="1050" b="0" i="0" u="none" strike="noStrike" dirty="0" smtClean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 menedzsment szervezetek és turisztikai klaszterek létrehozása és fejlesztése a Közép-Dunántúli Régióban (BKÜ)</a:t>
                      </a:r>
                      <a:endParaRPr lang="hu-HU" sz="105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smtClean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2012.07.26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latin typeface="Verdana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0,17</a:t>
                      </a:r>
                    </a:p>
                  </a:txBody>
                  <a:tcPr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0,29</a:t>
                      </a:r>
                    </a:p>
                  </a:txBody>
                  <a:tcPr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u-HU" sz="1050" b="0" i="0" u="none" strike="noStrike" dirty="0" smtClean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KDOP-3.1.1/B-12 Értékmegőrző és funkcióbővítő </a:t>
                      </a:r>
                      <a:r>
                        <a:rPr lang="hu-HU" sz="1050" b="0" i="0" u="none" strike="noStrike" dirty="0" err="1" smtClean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városrehabilitáció</a:t>
                      </a:r>
                      <a:r>
                        <a:rPr lang="hu-HU" sz="1050" b="0" i="0" u="none" strike="noStrike" dirty="0" smtClean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 a 10 000 fő feletti és 20 000 fő alatti városokban</a:t>
                      </a:r>
                      <a:endParaRPr lang="hu-HU" sz="105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smtClean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2012.08.10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latin typeface="Verdana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0,45</a:t>
                      </a:r>
                    </a:p>
                  </a:txBody>
                  <a:tcPr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0,40</a:t>
                      </a:r>
                    </a:p>
                  </a:txBody>
                  <a:tcPr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u-HU" sz="1050" b="0" i="0" u="none" strike="noStrike" dirty="0" smtClean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KDOP-3.1.1/C-12 Kistelepüléseken a településkép javítása</a:t>
                      </a:r>
                      <a:endParaRPr lang="hu-HU" sz="105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smtClean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2012.08.10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latin typeface="Verdana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0,30</a:t>
                      </a:r>
                    </a:p>
                  </a:txBody>
                  <a:tcPr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7</a:t>
                      </a:r>
                    </a:p>
                  </a:txBody>
                  <a:tcPr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0,43</a:t>
                      </a:r>
                    </a:p>
                  </a:txBody>
                  <a:tcPr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u-HU" sz="1050" b="0" i="0" u="none" strike="noStrike" dirty="0" smtClean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KDOP-3.1.1/D1-12 Megyei jogú városainak </a:t>
                      </a:r>
                      <a:r>
                        <a:rPr lang="hu-HU" sz="1050" b="0" i="0" u="none" strike="noStrike" dirty="0" err="1" smtClean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városrehabilitációs</a:t>
                      </a:r>
                      <a:r>
                        <a:rPr lang="hu-HU" sz="1050" b="0" i="0" u="none" strike="noStrike" dirty="0" smtClean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 témájú kiemelt projektjavaslataihoz</a:t>
                      </a:r>
                      <a:endParaRPr lang="hu-HU" sz="105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smtClean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2012.07.17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latin typeface="Verdana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1,80</a:t>
                      </a:r>
                    </a:p>
                  </a:txBody>
                  <a:tcPr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1,80</a:t>
                      </a:r>
                    </a:p>
                  </a:txBody>
                  <a:tcPr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u-HU" sz="1050" b="0" i="0" u="none" strike="noStrike" dirty="0" smtClean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KDOP-3.1.1/D2-12 Megyei jogú városainak </a:t>
                      </a:r>
                      <a:r>
                        <a:rPr lang="hu-HU" sz="1050" b="0" i="0" u="none" strike="noStrike" dirty="0" err="1" smtClean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városrehabilitációs</a:t>
                      </a:r>
                      <a:r>
                        <a:rPr lang="hu-HU" sz="1050" b="0" i="0" u="none" strike="noStrike" dirty="0" smtClean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 témájú kiemelt projektjavaslataihoz</a:t>
                      </a:r>
                      <a:endParaRPr lang="hu-HU" sz="105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smtClean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2012.08.10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latin typeface="Verdana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4,62</a:t>
                      </a:r>
                    </a:p>
                  </a:txBody>
                  <a:tcPr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4,80</a:t>
                      </a:r>
                    </a:p>
                  </a:txBody>
                  <a:tcPr anchor="ctr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u-HU" sz="1050" b="0" i="0" u="none" strike="noStrike" dirty="0" smtClean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KDOP-4.1.1/D-12 Helyi és térségi jelentőségű vízvédelmi rendszerek fejlesztése Devecser és Kolontár térségében</a:t>
                      </a:r>
                      <a:endParaRPr lang="hu-HU" sz="105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</a:endParaRPr>
                    </a:p>
                  </a:txBody>
                  <a:tcPr marL="9525" marR="9525" marT="9525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2012.03.08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</a:endParaRPr>
                    </a:p>
                  </a:txBody>
                  <a:tcPr marL="9525" marR="9525" marT="9525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1,50</a:t>
                      </a:r>
                    </a:p>
                  </a:txBody>
                  <a:tcPr anchor="ctr" horzOverflow="overflow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1,40</a:t>
                      </a:r>
                    </a:p>
                  </a:txBody>
                  <a:tcPr anchor="ctr" horzOverflow="overflow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l" fontAlgn="b"/>
                      <a:r>
                        <a:rPr lang="hu-HU" sz="1200" b="1" i="0" u="none" strike="noStrike" dirty="0" smtClean="0">
                          <a:solidFill>
                            <a:srgbClr val="000000"/>
                          </a:solidFill>
                          <a:latin typeface="Verdana" pitchFamily="34" charset="0"/>
                        </a:rPr>
                        <a:t>Összesen:                                                                    11 kiírás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</a:endParaRP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hu-HU" sz="11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17,99</a:t>
                      </a:r>
                    </a:p>
                  </a:txBody>
                  <a:tcPr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288</a:t>
                      </a:r>
                    </a:p>
                  </a:txBody>
                  <a:tcPr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  <a:cs typeface="Arial" charset="0"/>
                        </a:rPr>
                        <a:t>55,65</a:t>
                      </a:r>
                    </a:p>
                  </a:txBody>
                  <a:tcPr anchor="ctr"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Összesített eredmények *</a:t>
            </a:r>
            <a:endParaRPr lang="hu-HU" dirty="0"/>
          </a:p>
        </p:txBody>
      </p:sp>
      <p:sp>
        <p:nvSpPr>
          <p:cNvPr id="4" name="Text Box 66"/>
          <p:cNvSpPr txBox="1">
            <a:spLocks noChangeArrowheads="1"/>
          </p:cNvSpPr>
          <p:nvPr/>
        </p:nvSpPr>
        <p:spPr bwMode="auto">
          <a:xfrm>
            <a:off x="457200" y="6310313"/>
            <a:ext cx="36004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000" dirty="0"/>
              <a:t>*a </a:t>
            </a:r>
            <a:r>
              <a:rPr lang="hu-HU" sz="1000" dirty="0" smtClean="0"/>
              <a:t>KDRFÜ által kezelt projektek tekintetében</a:t>
            </a:r>
            <a:endParaRPr lang="hu-HU" sz="1000" dirty="0"/>
          </a:p>
        </p:txBody>
      </p:sp>
      <p:graphicFrame>
        <p:nvGraphicFramePr>
          <p:cNvPr id="5" name="Tartalom helye 3"/>
          <p:cNvGraphicFramePr>
            <a:graphicFrameLocks noGrp="1"/>
          </p:cNvGraphicFramePr>
          <p:nvPr>
            <p:ph sz="half" idx="1"/>
          </p:nvPr>
        </p:nvGraphicFramePr>
        <p:xfrm>
          <a:off x="631494" y="1959429"/>
          <a:ext cx="7877176" cy="2864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9294"/>
                <a:gridCol w="1969294"/>
                <a:gridCol w="1969294"/>
                <a:gridCol w="1969294"/>
              </a:tblGrid>
              <a:tr h="35808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Közép-dunántúli Operatív Program</a:t>
                      </a:r>
                    </a:p>
                  </a:txBody>
                  <a:tcPr marL="9525" marR="9525" marT="9525" marB="0" anchor="ctr" horzOverflow="overflow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20</a:t>
                      </a: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12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Összesen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(2007-12)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rgbClr val="92D050"/>
                    </a:solidFill>
                  </a:tcPr>
                </a:tc>
              </a:tr>
              <a:tr h="358087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Támogatott projektek közkiadása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db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155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598</a:t>
                      </a:r>
                    </a:p>
                  </a:txBody>
                  <a:tcPr marL="9525" marR="9525" marT="9525" marB="0" anchor="ctr" horzOverflow="overflow"/>
                </a:tc>
              </a:tr>
              <a:tr h="358087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Mrd HUF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36,816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97,605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Leszerződött </a:t>
                      </a:r>
                      <a:r>
                        <a:rPr kumimoji="0" lang="hu-HU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  <a:ea typeface="+mn-ea"/>
                          <a:cs typeface="+mn-cs"/>
                        </a:rPr>
                        <a:t>projektek</a:t>
                      </a: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 közkiadása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db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187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541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Mrd HUF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32,439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85,763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Kifizetésekhez tartozó közkiadás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Mrd HUF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16,882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42,737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Lezárt projektek közkiadása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db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</a:rPr>
                        <a:t>88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</a:rPr>
                        <a:t>221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Mrd HUF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</a:rPr>
                        <a:t>8,898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</a:rPr>
                        <a:t>24,059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KDOP előrehaladása évente *</a:t>
            </a:r>
            <a:endParaRPr lang="hu-HU" dirty="0"/>
          </a:p>
        </p:txBody>
      </p:sp>
      <p:sp>
        <p:nvSpPr>
          <p:cNvPr id="4" name="Text Box 66"/>
          <p:cNvSpPr txBox="1">
            <a:spLocks noChangeArrowheads="1"/>
          </p:cNvSpPr>
          <p:nvPr/>
        </p:nvSpPr>
        <p:spPr bwMode="auto">
          <a:xfrm>
            <a:off x="457200" y="6310313"/>
            <a:ext cx="36004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000" dirty="0"/>
              <a:t>*a </a:t>
            </a:r>
            <a:r>
              <a:rPr lang="hu-HU" sz="1000" dirty="0" smtClean="0"/>
              <a:t>KDRFÜ által kezelt projektek tekintetében</a:t>
            </a:r>
            <a:endParaRPr lang="hu-HU" sz="1000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1666875" y="1223961"/>
          <a:ext cx="5810250" cy="44100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Összesített eredmények 2012 *</a:t>
            </a:r>
            <a:endParaRPr lang="hu-HU" dirty="0"/>
          </a:p>
        </p:txBody>
      </p:sp>
      <p:sp>
        <p:nvSpPr>
          <p:cNvPr id="4" name="Text Box 66"/>
          <p:cNvSpPr txBox="1">
            <a:spLocks noChangeArrowheads="1"/>
          </p:cNvSpPr>
          <p:nvPr/>
        </p:nvSpPr>
        <p:spPr bwMode="auto">
          <a:xfrm>
            <a:off x="457200" y="6310313"/>
            <a:ext cx="36004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000" dirty="0"/>
              <a:t>*a </a:t>
            </a:r>
            <a:r>
              <a:rPr lang="hu-HU" sz="1000" dirty="0" smtClean="0"/>
              <a:t>KDRFÜ által kezelt projektek tekintetében</a:t>
            </a:r>
            <a:endParaRPr lang="hu-HU" sz="1000" dirty="0"/>
          </a:p>
        </p:txBody>
      </p:sp>
      <p:graphicFrame>
        <p:nvGraphicFramePr>
          <p:cNvPr id="5" name="Tartalom helye 3"/>
          <p:cNvGraphicFramePr>
            <a:graphicFrameLocks noGrp="1"/>
          </p:cNvGraphicFramePr>
          <p:nvPr>
            <p:ph sz="half" idx="1"/>
          </p:nvPr>
        </p:nvGraphicFramePr>
        <p:xfrm>
          <a:off x="142503" y="1959429"/>
          <a:ext cx="8858994" cy="3186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5571"/>
                <a:gridCol w="935719"/>
                <a:gridCol w="1076301"/>
                <a:gridCol w="1425038"/>
                <a:gridCol w="1472541"/>
                <a:gridCol w="1418253"/>
                <a:gridCol w="1265571"/>
              </a:tblGrid>
              <a:tr h="35808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Közép-dunántúli Operatív Program</a:t>
                      </a:r>
                    </a:p>
                  </a:txBody>
                  <a:tcPr marL="9525" marR="9525" marT="9525" marB="0" anchor="ctr" horzOverflow="overflow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Összesen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KDOP-1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Gazdaság-fejlesztés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KDOP-2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Turizmus-fejlesztés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KDOP-3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Fenntartható település-fejlesztés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KDOP-4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Közlekedés- és környezet-fejlesztés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rgbClr val="92D050"/>
                    </a:solidFill>
                  </a:tcPr>
                </a:tc>
              </a:tr>
              <a:tr h="358087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Támogatott projektek közkiadása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db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155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44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48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12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51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Mrd HUF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36,816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3,716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7,346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3,015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22,738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Leszerződött </a:t>
                      </a:r>
                      <a:r>
                        <a:rPr kumimoji="0" lang="hu-HU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  <a:ea typeface="+mn-ea"/>
                          <a:cs typeface="+mn-cs"/>
                        </a:rPr>
                        <a:t>projektek</a:t>
                      </a: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 közkiadása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db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187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114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24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8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41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Mrd HUF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32,439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6,737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1,398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3,303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21,000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Kifizetésekhez tartozó közkiadás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Mrd HUF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16,882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5,374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2,238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0,654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8,676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Lezárt projektek közkiadása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db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</a:rPr>
                        <a:t>88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</a:rPr>
                        <a:t>54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</a:rPr>
                        <a:t>9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</a:rPr>
                        <a:t>2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</a:rPr>
                        <a:t>23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  <a:tr h="358087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112" charset="0"/>
                        </a:rPr>
                        <a:t>Mrd HUF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</a:rPr>
                        <a:t>8,898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</a:rPr>
                        <a:t>3,730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</a:rPr>
                        <a:t>1,372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</a:rPr>
                        <a:t>0,281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112" charset="0"/>
                        </a:rPr>
                        <a:t>3,513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112" charset="0"/>
                      </a:endParaRPr>
                    </a:p>
                  </a:txBody>
                  <a:tcPr marL="9525" marR="9525" marT="9525" marB="0" anchor="ctr"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Összesített eredmények</a:t>
            </a:r>
            <a:br>
              <a:rPr lang="hu-HU" dirty="0" smtClean="0"/>
            </a:br>
            <a:r>
              <a:rPr lang="hu-HU" sz="2000" dirty="0" smtClean="0"/>
              <a:t>KDOP 1-4.</a:t>
            </a:r>
            <a:endParaRPr lang="hu-HU" dirty="0"/>
          </a:p>
        </p:txBody>
      </p:sp>
      <p:graphicFrame>
        <p:nvGraphicFramePr>
          <p:cNvPr id="7" name="Diagram 6"/>
          <p:cNvGraphicFramePr/>
          <p:nvPr/>
        </p:nvGraphicFramePr>
        <p:xfrm>
          <a:off x="1962150" y="1247775"/>
          <a:ext cx="5219700" cy="4362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1297</TotalTime>
  <Words>793</Words>
  <Application>Microsoft Office PowerPoint</Application>
  <PresentationFormat>Diavetítés a képernyőre (4:3 oldalarány)</PresentationFormat>
  <Paragraphs>363</Paragraphs>
  <Slides>19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19</vt:i4>
      </vt:variant>
    </vt:vector>
  </HeadingPairs>
  <TitlesOfParts>
    <vt:vector size="20" baseType="lpstr">
      <vt:lpstr>Office Theme</vt:lpstr>
      <vt:lpstr>A KDRFÜ Közhasznú Nonprofit Kft. 2012.évi eredményeinek bemutatása a Közép-Dunántúli Operatív Program előrehaladásának tükrében  - sajtótájékoztató – Székesfehérvár, 2013.február  </vt:lpstr>
      <vt:lpstr>A KDOP keretszámai</vt:lpstr>
      <vt:lpstr>KDRFÜ munkatervének teljesítése 2012 *</vt:lpstr>
      <vt:lpstr>Tervteljesülés 2012 *</vt:lpstr>
      <vt:lpstr>Pályázati felhívások 2012-ben</vt:lpstr>
      <vt:lpstr>Összesített eredmények *</vt:lpstr>
      <vt:lpstr>A KDOP előrehaladása évente *</vt:lpstr>
      <vt:lpstr>Összesített eredmények 2012 *</vt:lpstr>
      <vt:lpstr>Összesített eredmények KDOP 1-4.</vt:lpstr>
      <vt:lpstr>1. prioritás Gazdaságfejlesztés</vt:lpstr>
      <vt:lpstr>1. prioritás Gazdaságfejlesztés</vt:lpstr>
      <vt:lpstr>2. prioritás * Turizmusfejlesztés</vt:lpstr>
      <vt:lpstr>2. prioritás Turizmusfejlesztés</vt:lpstr>
      <vt:lpstr>3. prioritás * Fenntartható településfejlesztés</vt:lpstr>
      <vt:lpstr>3. prioritás Fenntartható településfejlesztés</vt:lpstr>
      <vt:lpstr>4. prioritás Közlekedés- és környezetfejlesztés</vt:lpstr>
      <vt:lpstr>4. prioritás Közlekedés- és környezetfejlesztés</vt:lpstr>
      <vt:lpstr>Támogatás megoszlása a megyék között 2007-2012 *</vt:lpstr>
      <vt:lpstr>19.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Katona Gergely</dc:creator>
  <cp:lastModifiedBy>User</cp:lastModifiedBy>
  <cp:revision>146</cp:revision>
  <dcterms:created xsi:type="dcterms:W3CDTF">2012-10-16T11:14:50Z</dcterms:created>
  <dcterms:modified xsi:type="dcterms:W3CDTF">2013-02-19T21:52:05Z</dcterms:modified>
</cp:coreProperties>
</file>