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95" r:id="rId3"/>
    <p:sldId id="296" r:id="rId4"/>
    <p:sldId id="310" r:id="rId5"/>
    <p:sldId id="311" r:id="rId6"/>
    <p:sldId id="312" r:id="rId7"/>
    <p:sldId id="313" r:id="rId8"/>
    <p:sldId id="316" r:id="rId9"/>
    <p:sldId id="322" r:id="rId10"/>
    <p:sldId id="320" r:id="rId11"/>
    <p:sldId id="321" r:id="rId12"/>
    <p:sldId id="314" r:id="rId13"/>
    <p:sldId id="315" r:id="rId14"/>
    <p:sldId id="317" r:id="rId15"/>
    <p:sldId id="318" r:id="rId16"/>
    <p:sldId id="319" r:id="rId17"/>
    <p:sldId id="284" r:id="rId18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2" autoAdjust="0"/>
    <p:restoredTop sz="94690" autoAdjust="0"/>
  </p:normalViewPr>
  <p:slideViewPr>
    <p:cSldViewPr>
      <p:cViewPr varScale="1">
        <p:scale>
          <a:sx n="108" d="100"/>
          <a:sy n="108" d="100"/>
        </p:scale>
        <p:origin x="189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6C21D-E274-46BC-9C9E-9128A4D87734}" type="datetimeFigureOut">
              <a:rPr lang="hu-HU" smtClean="0"/>
              <a:t>2026. 02. 05.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34CB1-165B-4042-B40D-11EC46F09F4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7558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647A1-D1E3-42C3-9D47-911FEE21CD7B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B243A-1D1E-48E9-8B10-481916A27DE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0182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10449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450D5-C130-4F63-5CD5-6C60CB78A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007517B-C2A8-819A-016D-C23BDD5A1D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1CE4CAD-41E4-944D-B9CB-473C59F1B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E0D45F3-0F17-4109-A58A-AB419289C7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9800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0255B-52DA-6FDE-E7C2-A2450B35D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8068CE0-5192-C8F8-550F-5BF7BA36B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F6ACF09-1CB4-7AD9-5354-C1FB56BED0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C05DCD1-5C38-17F3-19E3-5B114FDC6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9609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0D346-9DEC-54C1-9D9E-78E6E048A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E176D8D8-83AB-DC2B-8BAD-5A3254119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2683B53-A735-5D5E-48DC-81A0FF538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9F0724B-0428-AEB4-098A-76A8AC61D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4060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B2A44-7E08-23C3-63CC-1C69E120B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E1CE0D2-AD76-F23B-FFB9-30DB3B76FC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2359CB86-7308-3F98-1166-DD30EBF96D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F5E459A-7CC2-15F1-732C-0DC7AA29CB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904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DCB8B-970B-9AA9-C7E5-D4D0602BB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C17DD07-106B-EE8F-554A-62A74C2A83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2900563-2C4A-132C-958C-710A8A6AD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4AC542E-9D2B-C688-46EE-34B717359B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623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84AA0-9170-EEDE-22A5-D08BFC2C8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7706E40-22D3-4EC5-4C4A-69FE2924D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7402237-7433-720B-739B-DE04E3F01F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FA9E934-6E37-9319-6E02-3C99D9FB69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5677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07FC8-DFFF-9411-DDC4-438602B41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952EE2F-6C07-D8A0-3BB5-0F1DFC1218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E504B18-0674-9A2E-322A-30C79DADD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BA36BB4-E22F-7FCF-D195-B9DD70D0DC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9734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1935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183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5CA6F-4956-E5AB-7DED-847562679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D2CDE2B-5E1F-EDE1-E8D0-8487B2F188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B63A392E-8DD9-3180-FD7A-E6679AC906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DF5BBF7-610D-09B3-5456-2905D41A72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0833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7E75D-042B-F248-5C21-1DB45FA7F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EBD49B3-DB31-E1D0-C99D-CE7CF22CED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96489229-87BE-9C25-C16E-FD008AD8A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4568F5E-2255-FA1C-06F7-7E230EC41D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085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3AA54-0197-A528-EF0B-6B2DC4994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75F02A9-283E-C724-9DBC-C5E2F4B2E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193D82F-891B-11C4-057B-08C2A4023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5E31AEE-0236-A401-56B3-22BD1E3FAC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7733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F51F2-5EE8-5D5A-C604-BE1C2CB5D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1B8FEA8-8CAE-BA09-ABCD-846A7AEAD5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E5B3B5C8-04BF-D42D-45AE-7A8F2E8AB3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0C06B31-661B-9D5E-D0E0-209E78E877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994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A0A48-0C89-3337-12CD-6753A5CD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6978E94-5190-200C-9949-DD2CBB9CBB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9D53908-8A25-6E6C-3D80-9E131C83F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4FEC2BB-60F9-54E5-AFC6-5FC1B92076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7350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96723-F287-80BB-4ADF-97066EF57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2A7DA39-69C8-9379-0D6A-4365D8A15D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9E042EB-DD46-7946-1304-2AC643A58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DC5F39A-D1F0-ABFA-4B5E-465338D5BA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66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0B669-438C-3DEA-846C-63CFF97AC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FDC6E402-BA67-6070-BCAB-4B809805C7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BD66081-4834-8977-636D-E0BE3062F6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  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7C8E9F9-13A0-7E4E-5139-5ED60C1601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B243A-1D1E-48E9-8B10-481916A27DEA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01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1256A-96D6-47B4-AB75-E6C55D069897}" type="datetimeFigureOut">
              <a:rPr lang="hu-HU" smtClean="0"/>
              <a:pPr/>
              <a:t>2026. 02. 05.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4345-54E2-44B6-A4C1-36E6052AAA9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/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8" name="Kép 17" descr="Szfvár_Cím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/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/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84116607-D8D4-CEEF-F284-2560FFDA7AE3}"/>
              </a:ext>
            </a:extLst>
          </p:cNvPr>
          <p:cNvSpPr txBox="1"/>
          <p:nvPr/>
        </p:nvSpPr>
        <p:spPr>
          <a:xfrm>
            <a:off x="1024588" y="1556792"/>
            <a:ext cx="71478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SZÉKESFEHÉRVÁR MEGYEI JOGÚ VÁROS ÖNKORMÁNYZATÁNAK </a:t>
            </a: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2026. évi költségvetési javaslata</a:t>
            </a: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lang="hu-HU" altLang="hu-HU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SAJTÓ</a:t>
            </a: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TÁJÉKOZTATÓ</a:t>
            </a:r>
            <a:b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2026. </a:t>
            </a:r>
            <a:r>
              <a:rPr lang="hu-HU" altLang="hu-HU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február 13</a:t>
            </a:r>
            <a:r>
              <a:rPr kumimoji="0" lang="hu-HU" altLang="hu-HU" sz="3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+mj-cs"/>
              </a:rPr>
              <a:t>.</a:t>
            </a:r>
            <a:endParaRPr lang="hu-H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9F145-08A4-4D24-CF5A-D2D2F096F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30CEB2CF-C9A1-AF4D-71A9-6AF010EF24C2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55E10EB-9BA0-AF58-D33A-615CF2D18A43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62436382-3FFE-8C15-22D8-ED775D6798F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AC296479-5AA0-4F8E-DE12-EA4927438AE9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C18EDE7C-45FE-EB3D-AEDD-B3C00641AE3E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C095DB0-7AA4-CC23-0235-C34E85BA6F0B}"/>
              </a:ext>
            </a:extLst>
          </p:cNvPr>
          <p:cNvSpPr txBox="1"/>
          <p:nvPr/>
        </p:nvSpPr>
        <p:spPr>
          <a:xfrm>
            <a:off x="1024588" y="1137255"/>
            <a:ext cx="770485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0005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 által finanszírozott:</a:t>
            </a: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intézményi </a:t>
            </a:r>
            <a:r>
              <a:rPr kumimoji="0" lang="hu-HU" sz="18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kafetéria</a:t>
            </a: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juttatás nettó 275.000 Ft/év/álláshely, mely cca. 1600 főt érint és </a:t>
            </a:r>
            <a:r>
              <a:rPr kumimoji="0" lang="hu-HU" sz="18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közterhekkel</a:t>
            </a: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együtt 563 millió forintot jelent,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hűségjutalom rendszerének fenntartása, mely összeségében 139 főt érint és mintegy 31 millió Ft-ot jelent,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az előző években biztosított ún. munkáltatói döntésen alapuló illetménykiegészítés, egyéb keresetkiegészítés fenntartása, mintegy 488 millió Ft összegben,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az előző évben biztosított további bérkiegészítések, egyszeri </a:t>
            </a:r>
            <a:r>
              <a:rPr kumimoji="0" lang="hu-HU" sz="18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kafetéria</a:t>
            </a: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megtartása, mintegy 602 millió Ft összegben,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Tx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 Polgármesteri Hivatal köztisztiviselői és munkavállalói részére 2026. január 1-jétől 5 % béremelés tervezett, emellett az előző évivel azonos szinten fenntartjuk a </a:t>
            </a:r>
            <a:r>
              <a:rPr kumimoji="0" lang="hu-HU" sz="18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kafetériát</a:t>
            </a: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.</a:t>
            </a: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10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382240"/>
      </p:ext>
    </p:extLst>
  </p:cSld>
  <p:clrMapOvr>
    <a:masterClrMapping/>
  </p:clrMapOvr>
  <p:transition advTm="1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51E22-7321-CAC2-CFF9-BEFA5754F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EEE28DB-3145-64A6-0E96-D0CA2212DF35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14199A8-466D-B3D8-4992-A696AC189E31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0531770B-1CED-B73E-E899-6F569B9646C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790FB3AF-0E20-46AF-0CB9-80F24E85420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9151D631-BECD-E3AD-73F3-AE7EB08BE6D9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0DBEA217-E7C2-A4EC-98CA-85BD5B292F0D}"/>
              </a:ext>
            </a:extLst>
          </p:cNvPr>
          <p:cNvSpPr txBox="1"/>
          <p:nvPr/>
        </p:nvSpPr>
        <p:spPr>
          <a:xfrm>
            <a:off x="1024588" y="1137255"/>
            <a:ext cx="770485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715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64A2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40005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Önkormányzati tulajdonú gazdasági társaságokat érintően:</a:t>
            </a:r>
          </a:p>
          <a:p>
            <a:pPr marL="5715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64A2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85725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Közszolgáltató társaságok esetén</a:t>
            </a:r>
            <a:r>
              <a:rPr kumimoji="0" lang="hu-HU" sz="2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mindösszesen 458 millió Ft a bérintézkedések és a létszámbővítés hatása, ezen felül további 300 millió Ft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kafetériára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és egyéb juttatásokra. </a:t>
            </a:r>
          </a:p>
          <a:p>
            <a:pPr marL="85725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Önkormányzati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finanszírozású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társaságok esetén mindösszesen 330 millió Ft a bérintézkedések tervezett hatása, mely jellemzően átlagosan 5 %-os bérnövekedést jelent. A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kafetéria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és egyéb juttatások rendszerének fenntartása mintegy 452 millió Ft.</a:t>
            </a:r>
          </a:p>
          <a:p>
            <a:pPr marL="57150" indent="0">
              <a:spcBef>
                <a:spcPts val="600"/>
              </a:spcBef>
              <a:buClr>
                <a:schemeClr val="accent4"/>
              </a:buClr>
              <a:buSzPct val="100000"/>
              <a:buFont typeface="Wingdings" pitchFamily="2" charset="2"/>
              <a:buNone/>
              <a:defRPr/>
            </a:pPr>
            <a:endParaRPr lang="hu-HU" sz="22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676145"/>
      </p:ext>
    </p:extLst>
  </p:cSld>
  <p:clrMapOvr>
    <a:masterClrMapping/>
  </p:clrMapOvr>
  <p:transition advTm="1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BAA5E-9EEB-9C0E-D6FB-F0E6B7BDF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13A5CAE-0131-2A16-7219-6BEB2D615CC8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3DBBA3E-4D69-F186-29DC-CD172271568F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117C814B-F50E-3FE8-3926-2D759318346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4F81E1DB-BEF2-774A-4E6E-40135DF1E442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A6F33727-0A2A-890B-E6FA-F01675F63BD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1414AC7-E91B-3D7F-6D6B-8090C8B1AA15}"/>
              </a:ext>
            </a:extLst>
          </p:cNvPr>
          <p:cNvSpPr txBox="1"/>
          <p:nvPr/>
        </p:nvSpPr>
        <p:spPr>
          <a:xfrm>
            <a:off x="539552" y="2276872"/>
            <a:ext cx="820891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Önkormányzatnál tervezett ágazati kiadások   20,6 </a:t>
            </a:r>
            <a:r>
              <a:rPr kumimoji="0" lang="hu-HU" sz="26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endParaRPr kumimoji="0" lang="hu-HU" sz="2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Humán és jóléti szolgáltatások kiadásai    4,4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Város- és vagyongazdálkodás                    16,2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2399602"/>
      </p:ext>
    </p:extLst>
  </p:cSld>
  <p:clrMapOvr>
    <a:masterClrMapping/>
  </p:clrMapOvr>
  <p:transition advTm="10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9AE35-8943-7EB4-7A9D-0DD1E177C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D729C80-A407-F2DD-E007-A7A1109D1067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373C4C71-3211-7B0C-DA1A-B4F745E2D2BA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5938FD2D-12C8-102C-7FFC-8BC8D9A23E6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67A72DC5-2F72-6CE3-BBEC-463C425FCC56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8B178C5-5703-4C07-F265-4970AE1C18F4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BF6AAA7-0F81-9BFF-5B13-8DFDD7430681}"/>
              </a:ext>
            </a:extLst>
          </p:cNvPr>
          <p:cNvSpPr txBox="1"/>
          <p:nvPr/>
        </p:nvSpPr>
        <p:spPr>
          <a:xfrm>
            <a:off x="1061910" y="2204864"/>
            <a:ext cx="766263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Önkormányzatnál tervezett fejlesztések, felújítások, kapcsolódó feladatok			                  16,7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176213" marR="0" lvl="0" indent="-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állami forrás bevonásával 	  	      8,8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uniós forrásból			      1,2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önkormányzati forrásból            	      5,7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továbbá finanszírozott társaság útján     0,97 </a:t>
            </a:r>
            <a:r>
              <a:rPr kumimoji="0" lang="hu-HU" sz="2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901659"/>
      </p:ext>
    </p:extLst>
  </p:cSld>
  <p:clrMapOvr>
    <a:masterClrMapping/>
  </p:clrMapOvr>
  <p:transition advTm="10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38E4D-6288-F1E2-BC72-80818FF30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0A4913B5-B9D7-B1CF-9563-70A06D7E1EA9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AE30C539-891A-C07D-E0BD-4B9EBF3AADA6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0C03AA75-1915-D348-0277-8C41E3B08CC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3DE3F255-914E-E024-C699-16CAFAEF30BF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E8064601-9015-429E-B821-3CB68464BF2B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38C7678-A408-926C-A0EC-E309AEFFB18E}"/>
              </a:ext>
            </a:extLst>
          </p:cNvPr>
          <p:cNvSpPr txBox="1"/>
          <p:nvPr/>
        </p:nvSpPr>
        <p:spPr>
          <a:xfrm>
            <a:off x="1024588" y="1552444"/>
            <a:ext cx="766263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Tx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Intézményi költségvetésben tervezett jelentősebb felújítási, fejlesztési feladatok 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Tx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					 543 millió Ft</a:t>
            </a:r>
          </a:p>
          <a:p>
            <a:pPr marL="0" marR="0" lvl="0" indent="895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Tx/>
              <a:buNone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~ ebből:  önkormányzat által finanszírozott 422 millió Ft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3F1E00"/>
              </a:buClr>
              <a:buSzPct val="100000"/>
              <a:buFontTx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Gazdasági társaságoknál tervezett jelentősebb felújítási, fejlesztési feladatok 							       					 3,5 Mrd Ft,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~ ebből:  önkormányzat által finanszírozott    0,97 </a:t>
            </a:r>
            <a:r>
              <a:rPr kumimoji="0" 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endParaRPr kumimoji="0" lang="hu-HU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22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4424565"/>
      </p:ext>
    </p:extLst>
  </p:cSld>
  <p:clrMapOvr>
    <a:masterClrMapping/>
  </p:clrMapOvr>
  <p:transition advTm="10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5C92D-A410-FC6F-5F08-7475EA6AF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D5699801-1353-C90C-AC52-C01B62BD9452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9F10BC79-5572-4249-2AFE-3CBE224CB557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V. Tartalékok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FF476317-41E0-5CEA-C677-9E04B3219C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E398953F-69A6-135D-8C0F-0F46FD8F1FB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7591B7E9-D979-4569-4BF8-8F8DFFDF1DDB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47BEED45-7BDD-9DFC-B205-269C5E5374C2}"/>
              </a:ext>
            </a:extLst>
          </p:cNvPr>
          <p:cNvSpPr txBox="1"/>
          <p:nvPr/>
        </p:nvSpPr>
        <p:spPr>
          <a:xfrm>
            <a:off x="1024588" y="1464778"/>
            <a:ext cx="7662630" cy="4548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Tartalékok:</a:t>
            </a:r>
          </a:p>
          <a:p>
            <a:pPr marL="5400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Tx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- Gazdálkodási tartalék (2026-2027 évekre): 			11,5 </a:t>
            </a:r>
            <a:r>
              <a:rPr kumimoji="0" lang="hu-HU" sz="3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5400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- Általános tartalék: 250 millió Ft,</a:t>
            </a:r>
          </a:p>
          <a:p>
            <a:pPr marL="54000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Tx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- Egyéb céltartalékok: 0,5 Mrd Ft.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7B6D47"/>
              </a:buClr>
              <a:buSzPct val="70000"/>
              <a:buFontTx/>
              <a:buNone/>
              <a:tabLst/>
              <a:defRPr/>
            </a:pPr>
            <a:r>
              <a:rPr kumimoji="0" 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A tartalékon felül 3,0 Mrd Ft értékpapír állomány.</a:t>
            </a:r>
          </a:p>
        </p:txBody>
      </p:sp>
    </p:spTree>
    <p:extLst>
      <p:ext uri="{BB962C8B-B14F-4D97-AF65-F5344CB8AC3E}">
        <p14:creationId xmlns:p14="http://schemas.microsoft.com/office/powerpoint/2010/main" val="1351115372"/>
      </p:ext>
    </p:extLst>
  </p:cSld>
  <p:clrMapOvr>
    <a:masterClrMapping/>
  </p:clrMapOvr>
  <p:transition advTm="10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5517E-4663-D0B9-DBED-170B3773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069BBDA3-947D-C45C-BDA8-6A390CD6B32B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8A795335-CBD8-0432-A641-233D48F71F64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VI. Összefoglaló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5173CB5A-4793-0339-613F-5227A53A308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06EDDEB0-192E-2B35-A078-A1D02E6FB36B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A2E2CC3C-1C66-B718-6B72-7046ED9A916D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EF3AE9A3-8F84-8587-533A-E312CC0D4458}"/>
              </a:ext>
            </a:extLst>
          </p:cNvPr>
          <p:cNvSpPr txBox="1"/>
          <p:nvPr/>
        </p:nvSpPr>
        <p:spPr>
          <a:xfrm>
            <a:off x="1054370" y="2120949"/>
            <a:ext cx="7550078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A 2026. évi tervezés is a stabilitásra épít, kiegyensúlyozott működési és fejlesztési tervekkel, tartalékok képzésével, a munkavállalók megbecsülésével.</a:t>
            </a:r>
          </a:p>
          <a:p>
            <a:r>
              <a:rPr lang="hu-HU" altLang="hu-HU" b="1" kern="0" dirty="0">
                <a:solidFill>
                  <a:schemeClr val="bg1"/>
                </a:solidFill>
                <a:latin typeface="Garamond"/>
                <a:ea typeface="+mj-ea"/>
                <a:cs typeface="+mj-cs"/>
              </a:rPr>
              <a:t> </a:t>
            </a:r>
            <a:br>
              <a:rPr kumimoji="0" lang="hu-HU" altLang="hu-HU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00FF"/>
                </a:highlight>
                <a:uLnTx/>
                <a:uFillTx/>
                <a:latin typeface="Garamond"/>
                <a:ea typeface="+mj-ea"/>
                <a:cs typeface="+mj-cs"/>
              </a:rPr>
            </a:br>
            <a:endParaRPr lang="hu-HU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8594947"/>
      </p:ext>
    </p:extLst>
  </p:cSld>
  <p:clrMapOvr>
    <a:masterClrMapping/>
  </p:clrMapOvr>
  <p:transition advTm="10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/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églalap 21"/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/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8" name="Kép 17" descr="Szfvár_Cím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D2B3F47F-F9CF-C730-A71B-1055F97FC5E6}"/>
              </a:ext>
            </a:extLst>
          </p:cNvPr>
          <p:cNvSpPr txBox="1"/>
          <p:nvPr/>
        </p:nvSpPr>
        <p:spPr>
          <a:xfrm>
            <a:off x="827584" y="2348880"/>
            <a:ext cx="777686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hu-HU" altLang="hu-HU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Köszönöm a figyelmet!	</a:t>
            </a:r>
            <a:br>
              <a:rPr kumimoji="0" lang="hu-HU" altLang="hu-HU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b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</a:b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Dr. Cser-Palkovics András polgármester	</a:t>
            </a:r>
            <a:r>
              <a:rPr kumimoji="0" lang="hu-HU" altLang="hu-HU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								</a:t>
            </a:r>
            <a:r>
              <a:rPr kumimoji="0" lang="hu-HU" altLang="hu-HU" sz="32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	</a:t>
            </a:r>
            <a:r>
              <a:rPr kumimoji="0" lang="hu-HU" altLang="hu-HU" sz="20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/>
                <a:ea typeface="+mj-ea"/>
                <a:cs typeface="+mj-cs"/>
              </a:rPr>
              <a:t>2026.02.13.</a:t>
            </a:r>
            <a:endParaRPr lang="hu-H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/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1024588" y="642813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I. Szabályozási keretrendszer</a:t>
            </a:r>
          </a:p>
        </p:txBody>
      </p:sp>
      <p:pic>
        <p:nvPicPr>
          <p:cNvPr id="18" name="Kép 17" descr="Szfvár_Cím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/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/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72D9A35-6E9A-585B-2B09-6A002FCE37C2}"/>
              </a:ext>
            </a:extLst>
          </p:cNvPr>
          <p:cNvSpPr txBox="1"/>
          <p:nvPr/>
        </p:nvSpPr>
        <p:spPr>
          <a:xfrm>
            <a:off x="1024588" y="1475489"/>
            <a:ext cx="8064896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sng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Kiemelt jogszabályok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Magyarország 2026. évi központi költségvetéséről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szóló 2025. évi LXIX. törvény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2. Az államháztartásról szóló 2011. évi CXCV. törvény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3. Az államháztartásról szóló törvény végrehajtásáról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szóló 368/2011. (XII.31.) Kormányrendelet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4. Az államháztartás számviteléről szóló 4/2013. (I.11.)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Kormányrendelet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5. Magyarország helyi önkormányzatairól szóló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4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u-HU" altLang="hu-HU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   2011. évi CLXXXIX. törvény</a:t>
            </a:r>
          </a:p>
        </p:txBody>
      </p:sp>
    </p:spTree>
    <p:extLst>
      <p:ext uri="{BB962C8B-B14F-4D97-AF65-F5344CB8AC3E}">
        <p14:creationId xmlns:p14="http://schemas.microsoft.com/office/powerpoint/2010/main" val="1190822381"/>
      </p:ext>
    </p:extLst>
  </p:cSld>
  <p:clrMapOvr>
    <a:masterClrMapping/>
  </p:clrMapOvr>
  <p:transition advTm="1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235C9-87A2-779A-840D-8187C3A2C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16801770-5CCF-C161-B5AD-A889707206A0}"/>
              </a:ext>
            </a:extLst>
          </p:cNvPr>
          <p:cNvSpPr/>
          <p:nvPr/>
        </p:nvSpPr>
        <p:spPr>
          <a:xfrm>
            <a:off x="107504" y="332656"/>
            <a:ext cx="892899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C1D76958-888F-22B6-B912-20EDACE81346}"/>
              </a:ext>
            </a:extLst>
          </p:cNvPr>
          <p:cNvSpPr txBox="1"/>
          <p:nvPr/>
        </p:nvSpPr>
        <p:spPr>
          <a:xfrm>
            <a:off x="1024588" y="642813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I. Szabályozási keretrendszer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206B8E43-1FE1-90AD-E5EE-170D24CFC8D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5F484E1B-E83B-AAC6-0395-4295C03FA9E9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C401316-7D40-59E4-DD48-575C7848E65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43D090A-CA47-24C6-C16A-EB9434400745}"/>
              </a:ext>
            </a:extLst>
          </p:cNvPr>
          <p:cNvSpPr txBox="1"/>
          <p:nvPr/>
        </p:nvSpPr>
        <p:spPr>
          <a:xfrm>
            <a:off x="1024588" y="1940924"/>
            <a:ext cx="728982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 typeface="Wingdings" pitchFamily="2" charset="2"/>
              <a:buNone/>
              <a:defRPr/>
            </a:pPr>
            <a:r>
              <a:rPr lang="hu-HU" altLang="hu-HU" sz="2400" b="1" u="sng" dirty="0">
                <a:solidFill>
                  <a:schemeClr val="bg1"/>
                </a:solidFill>
                <a:latin typeface="Garamond" panose="02020404030301010803" pitchFamily="18" charset="0"/>
              </a:rPr>
              <a:t>Helyi döntések, szerződések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Önkormányzati stratégiák, koncepciók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Önkormányzati rendeletek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Közgyűlési határozatok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  <a:buClrTx/>
              <a:buSzTx/>
              <a:buFontTx/>
              <a:buAutoNum type="arabicPeriod"/>
              <a:defRPr/>
            </a:pPr>
            <a:r>
              <a:rPr lang="hu-HU" alt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 Hatályos szerződések</a:t>
            </a:r>
            <a:endParaRPr kumimoji="0" lang="hu-HU" altLang="hu-H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42189"/>
      </p:ext>
    </p:extLst>
  </p:cSld>
  <p:clrMapOvr>
    <a:masterClrMapping/>
  </p:clrMapOvr>
  <p:transition advTm="10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4F210-09DF-02BF-2194-6FACA9667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8B8AD54-32C6-A4CC-F69E-A3633FDBEF31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0FB1A0FD-FFAE-8A9D-0DB7-CFC882231300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II. A tervezés keretrendszere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8EDF78D5-F888-241B-014B-4EFADADB0F4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3E68FFEC-6961-68E7-4877-030F26CF6131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FC666FE9-37DC-CF41-FE34-1E04A7862681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48FFE86B-2DBD-B932-50D7-7845319AC45E}"/>
              </a:ext>
            </a:extLst>
          </p:cNvPr>
          <p:cNvSpPr txBox="1"/>
          <p:nvPr/>
        </p:nvSpPr>
        <p:spPr>
          <a:xfrm>
            <a:off x="539552" y="1243786"/>
            <a:ext cx="8280920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/>
            <a:r>
              <a:rPr lang="hu-HU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Főbb szempontok, elvek a 2026. évi költségvetés összeállítása során	</a:t>
            </a:r>
          </a:p>
          <a:p>
            <a:pPr marL="354013"/>
            <a:endParaRPr lang="hu-HU" sz="10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342900" indent="198438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a helyi gazdaság várható teljesítése,</a:t>
            </a:r>
          </a:p>
          <a:p>
            <a:pPr marL="342900" indent="198438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a világban még mindig tapasztalható bizonytalanságok,</a:t>
            </a:r>
          </a:p>
          <a:p>
            <a:pPr marL="342900" indent="198438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mérséklődő infláció, </a:t>
            </a:r>
          </a:p>
          <a:p>
            <a:pPr marL="342900" indent="285750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kiegyensúlyozott működési és fejlesztési tervezés,</a:t>
            </a:r>
          </a:p>
          <a:p>
            <a:pPr marL="342900" indent="285750" algn="just">
              <a:buFont typeface="Arial" panose="020B0604020202020204" pitchFamily="34" charset="0"/>
              <a:buChar char="•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kiemelt szempontok, területek:</a:t>
            </a:r>
          </a:p>
          <a:p>
            <a:pPr marL="628650" indent="177800" defTabSz="71755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munkavállalók megbecsülése, megtartása </a:t>
            </a:r>
          </a:p>
          <a:p>
            <a:pPr marL="628650" indent="177800" defTabSz="71755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bérintézkedések, </a:t>
            </a:r>
            <a:r>
              <a:rPr lang="hu-HU" sz="2000" b="1" dirty="0" err="1">
                <a:solidFill>
                  <a:schemeClr val="bg1"/>
                </a:solidFill>
                <a:latin typeface="Garamond" panose="02020404030301010803" pitchFamily="18" charset="0"/>
              </a:rPr>
              <a:t>kafetéria</a:t>
            </a: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megtartása,</a:t>
            </a:r>
          </a:p>
          <a:p>
            <a:pPr marL="895350" indent="-266700" defTabSz="717550">
              <a:buFont typeface="Wingdings" panose="05000000000000000000" pitchFamily="2" charset="2"/>
              <a:buChar char="ü"/>
              <a:tabLst>
                <a:tab pos="806450" algn="l"/>
              </a:tabLst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TOP+ projektekben előrehaladás és készülés az új, TOP+ projektekkel és</a:t>
            </a:r>
          </a:p>
          <a:p>
            <a:pPr marL="628650" indent="177800" defTabSz="717550">
              <a:buFont typeface="Wingdings" panose="05000000000000000000" pitchFamily="2" charset="2"/>
              <a:buChar char="ü"/>
            </a:pPr>
            <a:r>
              <a:rPr lang="hu-HU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 a Versenyképes Járások Programból visszaérkező forrásokból útfejlesztések előkészítése, megvalósítása. </a:t>
            </a:r>
          </a:p>
        </p:txBody>
      </p:sp>
    </p:spTree>
    <p:extLst>
      <p:ext uri="{BB962C8B-B14F-4D97-AF65-F5344CB8AC3E}">
        <p14:creationId xmlns:p14="http://schemas.microsoft.com/office/powerpoint/2010/main" val="2845140705"/>
      </p:ext>
    </p:extLst>
  </p:cSld>
  <p:clrMapOvr>
    <a:masterClrMapping/>
  </p:clrMapOvr>
  <p:transition advTm="1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F1C49-725E-EFC0-931F-22C102CE8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58FBCD5A-4497-F291-FE28-7A9BECF9A51E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E0A89A05-E9E7-43F9-AD2A-E7CE06A0B20D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III. Bevételek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8734F84E-8F0E-7036-E184-35CEAB7B47A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489FCFB6-7F87-A074-9479-941312E69D84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25D71F66-8D20-44E0-2FED-B4891FB14536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2220DAB-DE7A-9395-7245-81A0A32886B0}"/>
              </a:ext>
            </a:extLst>
          </p:cNvPr>
          <p:cNvSpPr txBox="1"/>
          <p:nvPr/>
        </p:nvSpPr>
        <p:spPr>
          <a:xfrm>
            <a:off x="1111577" y="1007344"/>
            <a:ext cx="7704856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defRPr/>
            </a:pPr>
            <a:r>
              <a:rPr lang="hu-HU" sz="2400" b="1" kern="0" dirty="0">
                <a:solidFill>
                  <a:schemeClr val="bg1"/>
                </a:solidFill>
                <a:latin typeface="Garamond"/>
              </a:rPr>
              <a:t>Bevételek összesen 			    	        89,5</a:t>
            </a:r>
            <a:r>
              <a:rPr lang="hu-HU" sz="2400" b="1" kern="0" dirty="0">
                <a:solidFill>
                  <a:srgbClr val="FF0000"/>
                </a:solidFill>
                <a:latin typeface="Garamond"/>
              </a:rPr>
              <a:t> </a:t>
            </a:r>
            <a:r>
              <a:rPr lang="hu-HU" sz="2400" b="1" kern="0" dirty="0" err="1">
                <a:solidFill>
                  <a:schemeClr val="bg1"/>
                </a:solidFill>
                <a:latin typeface="Garamond"/>
              </a:rPr>
              <a:t>MrdFt</a:t>
            </a:r>
            <a:endParaRPr lang="hu-HU" sz="2400" b="1" kern="0" dirty="0">
              <a:solidFill>
                <a:schemeClr val="bg1"/>
              </a:solidFill>
              <a:latin typeface="Garamond"/>
            </a:endParaRPr>
          </a:p>
          <a:p>
            <a:pPr lvl="0" eaLnBrk="0" fontAlgn="base" hangingPunct="0">
              <a:spcAft>
                <a:spcPct val="0"/>
              </a:spcAft>
              <a:buClr>
                <a:srgbClr val="3F1E00"/>
              </a:buClr>
              <a:buSzPct val="100000"/>
              <a:defRPr/>
            </a:pPr>
            <a:r>
              <a:rPr lang="hu-HU" sz="2000" b="1" kern="0" dirty="0">
                <a:solidFill>
                  <a:schemeClr val="bg1"/>
                </a:solidFill>
                <a:latin typeface="Garamond"/>
              </a:rPr>
              <a:t>   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(költségvetési és finanszírozási)				        </a:t>
            </a:r>
          </a:p>
          <a:p>
            <a:pPr marL="452438" lvl="0" indent="-4524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saját bevételek 				               42,5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,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90000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        ~ ebből: iparűzési adó		                 31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,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70000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          építményadó 		  4,15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,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70000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          idegenforgalmi adó 	                     55 millió Ft,</a:t>
            </a:r>
          </a:p>
          <a:p>
            <a:pPr marL="452438" lvl="2" indent="-4524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működtetés állami finanszírozása	       	                15,3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,</a:t>
            </a:r>
          </a:p>
          <a:p>
            <a:pPr marL="452438" lvl="2" indent="-4524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~ ebből: Otthontámogatás 401,7 millió Ft, mely 335 fő  foglalkoztatott részére kerül kifizetésre a járulékok megfizetése mellett.</a:t>
            </a:r>
          </a:p>
          <a:p>
            <a:pPr marL="452438" lvl="2" indent="-4524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hazai és uniós projektek finanszírozása                                       2,4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,</a:t>
            </a:r>
          </a:p>
          <a:p>
            <a:pPr marL="452438" lvl="2" indent="-4524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felhalmozási bevételek, egyéb támogatások                                1,4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,</a:t>
            </a:r>
          </a:p>
          <a:p>
            <a:pPr marL="452438" lvl="2" indent="-4524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finanszírozási bevételek (maradvány)                                        27,9 </a:t>
            </a:r>
            <a:r>
              <a:rPr lang="hu-HU" b="1" kern="0" dirty="0" err="1">
                <a:solidFill>
                  <a:schemeClr val="bg1"/>
                </a:solidFill>
                <a:latin typeface="Garamond"/>
              </a:rPr>
              <a:t>MrdFt</a:t>
            </a:r>
            <a:r>
              <a:rPr lang="hu-HU" b="1" kern="0" dirty="0">
                <a:solidFill>
                  <a:schemeClr val="bg1"/>
                </a:solidFill>
                <a:latin typeface="Garamond"/>
              </a:rPr>
              <a:t>.</a:t>
            </a:r>
          </a:p>
          <a:p>
            <a:pPr marL="0" lvl="2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90000"/>
              <a:defRPr/>
            </a:pPr>
            <a:r>
              <a:rPr lang="hu-HU" b="1" kern="0" dirty="0">
                <a:solidFill>
                  <a:schemeClr val="bg1"/>
                </a:solidFill>
                <a:latin typeface="Garamond"/>
              </a:rPr>
              <a:t>Fenti bevételeket növeli a mintegy 479,1 Mrd Ft összegű technikainak tekinthető finanszírozási bevétel, mely az évközben – az átmenetileg szabad pénzeszközök terhére – tervezett forgatási célú diszkontkötvények vásárlásához és lejáratához tervezett, ezzel várhatóan 600 millió Ft-os kamatbevétel realizálható. </a:t>
            </a:r>
          </a:p>
        </p:txBody>
      </p:sp>
    </p:spTree>
    <p:extLst>
      <p:ext uri="{BB962C8B-B14F-4D97-AF65-F5344CB8AC3E}">
        <p14:creationId xmlns:p14="http://schemas.microsoft.com/office/powerpoint/2010/main" val="2810115764"/>
      </p:ext>
    </p:extLst>
  </p:cSld>
  <p:clrMapOvr>
    <a:masterClrMapping/>
  </p:clrMapOvr>
  <p:transition advTm="1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A8B0-9866-AE3A-99B5-85AAD59F4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A8F9E8CE-442D-9B24-147E-1698C23519C9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2E25A36-A325-E672-F21F-FC559D2D34EC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5F8B5583-E243-8EF2-22BB-F508577DD9D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B1D2B363-D8FC-3D44-4F56-BE2ABF745A37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694AA456-87E0-08EE-13E2-A49B9DD2E7F7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CC07898-0AC1-4DAD-A265-4620BE636D23}"/>
              </a:ext>
            </a:extLst>
          </p:cNvPr>
          <p:cNvSpPr txBox="1"/>
          <p:nvPr/>
        </p:nvSpPr>
        <p:spPr>
          <a:xfrm>
            <a:off x="1054370" y="1196752"/>
            <a:ext cx="7704856" cy="5050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Kiadás összesen  				     89,5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(költségvetési és finanszírozási)</a:t>
            </a: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	</a:t>
            </a:r>
          </a:p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prstClr val="white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működtetési, jóléti, térségi feladatok                               60,5 </a:t>
            </a:r>
            <a:r>
              <a:rPr kumimoji="0" lang="hu-HU" alt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  ~ ebből: szolidaritási </a:t>
            </a:r>
            <a:r>
              <a:rPr kumimoji="0" lang="hu-HU" altLang="hu-HU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hozzájárulás   9,5 </a:t>
            </a:r>
            <a:r>
              <a:rPr kumimoji="0" lang="hu-HU" alt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                   Területfejlesztési Alap      0,3 </a:t>
            </a:r>
            <a:r>
              <a:rPr kumimoji="0" lang="hu-HU" alt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</a:t>
            </a:r>
          </a:p>
          <a:p>
            <a:pPr marL="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prstClr val="white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fejlesztési, felújítási célú kiadások                                    16,7 </a:t>
            </a:r>
            <a:r>
              <a:rPr kumimoji="0" lang="hu-HU" alt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  </a:t>
            </a:r>
          </a:p>
          <a:p>
            <a:pPr marL="265113" marR="0" lvl="0" indent="-265113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prstClr val="white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gazdálkodási és céltartalék (2026-2027)                             12,3 </a:t>
            </a:r>
            <a:r>
              <a:rPr kumimoji="0" lang="hu-HU" alt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4B25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        ~ ebből: 2027. évi kötelezettségekre 8,18 </a:t>
            </a:r>
            <a:r>
              <a:rPr kumimoji="0" lang="hu-HU" alt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MrdFt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4B2500"/>
              </a:buClr>
              <a:buSzPct val="90000"/>
              <a:buFontTx/>
              <a:buNone/>
              <a:tabLst/>
              <a:defRPr/>
            </a:pPr>
            <a:r>
              <a:rPr kumimoji="0" lang="hu-HU" alt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Fenti kiadásokat növeli a mintegy 479,1 Mrd Ft összegű technikainak tekinthető finanszírozási kiadás, mely az évközben – az átmenetileg szabad pénzeszközök terhére – tervezett forgatási célú diszkontkötvények vásárlásához és lejáratához tervezett, ezzel a bevételeknél említetten,</a:t>
            </a:r>
            <a:r>
              <a:rPr kumimoji="0" lang="hu-HU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várhatóan 600 millió Ft-os kamatbevétel realizálható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.</a:t>
            </a:r>
            <a:r>
              <a:rPr kumimoji="0" lang="hu-HU" alt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672455"/>
      </p:ext>
    </p:extLst>
  </p:cSld>
  <p:clrMapOvr>
    <a:masterClrMapping/>
  </p:clrMapOvr>
  <p:transition advTm="10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23082-7A07-118D-7703-35C61A8D7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E14A54F9-CFDB-80E3-0FBB-1D6C183C5678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97FA73B6-1841-71D7-4A05-043F5BB312C9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75A5C4C1-8802-8254-369D-56885FEC8F9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3974ECD5-DB38-BC90-2AD4-77EB5A3A3039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BDD46C7E-FD15-627A-3CDA-AD744595F465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1A6695A0-8666-DC1E-8738-EDEBCB6B0025}"/>
              </a:ext>
            </a:extLst>
          </p:cNvPr>
          <p:cNvSpPr txBox="1"/>
          <p:nvPr/>
        </p:nvSpPr>
        <p:spPr>
          <a:xfrm>
            <a:off x="1135888" y="1628800"/>
            <a:ext cx="770485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Intézmények (Hivatallal) fenntartása          27,7 </a:t>
            </a:r>
            <a:r>
              <a:rPr kumimoji="0" lang="hu-HU" sz="26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endParaRPr kumimoji="0" lang="hu-HU" sz="2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~ Egészségügyi, szociális ágazat: 8,2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~ Oktatási ágazat: 7,7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	~ Kulturális ágazat: 6,8 </a:t>
            </a:r>
            <a:r>
              <a:rPr kumimoji="0" lang="hu-HU" sz="2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MrdFt</a:t>
            </a: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.</a:t>
            </a:r>
            <a:endParaRPr kumimoji="0" lang="hu-HU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8577783"/>
      </p:ext>
    </p:extLst>
  </p:cSld>
  <p:clrMapOvr>
    <a:masterClrMapping/>
  </p:clrMapOvr>
  <p:transition advTm="1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DE5C6-6E85-4368-8BBE-552342A30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8EB46AAB-B07F-AACE-2D2F-F80040FFD2CA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1484DA8E-DC1A-6A0A-AE0B-68D696473091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F1FA297F-B9EE-B298-B5B0-62C99D66E66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8BA1FB86-B9D6-F77A-B927-4C6F79BBBCCE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F335AC27-0F4F-C6AA-F01F-1E7A56E16035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0187B0A-A597-4B51-B541-8E3BE90C71B2}"/>
              </a:ext>
            </a:extLst>
          </p:cNvPr>
          <p:cNvSpPr txBox="1"/>
          <p:nvPr/>
        </p:nvSpPr>
        <p:spPr>
          <a:xfrm>
            <a:off x="1024588" y="1401675"/>
            <a:ext cx="7704856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</a:p>
          <a:p>
            <a:pPr marL="5715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64A2"/>
              </a:buClr>
              <a:buSzPct val="100000"/>
              <a:buFont typeface="Wingdings" pitchFamily="2" charset="2"/>
              <a:buNone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5715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64A2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Költségvetési szerveket érintően:</a:t>
            </a:r>
          </a:p>
          <a:p>
            <a:pPr marL="40005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Állam által részben vagy teljes egészében finanszírozott:</a:t>
            </a: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11 %-os minimálbér és 7 %-os garantált bérminimum emelés, mely cca. 752 főt érint és mintegy 228 millió Ft-ot jelent,</a:t>
            </a:r>
          </a:p>
          <a:p>
            <a:pPr marL="628650" marR="0" lvl="1" indent="-17145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 2026. évi tanárbéremelésről és az ahhoz nyújtott központi költségvetési támogatásról szóló 435/2025. (XII. 23.) Korm. rendelet alapján a béremeléssel érintett munkavállalók 2025.  december havi, pótlékok nélküli bruttó illetményének 2026. január 1-jével történő átlagos 10%-os béremelése. Az óvodák esetében 242 </a:t>
            </a:r>
            <a:r>
              <a:rPr kumimoji="0" 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álláshelyet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 a bölcsődék esetében 20 </a:t>
            </a:r>
            <a:r>
              <a:rPr kumimoji="0" lang="hu-HU" sz="20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álláshelyet</a:t>
            </a: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érint, várhatóan 245 millió Ft összegben,</a:t>
            </a:r>
          </a:p>
          <a:p>
            <a:pPr marL="457200" lvl="1" indent="0" algn="just">
              <a:spcBef>
                <a:spcPct val="0"/>
              </a:spcBef>
              <a:buClr>
                <a:srgbClr val="3F1E00"/>
              </a:buClr>
              <a:buSzPct val="100000"/>
              <a:buFont typeface="Wingdings" pitchFamily="2" charset="2"/>
              <a:buNone/>
              <a:defRPr/>
            </a:pPr>
            <a:endParaRPr lang="hu-HU" sz="18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21367"/>
      </p:ext>
    </p:extLst>
  </p:cSld>
  <p:clrMapOvr>
    <a:masterClrMapping/>
  </p:clrMapOvr>
  <p:transition advTm="1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83F0E-D8EC-EB1C-9FFD-D8B4B8504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7E3AC0CB-C9B9-F8D4-47D2-65961C98305E}"/>
              </a:ext>
            </a:extLst>
          </p:cNvPr>
          <p:cNvSpPr/>
          <p:nvPr/>
        </p:nvSpPr>
        <p:spPr>
          <a:xfrm>
            <a:off x="107504" y="332656"/>
            <a:ext cx="8928992" cy="751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8F2AB8C4-3F5C-591F-A472-785D3ECA431D}"/>
              </a:ext>
            </a:extLst>
          </p:cNvPr>
          <p:cNvSpPr txBox="1"/>
          <p:nvPr/>
        </p:nvSpPr>
        <p:spPr>
          <a:xfrm>
            <a:off x="1054370" y="650118"/>
            <a:ext cx="786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>
                <a:solidFill>
                  <a:schemeClr val="accent1">
                    <a:lumMod val="75000"/>
                    <a:alpha val="82000"/>
                  </a:schemeClr>
                </a:solidFill>
                <a:latin typeface="Monotype Corsiva" panose="03010101010201010101" pitchFamily="66" charset="0"/>
              </a:rPr>
              <a:t>IV. Kiadások </a:t>
            </a:r>
          </a:p>
        </p:txBody>
      </p:sp>
      <p:pic>
        <p:nvPicPr>
          <p:cNvPr id="18" name="Kép 17" descr="Szfvár_Címer.jpg">
            <a:extLst>
              <a:ext uri="{FF2B5EF4-FFF2-40B4-BE49-F238E27FC236}">
                <a16:creationId xmlns:a16="http://schemas.microsoft.com/office/drawing/2014/main" id="{96DB71C2-7A4E-14C9-455F-F358254A539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124"/>
            <a:ext cx="701060" cy="727089"/>
          </a:xfrm>
          <a:prstGeom prst="rect">
            <a:avLst/>
          </a:prstGeom>
        </p:spPr>
      </p:pic>
      <p:sp>
        <p:nvSpPr>
          <p:cNvPr id="22" name="Téglalap 21">
            <a:extLst>
              <a:ext uri="{FF2B5EF4-FFF2-40B4-BE49-F238E27FC236}">
                <a16:creationId xmlns:a16="http://schemas.microsoft.com/office/drawing/2014/main" id="{5332AD87-A838-937B-11DF-0BDD2FDDB414}"/>
              </a:ext>
            </a:extLst>
          </p:cNvPr>
          <p:cNvSpPr/>
          <p:nvPr/>
        </p:nvSpPr>
        <p:spPr>
          <a:xfrm>
            <a:off x="107504" y="6381328"/>
            <a:ext cx="8928992" cy="278740"/>
          </a:xfrm>
          <a:prstGeom prst="rect">
            <a:avLst/>
          </a:prstGeom>
          <a:solidFill>
            <a:schemeClr val="accent1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4D15CD0C-7344-C761-51C4-846FCB0BD34E}"/>
              </a:ext>
            </a:extLst>
          </p:cNvPr>
          <p:cNvSpPr/>
          <p:nvPr/>
        </p:nvSpPr>
        <p:spPr>
          <a:xfrm>
            <a:off x="107504" y="6660068"/>
            <a:ext cx="8928992" cy="720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ADFB6BC6-423F-D56B-F756-140914014B26}"/>
              </a:ext>
            </a:extLst>
          </p:cNvPr>
          <p:cNvSpPr txBox="1"/>
          <p:nvPr/>
        </p:nvSpPr>
        <p:spPr>
          <a:xfrm>
            <a:off x="1024588" y="1125316"/>
            <a:ext cx="7704856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3F1E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Bérek változása, bérintézkedések és azok fedezete</a:t>
            </a:r>
          </a:p>
          <a:p>
            <a:pPr marL="5715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64A2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Költségvetési szerveket érintően:</a:t>
            </a:r>
          </a:p>
          <a:p>
            <a:pPr marL="40005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hu-HU" sz="2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Állam által részben vagy teljes egészében finanszírozott:</a:t>
            </a:r>
            <a:endParaRPr kumimoji="0" lang="hu-HU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 kulturális ágazatot érintő béremelésről szóló 434/2025. (XII. 23.) Korm. rendelet alapján a kulturális ágazatban dolgozók 2026.01.01-jétől beépülő jelleggel 15%-os béremelése. A növekedés mértéke éves szinten járulékkal együtt 369,7 millió Ft többletkiadást jelent,</a:t>
            </a: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prstClr val="white"/>
              </a:buClr>
              <a:buSzPct val="10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hu-HU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 szociális és gyermekvédelmi ágazatban dolgozó közalkalmazottak 2026. 01.01-jétől kiegészítő szociális pótlék, kiegészítő bölcsődei pótlék és kiegészítő bérpótlékban részesülnek. A béremelés éves szinten járulékkal együtt 258 millió Ft többletkiadást jelent. Nem került meghatározásra egységes mérték, közalkalmazottanként a jogszabály alapján egyedileg került megállapításra a béremelés. Az érintett intézmények esetén átlagos 13%-os az emelés mértéke.</a:t>
            </a:r>
          </a:p>
          <a:p>
            <a:pPr marL="457200" lvl="1" indent="0" algn="just">
              <a:spcBef>
                <a:spcPct val="0"/>
              </a:spcBef>
              <a:buClr>
                <a:srgbClr val="3F1E00"/>
              </a:buClr>
              <a:buSzPct val="100000"/>
              <a:buFont typeface="Wingdings" pitchFamily="2" charset="2"/>
              <a:buNone/>
              <a:defRPr/>
            </a:pPr>
            <a:endParaRPr lang="hu-HU" sz="1800" b="1" kern="0" dirty="0">
              <a:solidFill>
                <a:schemeClr val="bg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114713"/>
      </p:ext>
    </p:extLst>
  </p:cSld>
  <p:clrMapOvr>
    <a:masterClrMapping/>
  </p:clrMapOvr>
  <p:transition advTm="10000"/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10162</TotalTime>
  <Words>1229</Words>
  <Application>Microsoft Office PowerPoint</Application>
  <PresentationFormat>Diavetítés a képernyőre (4:3 oldalarány)</PresentationFormat>
  <Paragraphs>157</Paragraphs>
  <Slides>17</Slides>
  <Notes>17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3" baseType="lpstr">
      <vt:lpstr>Arial</vt:lpstr>
      <vt:lpstr>Calibri</vt:lpstr>
      <vt:lpstr>Garamond</vt:lpstr>
      <vt:lpstr>Monotype Corsiva</vt:lpstr>
      <vt:lpstr>Wingdings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Mészárosné J. Regina</dc:creator>
  <cp:lastModifiedBy>Darányi Ágnes</cp:lastModifiedBy>
  <cp:revision>738</cp:revision>
  <cp:lastPrinted>2025-01-27T08:44:48Z</cp:lastPrinted>
  <dcterms:created xsi:type="dcterms:W3CDTF">2014-09-01T06:02:09Z</dcterms:created>
  <dcterms:modified xsi:type="dcterms:W3CDTF">2026-02-05T08:46:46Z</dcterms:modified>
</cp:coreProperties>
</file>