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8" r:id="rId2"/>
    <p:sldId id="295" r:id="rId3"/>
    <p:sldId id="296" r:id="rId4"/>
    <p:sldId id="302" r:id="rId5"/>
    <p:sldId id="297" r:id="rId6"/>
    <p:sldId id="298" r:id="rId7"/>
    <p:sldId id="299" r:id="rId8"/>
    <p:sldId id="300" r:id="rId9"/>
    <p:sldId id="301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13" r:id="rId21"/>
    <p:sldId id="316" r:id="rId22"/>
    <p:sldId id="320" r:id="rId23"/>
    <p:sldId id="321" r:id="rId24"/>
    <p:sldId id="314" r:id="rId25"/>
    <p:sldId id="315" r:id="rId26"/>
    <p:sldId id="317" r:id="rId27"/>
    <p:sldId id="318" r:id="rId28"/>
    <p:sldId id="319" r:id="rId29"/>
    <p:sldId id="284" r:id="rId30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54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42" autoAdjust="0"/>
    <p:restoredTop sz="94690" autoAdjust="0"/>
  </p:normalViewPr>
  <p:slideViewPr>
    <p:cSldViewPr>
      <p:cViewPr varScale="1">
        <p:scale>
          <a:sx n="82" d="100"/>
          <a:sy n="82" d="100"/>
        </p:scale>
        <p:origin x="162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6C21D-E274-46BC-9C9E-9128A4D87734}" type="datetimeFigureOut">
              <a:rPr lang="hu-HU" smtClean="0"/>
              <a:t>2025. 02. 14.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E34CB1-165B-4042-B40D-11EC46F09F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7558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647A1-D1E3-42C3-9D47-911FEE21CD7B}" type="datetimeFigureOut">
              <a:rPr lang="hu-HU" smtClean="0"/>
              <a:pPr/>
              <a:t>2025. 02. 14.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B243A-1D1E-48E9-8B10-481916A27DEA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40182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310449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64377-F830-F761-A527-E23B23CC6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423FB5FE-6FBC-4A8A-1E9D-E9811080C9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D7C110AF-2017-A78D-A56F-A050EC8E60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2F094D2-638D-841D-B417-7756BCC77E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63876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3F737-6CB9-88FE-FF70-363B97D1A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BF606A81-7C9C-FC92-3D35-F02CD0E13B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CE9E30B1-D647-6404-3C38-F97755A9DA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ED642AD3-1CDD-E6A3-3FC6-683A160D43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15508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E3F563-84AE-4E4A-C248-850FBA94F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56914D3D-C9DC-A605-1B3B-8BA41B355E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855669E4-D40B-E45D-201D-F6CFBE40E1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380D40B-2CC5-4CA2-F311-C8F0886029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12775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0F347-8885-A950-FDE5-C006F4644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7A594DE9-5916-7D63-AA90-11AB2D6678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C736F4FD-2FA8-E528-8BAE-20EB99DCC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4AC105F-7C88-3A7F-D0A3-4A520A1EF4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62885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D771BA-9B8D-22DB-9FA3-698996FD7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5AF056F2-AA86-D8F7-F0B9-4C3113CAB6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FBCEEFE5-A564-A8E0-8B31-BD2C8F5189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25AFC27-54B7-5FD2-2387-8370B81831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987593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94BD2-9152-C229-47B1-A21416569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19869249-44BC-683D-18FF-089DE35DDE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593AA5B7-6B6A-B08A-57D0-407C01DE22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FB87E401-F566-8475-3260-4C11D532F4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95177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C9249-D5C7-783A-13B1-2065F15B4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809635A9-208A-AC7A-FF53-1F0AC63A8A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108F8B8B-56E1-95C4-B6BC-7603ADE60B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E81E98D-0C5C-4BF4-5B6E-27B3814C5D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4533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7E75D-042B-F248-5C21-1DB45FA7F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0EBD49B3-DB31-E1D0-C99D-CE7CF22CED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96489229-87BE-9C25-C16E-FD008AD8AF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4568F5E-2255-FA1C-06F7-7E230EC41D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08555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3AA54-0197-A528-EF0B-6B2DC4994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D75F02A9-283E-C724-9DBC-C5E2F4B2E8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3193D82F-891B-11C4-057B-08C2A40230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95E31AEE-0236-A401-56B3-22BD1E3FAC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977333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F51F2-5EE8-5D5A-C604-BE1C2CB5D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51B8FEA8-8CAE-BA09-ABCD-846A7AEAD5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E5B3B5C8-04BF-D42D-45AE-7A8F2E8AB3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30C06B31-661B-9D5E-D0E0-209E78E877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2994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418391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A0A48-0C89-3337-12CD-6753A5CD7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B6978E94-5190-200C-9949-DD2CBB9CBB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79D53908-8A25-6E6C-3D80-9E131C83F6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4FEC2BB-60F9-54E5-AFC6-5FC1B92076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73509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96723-F287-80BB-4ADF-97066EF57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D2A7DA39-69C8-9379-0D6A-4365D8A15D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A9E042EB-DD46-7946-1304-2AC643A587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DC5F39A-D1F0-ABFA-4B5E-465338D5BA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6666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450D5-C130-4F63-5CD5-6C60CB78A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0007517B-C2A8-819A-016D-C23BDD5A1D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11CE4CAD-41E4-944D-B9CB-473C59F1BD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CE0D45F3-0F17-4109-A58A-AB419289C7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22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98002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0255B-52DA-6FDE-E7C2-A2450B35D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28068CE0-5192-C8F8-550F-5BF7BA36B0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FF6ACF09-1CB4-7AD9-5354-C1FB56BED0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3C05DCD1-5C38-17F3-19E3-5B114FDC67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23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96090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0D346-9DEC-54C1-9D9E-78E6E048A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E176D8D8-83AB-DC2B-8BAD-5A32541198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72683B53-A735-5D5E-48DC-81A0FF5380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9F0724B-0428-AEB4-098A-76A8AC61D2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24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406084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5B2A44-7E08-23C3-63CC-1C69E120B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BE1CE0D2-AD76-F23B-FFB9-30DB3B76FC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2359CB86-7308-3F98-1166-DD30EBF96D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F5E459A-7CC2-15F1-732C-0DC7AA29CB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25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9041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DCB8B-970B-9AA9-C7E5-D4D0602BB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9C17DD07-106B-EE8F-554A-62A74C2A83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32900563-2C4A-132C-958C-710A8A6AD1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E4AC542E-9D2B-C688-46EE-34B717359B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26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6239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A84AA0-9170-EEDE-22A5-D08BFC2C8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B7706E40-22D3-4EC5-4C4A-69FE2924D6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47402237-7433-720B-739B-DE04E3F01F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FA9E934-6E37-9319-6E02-3C99D9FB69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27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56775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07FC8-DFFF-9411-DDC4-438602B41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2952EE2F-6C07-D8A0-3BB5-0F1DFC1218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4E504B18-0674-9A2E-322A-30C79DADDE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BA36BB4-E22F-7FCF-D195-B9DD70D0DC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28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973412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29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11935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5CA6F-4956-E5AB-7DED-847562679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6D2CDE2B-5E1F-EDE1-E8D0-8487B2F188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B63A392E-8DD9-3180-FD7A-E6679AC906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DF5BBF7-610D-09B3-5456-2905D41A72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3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50833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52D1D-A5FA-E747-5A68-33382A1BA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07DC74E9-653B-DD13-3A49-FB1B73565B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E1FE1DA3-DF43-7342-DBF2-B4E73732C5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30AE351-9C81-7C41-B6F6-0923F7FAA8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5414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C1F1F-1E7C-FF3F-6AFE-9E2AA9941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85E755DF-89E7-18FB-63F6-84103321D6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59959BAA-9064-1159-4E40-EFEA4A22A2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1B866C2-3457-1ADE-34A1-10C45C23EA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5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65159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76E82-AA05-8CCF-4569-A74E9E2FB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4FD6FE5C-DD36-46B4-9022-D443BA883B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12634CD1-7090-669F-AEB0-C38F8B66B5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9674CDF-9AEC-A283-5022-E8346B5B7C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6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147512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6E060-90D2-9325-44A0-000C29C78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AB216AF5-7F29-0393-2717-261D3F8952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74A641D5-DFC7-B28E-B7AA-FEF8DF05B2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53B9581-1085-CD18-FB1A-AEE3E43E0B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7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889688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E9F20-C503-7608-42C8-F4618BE70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8A34C290-DFDF-18AF-9202-D8062C3E07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14250E16-D171-386B-C555-2A78CFD0F2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1E634C1-3C50-D8AA-093A-7DFD652475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105502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045E1-2268-EBDF-2077-6244EEC96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17C1283D-829E-C03B-0972-FF635F814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DEB8FF4F-C7A9-E75D-293A-620326F5C0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97BA9D9D-EE7F-8859-C7E8-EE95557C64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294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2025. 02. 14.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2025. 02. 14.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2025. 02. 14.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2025. 02. 14.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2025. 02. 14.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2025. 02. 14.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2025. 02. 14.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2025. 02. 14.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2025. 02. 14.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2025. 02. 14.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2025. 02. 14.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1256A-96D6-47B4-AB75-E6C55D069897}" type="datetimeFigureOut">
              <a:rPr lang="hu-HU" smtClean="0"/>
              <a:pPr/>
              <a:t>2025. 02. 14.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/>
          <p:cNvSpPr/>
          <p:nvPr/>
        </p:nvSpPr>
        <p:spPr>
          <a:xfrm>
            <a:off x="107504" y="332656"/>
            <a:ext cx="8928992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pic>
        <p:nvPicPr>
          <p:cNvPr id="18" name="Kép 17" descr="Szfvár_Cím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/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/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84116607-D8D4-CEEF-F284-2560FFDA7AE3}"/>
              </a:ext>
            </a:extLst>
          </p:cNvPr>
          <p:cNvSpPr txBox="1"/>
          <p:nvPr/>
        </p:nvSpPr>
        <p:spPr>
          <a:xfrm>
            <a:off x="1024588" y="1556792"/>
            <a:ext cx="714781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  <a:t>SZÉKESFEHÉRVÁR MEGYEI JOGÚ VÁROS ÖNKORMÁNYZATÁNAK </a:t>
            </a:r>
            <a:b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</a:br>
            <a: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  <a:t>2025. évi költségvetési javaslata</a:t>
            </a:r>
            <a:b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</a:br>
            <a:b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</a:br>
            <a:r>
              <a:rPr lang="hu-HU" altLang="hu-HU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j-ea"/>
                <a:cs typeface="+mj-cs"/>
              </a:rPr>
              <a:t>SAJTÓ</a:t>
            </a:r>
            <a: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  <a:t>TÁJÉKOZTATÓ</a:t>
            </a:r>
            <a:b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</a:br>
            <a: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  <a:t>2025. </a:t>
            </a:r>
            <a:r>
              <a:rPr lang="hu-HU" altLang="hu-HU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j-ea"/>
                <a:cs typeface="+mj-cs"/>
              </a:rPr>
              <a:t>február 14</a:t>
            </a:r>
            <a: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  <a:t>.</a:t>
            </a:r>
            <a:endParaRPr lang="hu-HU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10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04030-8131-DC4C-8E3A-A2E79F5C8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59D65789-9369-63D3-EB9C-4B41C9C92D77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0C17CB7B-7C62-9212-96F2-6E72BB699E16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V. A rendelet felépítése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638D24B3-8A7A-D415-C369-BB93B54E3FD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247FB1DD-33F5-E638-98A0-FA7F34F0237F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044AFB54-7BF6-30A1-7BE3-01A2863B38D3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E6A64A31-97A8-8DD1-CC17-42CF52FCDB84}"/>
              </a:ext>
            </a:extLst>
          </p:cNvPr>
          <p:cNvSpPr txBox="1"/>
          <p:nvPr/>
        </p:nvSpPr>
        <p:spPr>
          <a:xfrm>
            <a:off x="1024588" y="2059274"/>
            <a:ext cx="7289828" cy="2357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240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Rendelet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Speciális rendelet: § + </a:t>
            </a:r>
            <a:r>
              <a:rPr kumimoji="0" lang="hu-HU" altLang="hu-HU" sz="2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excel</a:t>
            </a: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 táblák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Kötelező tartalmi elemek és előterjesztő által javasolt elemek</a:t>
            </a:r>
          </a:p>
        </p:txBody>
      </p:sp>
    </p:spTree>
    <p:extLst>
      <p:ext uri="{BB962C8B-B14F-4D97-AF65-F5344CB8AC3E}">
        <p14:creationId xmlns:p14="http://schemas.microsoft.com/office/powerpoint/2010/main" val="2926496420"/>
      </p:ext>
    </p:extLst>
  </p:cSld>
  <p:clrMapOvr>
    <a:masterClrMapping/>
  </p:clrMapOvr>
  <p:transition advTm="10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EC0E2-DF49-00D8-225E-E8B6AD9CF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01F49766-9A20-FCA7-C6E5-1E49294B5AFE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70F976D6-1414-8934-CD1A-7C9764010499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V. A rendelet felépítése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898E18B7-6A93-319F-7CAB-90C9EAB2BD7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1CB62AD4-4744-7A12-310B-5C9ED3C5BF0D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ADBAB2DF-42FE-10B2-CE4E-AF9EB22C55B7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6E43ED6A-172C-E3DC-287A-446174B29B5D}"/>
              </a:ext>
            </a:extLst>
          </p:cNvPr>
          <p:cNvSpPr txBox="1"/>
          <p:nvPr/>
        </p:nvSpPr>
        <p:spPr>
          <a:xfrm>
            <a:off x="993948" y="1437078"/>
            <a:ext cx="7682507" cy="38595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Bevételi, kiadási főtáblák (1.-4. mellékletek)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Kizárólag számviteli, pénzügyszakmai elvek alapján kerül összeállításra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hu-HU" altLang="hu-HU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/>
            </a:endParaRP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A beruházások, felújítások kiemelt előirányzata nem feleltethető meg a 10. és a 12. mellékletekben szereplő feladatok összegével</a:t>
            </a:r>
          </a:p>
        </p:txBody>
      </p:sp>
    </p:spTree>
    <p:extLst>
      <p:ext uri="{BB962C8B-B14F-4D97-AF65-F5344CB8AC3E}">
        <p14:creationId xmlns:p14="http://schemas.microsoft.com/office/powerpoint/2010/main" val="962652227"/>
      </p:ext>
    </p:extLst>
  </p:cSld>
  <p:clrMapOvr>
    <a:masterClrMapping/>
  </p:clrMapOvr>
  <p:transition advTm="10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C61B1-8A89-D399-B897-3DF5A3035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74BA4B2A-D0BA-1140-04F5-D55F236844E5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23545056-6365-416C-A724-D4F6E545A8BA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V. A rendelet felépítése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17E5AC7C-D9C5-64C2-69E1-63028890989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03B9A272-C404-633D-7F8C-AC50FAD94458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C07FB2BD-8747-C191-E755-DB62B0B8FDD3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9EFF82B4-085A-70F2-A209-F971B6E6AA7A}"/>
              </a:ext>
            </a:extLst>
          </p:cNvPr>
          <p:cNvSpPr txBox="1"/>
          <p:nvPr/>
        </p:nvSpPr>
        <p:spPr>
          <a:xfrm>
            <a:off x="1039641" y="1484784"/>
            <a:ext cx="7289828" cy="31423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180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Állami támogatások (5. melléklet)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Jogcímenkénti</a:t>
            </a: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 megbontásban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Intézményi feladatellátásoknál az állami támogatások beépülnek a költségvetési szervek önkormányzati támogatásának összegébe</a:t>
            </a:r>
          </a:p>
        </p:txBody>
      </p:sp>
    </p:spTree>
    <p:extLst>
      <p:ext uri="{BB962C8B-B14F-4D97-AF65-F5344CB8AC3E}">
        <p14:creationId xmlns:p14="http://schemas.microsoft.com/office/powerpoint/2010/main" val="4220621076"/>
      </p:ext>
    </p:extLst>
  </p:cSld>
  <p:clrMapOvr>
    <a:masterClrMapping/>
  </p:clrMapOvr>
  <p:transition advTm="10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BB3BE-3067-9138-85B4-53E70E071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3F98E82E-8F77-51EE-AA12-1A93A9EEDF66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CA7262DF-E32C-6C01-55ED-8B3CF6E7F660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V. A rendelet felépítése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D983D029-84C0-7E14-92E7-E78CFE74A12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D9D839FE-4BF9-C13C-B248-08A9ECCCDCD1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EAB5F132-D870-9C90-0038-311A3D46FCBF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403E924C-9BD4-3F79-6228-67698B611259}"/>
              </a:ext>
            </a:extLst>
          </p:cNvPr>
          <p:cNvSpPr txBox="1"/>
          <p:nvPr/>
        </p:nvSpPr>
        <p:spPr>
          <a:xfrm>
            <a:off x="927086" y="1429245"/>
            <a:ext cx="7289828" cy="4090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180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Költségvetési szervek bevételi, kiadási előirányzatai (6., 7. melléklet)</a:t>
            </a:r>
            <a:endParaRPr kumimoji="0" lang="hu-HU" altLang="hu-HU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/>
            </a:endParaRP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Költségvetési szervenként történő megbontásban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Bevételi előirányzatok a 6. mellékletben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Kiadási előirányzatok a 7. mellékletben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Állami támogatások az önkormányzati támogatás összegében szerepeltetve</a:t>
            </a:r>
          </a:p>
        </p:txBody>
      </p:sp>
    </p:spTree>
    <p:extLst>
      <p:ext uri="{BB962C8B-B14F-4D97-AF65-F5344CB8AC3E}">
        <p14:creationId xmlns:p14="http://schemas.microsoft.com/office/powerpoint/2010/main" val="2535605402"/>
      </p:ext>
    </p:extLst>
  </p:cSld>
  <p:clrMapOvr>
    <a:masterClrMapping/>
  </p:clrMapOvr>
  <p:transition advTm="10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80047-5456-FBE4-945F-AEF9E050B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2E86FE16-6FCA-0E01-9BD5-48F3FFB25E2F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24EA2B8E-12D3-5D82-62D8-85D6FC0563EC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V. A rendelet felépítése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2B17B38B-D001-6627-36EB-FBA5488CDE5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6CBE4619-0A9D-1E2A-477F-E61DD6BCF67E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60286918-4DB7-78A1-A857-A41951DAABB6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A666A5EB-3423-D5EB-29B1-D7FE4EC464FB}"/>
              </a:ext>
            </a:extLst>
          </p:cNvPr>
          <p:cNvSpPr txBox="1"/>
          <p:nvPr/>
        </p:nvSpPr>
        <p:spPr>
          <a:xfrm>
            <a:off x="1024588" y="1844824"/>
            <a:ext cx="7289828" cy="32039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180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Önkormányzat költségvetési kiadásai </a:t>
            </a:r>
            <a:r>
              <a:rPr lang="hu-HU" altLang="hu-HU" sz="3200" b="1" kern="0" dirty="0">
                <a:solidFill>
                  <a:schemeClr val="bg1"/>
                </a:solidFill>
                <a:latin typeface="Garamond"/>
              </a:rPr>
              <a:t> </a:t>
            </a:r>
            <a: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(8., 9. melléklet)</a:t>
            </a:r>
            <a:endParaRPr kumimoji="0" lang="hu-HU" altLang="hu-HU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/>
            </a:endParaRP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Összefoglalja az önkormányzati gazdálkodást</a:t>
            </a:r>
            <a:r>
              <a:rPr lang="hu-HU" altLang="hu-HU" sz="2800" b="1" kern="0" dirty="0">
                <a:solidFill>
                  <a:schemeClr val="bg1"/>
                </a:solidFill>
                <a:latin typeface="Garamond"/>
              </a:rPr>
              <a:t>, 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hu-HU" altLang="hu-HU" sz="2800" b="1" kern="0" dirty="0">
                <a:solidFill>
                  <a:schemeClr val="bg1"/>
                </a:solidFill>
                <a:latin typeface="Garamond"/>
              </a:rPr>
              <a:t>Szakterületenként áttekinthető csoportok, feladatonként felsorolás</a:t>
            </a:r>
          </a:p>
        </p:txBody>
      </p:sp>
    </p:spTree>
    <p:extLst>
      <p:ext uri="{BB962C8B-B14F-4D97-AF65-F5344CB8AC3E}">
        <p14:creationId xmlns:p14="http://schemas.microsoft.com/office/powerpoint/2010/main" val="1889044660"/>
      </p:ext>
    </p:extLst>
  </p:cSld>
  <p:clrMapOvr>
    <a:masterClrMapping/>
  </p:clrMapOvr>
  <p:transition advTm="10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F9D04-D509-3ECD-1841-030E3E746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E2DD9656-0A39-AA74-13E2-49E2BF02A75F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01C625F5-456B-BC2D-D385-A982DF1A2E73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V. A rendelet felépítése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4F43159F-37DB-BBCB-D165-6D67AE6A3B6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25A4CDB3-5CDB-7F7A-6A81-734CB6E48D96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22174B10-FF70-3873-A3E4-747143855E89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259E6F84-D65E-E5B1-0451-FF3579FED72D}"/>
              </a:ext>
            </a:extLst>
          </p:cNvPr>
          <p:cNvSpPr txBox="1"/>
          <p:nvPr/>
        </p:nvSpPr>
        <p:spPr>
          <a:xfrm>
            <a:off x="1000027" y="1844824"/>
            <a:ext cx="728982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1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4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A mellékletek közötti összefüggések jogszabályi, pénzügyi, számviteli szabályok alapján kerülnek meghatározásra!</a:t>
            </a:r>
          </a:p>
        </p:txBody>
      </p:sp>
    </p:spTree>
    <p:extLst>
      <p:ext uri="{BB962C8B-B14F-4D97-AF65-F5344CB8AC3E}">
        <p14:creationId xmlns:p14="http://schemas.microsoft.com/office/powerpoint/2010/main" val="1181684140"/>
      </p:ext>
    </p:extLst>
  </p:cSld>
  <p:clrMapOvr>
    <a:masterClrMapping/>
  </p:clrMapOvr>
  <p:transition advTm="10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936EB-AF1D-BDC9-D157-C145D03C8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BB65BF96-15C6-3B69-6DA3-578B1251D192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775070A9-D7D3-9B8D-D670-93254060856C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VI. Évközi módosításokról előzetesen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8BF144A9-2522-859C-5A27-24FC5235953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0A6276BA-894A-B054-D11D-11888DD18E66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D5E920EC-84ED-750F-8658-DEE99A5F77F7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8071BC87-F528-3F10-74E5-969D4E590B5A}"/>
              </a:ext>
            </a:extLst>
          </p:cNvPr>
          <p:cNvSpPr txBox="1"/>
          <p:nvPr/>
        </p:nvSpPr>
        <p:spPr>
          <a:xfrm>
            <a:off x="927086" y="1390523"/>
            <a:ext cx="7995176" cy="41303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57250" marR="0" lvl="2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Beépítésre kerülnek a korábbi közgyűlési döntések és az év közben jelentkező állami finanszírozások</a:t>
            </a:r>
          </a:p>
          <a:p>
            <a:pPr marL="857250" marR="0" lvl="2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Szerkezetét tekintve nemcsak módosításra vonatkozó javaslatot tartalmaz, hanem bemutatásra kerül mind a kiindulási, mind a módosítás utáni állapot</a:t>
            </a:r>
            <a:endParaRPr kumimoji="0" lang="hu-HU" altLang="hu-HU" sz="4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2550740534"/>
      </p:ext>
    </p:extLst>
  </p:cSld>
  <p:clrMapOvr>
    <a:masterClrMapping/>
  </p:clrMapOvr>
  <p:transition advTm="10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34F210-09DF-02BF-2194-6FACA9667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A8B8AD54-32C6-A4CC-F69E-A3633FDBEF31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0FB1A0FD-FFAE-8A9D-0DB7-CFC882231300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VII. A tervezés keretrendszere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8EDF78D5-F888-241B-014B-4EFADADB0F4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3E68FFEC-6961-68E7-4877-030F26CF6131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FC666FE9-37DC-CF41-FE34-1E04A7862681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48FFE86B-2DBD-B932-50D7-7845319AC45E}"/>
              </a:ext>
            </a:extLst>
          </p:cNvPr>
          <p:cNvSpPr txBox="1"/>
          <p:nvPr/>
        </p:nvSpPr>
        <p:spPr>
          <a:xfrm>
            <a:off x="539552" y="1053231"/>
            <a:ext cx="8280920" cy="4985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013"/>
            <a:r>
              <a:rPr lang="hu-HU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Főbb szempontok, elvek a 2025. évi költségvetés összeállítása során</a:t>
            </a:r>
            <a:r>
              <a:rPr lang="hu-HU" sz="2400" b="1">
                <a:solidFill>
                  <a:schemeClr val="bg1"/>
                </a:solidFill>
                <a:latin typeface="Garamond" panose="02020404030301010803" pitchFamily="18" charset="0"/>
              </a:rPr>
              <a:t>	</a:t>
            </a:r>
          </a:p>
          <a:p>
            <a:pPr marL="354013"/>
            <a:endParaRPr lang="hu-HU" sz="10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342900" indent="198438" algn="just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 a helyi gazdaság várható teljesítése,</a:t>
            </a:r>
          </a:p>
          <a:p>
            <a:pPr marL="342900" indent="198438" algn="just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 a világban még mindig tapasztalható bizonytalanságok,</a:t>
            </a:r>
          </a:p>
          <a:p>
            <a:pPr marL="342900" indent="198438" algn="just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 mérséklődő infláció, </a:t>
            </a:r>
          </a:p>
          <a:p>
            <a:pPr marL="628650" indent="-274638" algn="just" defTabSz="806450">
              <a:buFont typeface="Arial" panose="020B0604020202020204" pitchFamily="34" charset="0"/>
              <a:buChar char="•"/>
              <a:tabLst>
                <a:tab pos="541338" algn="l"/>
              </a:tabLst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ésszerűen óvatos, az európai gazdasági helyzet bizonytalanságaira, különösen a német autóipar hatásaira is figyelemmel,</a:t>
            </a:r>
          </a:p>
          <a:p>
            <a:pPr marL="342900" indent="285750" algn="just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kiegyensúlyozott működési és fejlesztési tervezés,</a:t>
            </a:r>
          </a:p>
          <a:p>
            <a:pPr marL="342900" indent="285750" algn="just">
              <a:buFont typeface="Arial" panose="020B0604020202020204" pitchFamily="34" charset="0"/>
              <a:buChar char="•"/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kiemelt szempontok, területek:</a:t>
            </a:r>
          </a:p>
          <a:p>
            <a:pPr marL="628650" indent="177800" defTabSz="717550">
              <a:buFont typeface="Wingdings" panose="05000000000000000000" pitchFamily="2" charset="2"/>
              <a:buChar char="ü"/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 munkavállalók megbecsülése, megtartása </a:t>
            </a:r>
          </a:p>
          <a:p>
            <a:pPr marL="628650" indent="177800" defTabSz="717550">
              <a:buFont typeface="Wingdings" panose="05000000000000000000" pitchFamily="2" charset="2"/>
              <a:buChar char="ü"/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 bérintézkedések, </a:t>
            </a:r>
            <a:r>
              <a:rPr lang="hu-HU" sz="20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kafetéria</a:t>
            </a: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 megtartása,</a:t>
            </a:r>
          </a:p>
          <a:p>
            <a:pPr marL="895350" indent="-266700" defTabSz="717550">
              <a:buFont typeface="Wingdings" panose="05000000000000000000" pitchFamily="2" charset="2"/>
              <a:buChar char="ü"/>
              <a:tabLst>
                <a:tab pos="806450" algn="l"/>
              </a:tabLst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szakmai tevékenységnél, működtetésnél, fejlesztéseknél a célszerűség mellett a szolgáltatások bővülésének, további minőségi előre lépéseknek a megtétele, </a:t>
            </a:r>
          </a:p>
          <a:p>
            <a:pPr marL="628650" indent="177800" defTabSz="717550">
              <a:buFont typeface="Wingdings" panose="05000000000000000000" pitchFamily="2" charset="2"/>
              <a:buChar char="ü"/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 készülés az új, TOP+ projektekkel. </a:t>
            </a:r>
          </a:p>
        </p:txBody>
      </p:sp>
    </p:spTree>
    <p:extLst>
      <p:ext uri="{BB962C8B-B14F-4D97-AF65-F5344CB8AC3E}">
        <p14:creationId xmlns:p14="http://schemas.microsoft.com/office/powerpoint/2010/main" val="2845140705"/>
      </p:ext>
    </p:extLst>
  </p:cSld>
  <p:clrMapOvr>
    <a:masterClrMapping/>
  </p:clrMapOvr>
  <p:transition advTm="10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F1C49-725E-EFC0-931F-22C102CE8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58FBCD5A-4497-F291-FE28-7A9BECF9A51E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E0A89A05-E9E7-43F9-AD2A-E7CE06A0B20D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VIII. Bevételek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8734F84E-8F0E-7036-E184-35CEAB7B47A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489FCFB6-7F87-A074-9479-941312E69D84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25D71F66-8D20-44E0-2FED-B4891FB14536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52220DAB-DE7A-9395-7245-81A0A32886B0}"/>
              </a:ext>
            </a:extLst>
          </p:cNvPr>
          <p:cNvSpPr txBox="1"/>
          <p:nvPr/>
        </p:nvSpPr>
        <p:spPr>
          <a:xfrm>
            <a:off x="1085867" y="1278051"/>
            <a:ext cx="7704856" cy="51214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sz="2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Bevételek összesen 			     91,3 </a:t>
            </a:r>
            <a:r>
              <a:rPr kumimoji="0" lang="hu-HU" sz="26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endParaRPr kumimoji="0" lang="hu-HU" sz="2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   (költségvetési és finanszírozási)				        </a:t>
            </a:r>
          </a:p>
          <a:p>
            <a:pPr marL="452438" marR="0" lvl="0" indent="-4524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saját bevételek 				       38,9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        ~ ebből: iparűzési adó		 28,65 </a:t>
            </a:r>
            <a:r>
              <a:rPr kumimoji="0" lang="hu-HU" sz="2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,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70000"/>
              <a:buFont typeface="Wingdings" panose="05000000000000000000" pitchFamily="2" charset="2"/>
              <a:buNone/>
              <a:tabLst/>
              <a:defRPr/>
            </a:pP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          építményadó 		    4,0 </a:t>
            </a:r>
            <a:r>
              <a:rPr kumimoji="0" lang="hu-HU" sz="2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MrdFt</a:t>
            </a: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,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70000"/>
              <a:buFont typeface="Wingdings" panose="05000000000000000000" pitchFamily="2" charset="2"/>
              <a:buNone/>
              <a:tabLst/>
              <a:defRPr/>
            </a:pP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          idegenforgalmi adó 	     60 millió Ft,</a:t>
            </a:r>
          </a:p>
          <a:p>
            <a:pPr marL="452438" marR="0" lvl="2" indent="-4524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működtetés állami finanszírozása	       12,7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,</a:t>
            </a:r>
          </a:p>
          <a:p>
            <a:pPr marL="452438" marR="0" lvl="2" indent="-4524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hazai és uniós projektek finanszírozása       0,7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,</a:t>
            </a:r>
          </a:p>
          <a:p>
            <a:pPr marL="452438" marR="0" lvl="2" indent="-4524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felhalmozási bevételek, egyéb támogatások 2,1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,</a:t>
            </a:r>
          </a:p>
          <a:p>
            <a:pPr marL="452438" marR="0" lvl="2" indent="-4524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finanszírozási bevételek (maradvány)             33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,</a:t>
            </a:r>
          </a:p>
          <a:p>
            <a:pPr marL="452438" marR="0" lvl="2" indent="-4524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lang="hu-HU" sz="2400" b="1" kern="0" dirty="0">
                <a:solidFill>
                  <a:schemeClr val="bg1"/>
                </a:solidFill>
                <a:latin typeface="Garamond"/>
              </a:rPr>
              <a:t>államháztartáson belüli elszámolások (technikai)</a:t>
            </a:r>
          </a:p>
          <a:p>
            <a:pPr marL="1111500" lvl="4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90000"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	 				        3,9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0115764"/>
      </p:ext>
    </p:extLst>
  </p:cSld>
  <p:clrMapOvr>
    <a:masterClrMapping/>
  </p:clrMapOvr>
  <p:transition advTm="1000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DA8B0-9866-AE3A-99B5-85AAD59F4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A8F9E8CE-442D-9B24-147E-1698C23519C9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52E25A36-A325-E672-F21F-FC559D2D34EC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IX. Kiadások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5F8B5583-E243-8EF2-22BB-F508577DD9DB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B1D2B363-D8FC-3D44-4F56-BE2ABF745A37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694AA456-87E0-08EE-13E2-A49B9DD2E7F7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5CC07898-0AC1-4DAD-A265-4620BE636D23}"/>
              </a:ext>
            </a:extLst>
          </p:cNvPr>
          <p:cNvSpPr txBox="1"/>
          <p:nvPr/>
        </p:nvSpPr>
        <p:spPr>
          <a:xfrm>
            <a:off x="1054370" y="1120910"/>
            <a:ext cx="7704856" cy="53122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sz="2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Kiadás összesen  				     91,3 </a:t>
            </a:r>
            <a:r>
              <a:rPr kumimoji="0" lang="hu-HU" sz="26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endParaRPr kumimoji="0" lang="hu-HU" sz="2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(költségvetési és finanszírozási)</a:t>
            </a:r>
            <a:r>
              <a:rPr kumimoji="0" lang="hu-HU" sz="2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	</a:t>
            </a:r>
          </a:p>
          <a:p>
            <a:pPr marL="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bg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működtetési, jóléti, térségi feladatok             57,6 </a:t>
            </a:r>
            <a:r>
              <a:rPr kumimoji="0" lang="hu-HU" altLang="hu-HU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4B2500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27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          </a:t>
            </a: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~ ebből: szolidaritási hozzájárulás     8,7 </a:t>
            </a:r>
            <a:r>
              <a:rPr kumimoji="0" lang="hu-HU" altLang="hu-HU" sz="2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4B2500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                           Területfejlesztési Alap           0,65 </a:t>
            </a:r>
            <a:r>
              <a:rPr kumimoji="0" lang="hu-HU" altLang="hu-HU" sz="2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,</a:t>
            </a:r>
          </a:p>
          <a:p>
            <a:pPr marL="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bg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fejlesztési, felújítási célú kiadások                 20,4</a:t>
            </a: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 </a:t>
            </a:r>
            <a:r>
              <a:rPr kumimoji="0" lang="hu-HU" altLang="hu-HU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,  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bg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gazdálkodási és céltartalék (2025-2026)          9,4 </a:t>
            </a:r>
            <a:r>
              <a:rPr kumimoji="0" lang="hu-HU" altLang="hu-HU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4B2500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31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        </a:t>
            </a: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 </a:t>
            </a: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~ ebből: 2026. évi kötelezettségekre      5,5 </a:t>
            </a:r>
            <a:r>
              <a:rPr kumimoji="0" lang="hu-HU" altLang="hu-HU" sz="2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endParaRPr kumimoji="0" lang="hu-HU" altLang="hu-HU" sz="2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4B2500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endParaRPr kumimoji="0" lang="hu-HU" altLang="hu-HU" sz="2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bg1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lang="hu-HU" altLang="hu-HU" sz="2400" b="1" kern="0" dirty="0">
                <a:solidFill>
                  <a:schemeClr val="bg1"/>
                </a:solidFill>
                <a:latin typeface="Garamond"/>
              </a:rPr>
              <a:t>államháztartáson belüli elszámolások (technikai)</a:t>
            </a: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            					                    3,9</a:t>
            </a: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 </a:t>
            </a:r>
            <a:r>
              <a:rPr kumimoji="0" lang="hu-HU" altLang="hu-HU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672455"/>
      </p:ext>
    </p:extLst>
  </p:cSld>
  <p:clrMapOvr>
    <a:masterClrMapping/>
  </p:clrMapOvr>
  <p:transition advTm="10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/>
          <p:cNvSpPr/>
          <p:nvPr/>
        </p:nvSpPr>
        <p:spPr>
          <a:xfrm>
            <a:off x="107504" y="332656"/>
            <a:ext cx="8928992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1024588" y="642813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I. Szabályozási keretrendszer</a:t>
            </a:r>
          </a:p>
        </p:txBody>
      </p:sp>
      <p:pic>
        <p:nvPicPr>
          <p:cNvPr id="18" name="Kép 17" descr="Szfvár_Cím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/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/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572D9A35-6E9A-585B-2B09-6A002FCE37C2}"/>
              </a:ext>
            </a:extLst>
          </p:cNvPr>
          <p:cNvSpPr txBox="1"/>
          <p:nvPr/>
        </p:nvSpPr>
        <p:spPr>
          <a:xfrm>
            <a:off x="1024588" y="1475489"/>
            <a:ext cx="8064896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Kiemelt jogszabályok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Magyarország 2025. évi központi költségvetéséről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   szóló 2024. évi XC. törvény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2. Az államháztartásról szóló 2011. évi CXCV. törvény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3. Az államháztartásról szóló törvény végrehajtásáról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   szóló 368/2011. (XII.31.) Kormányrendelet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4. Az államháztartás számviteléről szóló 4/2013. (I.11.)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   Kormányrendelet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5. Magyarország helyi önkormányzatairól szóló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   2011. évi CLXXXIX. törvény</a:t>
            </a:r>
          </a:p>
        </p:txBody>
      </p:sp>
    </p:spTree>
    <p:extLst>
      <p:ext uri="{BB962C8B-B14F-4D97-AF65-F5344CB8AC3E}">
        <p14:creationId xmlns:p14="http://schemas.microsoft.com/office/powerpoint/2010/main" val="1190822381"/>
      </p:ext>
    </p:extLst>
  </p:cSld>
  <p:clrMapOvr>
    <a:masterClrMapping/>
  </p:clrMapOvr>
  <p:transition advTm="1000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23082-7A07-118D-7703-35C61A8D7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E14A54F9-CFDB-80E3-0FBB-1D6C183C5678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97FA73B6-1841-71D7-4A05-043F5BB312C9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IX. Kiadások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75A5C4C1-8802-8254-369D-56885FEC8F9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3974ECD5-DB38-BC90-2AD4-77EB5A3A3039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BDD46C7E-FD15-627A-3CDA-AD744595F465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1A6695A0-8666-DC1E-8738-EDEBCB6B0025}"/>
              </a:ext>
            </a:extLst>
          </p:cNvPr>
          <p:cNvSpPr txBox="1"/>
          <p:nvPr/>
        </p:nvSpPr>
        <p:spPr>
          <a:xfrm>
            <a:off x="1135888" y="1628800"/>
            <a:ext cx="7704856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Intézmények (Hivatallal) fenntartása  24,7 </a:t>
            </a:r>
            <a:r>
              <a:rPr kumimoji="0" lang="hu-HU" sz="26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endParaRPr kumimoji="0" lang="hu-HU" sz="2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	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~ Egészségügyi, szociális ágazat: 7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	~ Oktatási ágazat: 7,4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	~ Kulturális ágazat: 5,8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78577783"/>
      </p:ext>
    </p:extLst>
  </p:cSld>
  <p:clrMapOvr>
    <a:masterClrMapping/>
  </p:clrMapOvr>
  <p:transition advTm="100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DE5C6-6E85-4368-8BBE-552342A30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8EB46AAB-B07F-AACE-2D2F-F80040FFD2CA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1484DA8E-DC1A-6A0A-AE0B-68D696473091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IX. Kiadások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F1FA297F-B9EE-B298-B5B0-62C99D66E66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8BA1FB86-B9D6-F77A-B927-4C6F79BBBCCE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F335AC27-0F4F-C6AA-F01F-1E7A56E16035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B0187B0A-A597-4B51-B541-8E3BE90C71B2}"/>
              </a:ext>
            </a:extLst>
          </p:cNvPr>
          <p:cNvSpPr txBox="1"/>
          <p:nvPr/>
        </p:nvSpPr>
        <p:spPr>
          <a:xfrm>
            <a:off x="1024588" y="1401675"/>
            <a:ext cx="7704856" cy="4724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Bérek változása, bérintézkedések és azok fedezete</a:t>
            </a:r>
          </a:p>
          <a:p>
            <a:pPr marL="57150" indent="0">
              <a:spcBef>
                <a:spcPts val="600"/>
              </a:spcBef>
              <a:buClr>
                <a:schemeClr val="accent4"/>
              </a:buClr>
              <a:buSzPct val="100000"/>
              <a:buFont typeface="Wingdings" pitchFamily="2" charset="2"/>
              <a:buNone/>
              <a:defRPr/>
            </a:pPr>
            <a:endParaRPr lang="hu-HU" sz="1000" b="1" kern="0" dirty="0"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  <a:p>
            <a:pPr marL="57150" indent="0">
              <a:spcBef>
                <a:spcPts val="600"/>
              </a:spcBef>
              <a:buClr>
                <a:schemeClr val="accent4"/>
              </a:buClr>
              <a:buSzPct val="100000"/>
              <a:buFont typeface="Wingdings" pitchFamily="2" charset="2"/>
              <a:buNone/>
              <a:defRPr/>
            </a:pPr>
            <a:r>
              <a:rPr lang="hu-HU" sz="2200" b="1" kern="0" dirty="0">
                <a:solidFill>
                  <a:schemeClr val="bg1"/>
                </a:solidFill>
                <a:effectLst/>
                <a:latin typeface="Garamond" panose="02020404030301010803" pitchFamily="18" charset="0"/>
              </a:rPr>
              <a:t>Költségvetési szerveket érintően:</a:t>
            </a:r>
          </a:p>
          <a:p>
            <a:pPr marL="400050" indent="-342900">
              <a:spcBef>
                <a:spcPts val="600"/>
              </a:spcBef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hu-HU" sz="2200" b="1" kern="0" dirty="0">
                <a:solidFill>
                  <a:schemeClr val="bg1"/>
                </a:solidFill>
                <a:effectLst/>
                <a:latin typeface="Garamond" panose="02020404030301010803" pitchFamily="18" charset="0"/>
              </a:rPr>
              <a:t>Állam által részben vagy teljes egészében finanszírozott:</a:t>
            </a:r>
            <a:endParaRPr lang="hu-HU" sz="1000" b="1" kern="0" dirty="0"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  <a:p>
            <a:pPr marL="800100" lvl="1" indent="-342900" algn="just">
              <a:spcBef>
                <a:spcPct val="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hu-HU" sz="2000" b="1" kern="0" dirty="0">
                <a:solidFill>
                  <a:schemeClr val="bg1"/>
                </a:solidFill>
                <a:effectLst/>
                <a:latin typeface="Garamond" panose="02020404030301010803" pitchFamily="18" charset="0"/>
              </a:rPr>
              <a:t> 9%-os minimálbér és 7%-os garantált bérminimum emelés, mely cca. 1.062 főt érint és mintegy 304 millió Ft-ot jelent,</a:t>
            </a:r>
          </a:p>
          <a:p>
            <a:pPr marL="628650" lvl="1" indent="-171450" algn="just">
              <a:spcBef>
                <a:spcPct val="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defRPr/>
            </a:pPr>
            <a:endParaRPr lang="hu-HU" sz="1000" b="1" kern="0" dirty="0"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  <a:p>
            <a:pPr marL="800100" lvl="1" indent="-342900" algn="just">
              <a:spcBef>
                <a:spcPct val="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hu-HU" sz="2000" b="1" kern="0" dirty="0">
                <a:solidFill>
                  <a:schemeClr val="bg1"/>
                </a:solidFill>
                <a:effectLst/>
                <a:latin typeface="Garamond" panose="02020404030301010803" pitchFamily="18" charset="0"/>
              </a:rPr>
              <a:t> a Púétv. alapján béremeléssel érintett munkavállalók </a:t>
            </a:r>
            <a:r>
              <a:rPr lang="hu-HU" sz="2000" b="1" kern="0" dirty="0">
                <a:solidFill>
                  <a:schemeClr val="bg1"/>
                </a:solidFill>
                <a:latin typeface="Garamond" panose="02020404030301010803" pitchFamily="18" charset="0"/>
              </a:rPr>
              <a:t>2024.  december </a:t>
            </a:r>
            <a:r>
              <a:rPr lang="hu-HU" sz="2000" b="1" kern="0" dirty="0">
                <a:solidFill>
                  <a:schemeClr val="bg1"/>
                </a:solidFill>
                <a:effectLst/>
                <a:latin typeface="Garamond" panose="02020404030301010803" pitchFamily="18" charset="0"/>
              </a:rPr>
              <a:t>havi, pótlékok nélküli bruttó illetményének 2025. január 1-jével történő </a:t>
            </a:r>
            <a:r>
              <a:rPr lang="hu-HU" sz="2000" b="1" kern="0" dirty="0">
                <a:solidFill>
                  <a:schemeClr val="bg1"/>
                </a:solidFill>
                <a:latin typeface="Garamond" panose="02020404030301010803" pitchFamily="18" charset="0"/>
              </a:rPr>
              <a:t>21,2 %-os emelése azzal, hogy gyakornoki és pedagógus I. fokozat esetén ettől magasabb, jogszabály által előírt emelés történik.  Az óvodák esetében 236 álláshelyet, a bölcsődék esetében 22 álláshelyet érint, várhatóan mintegy 456 millió Ft összegben .</a:t>
            </a:r>
          </a:p>
          <a:p>
            <a:pPr marL="457200" lvl="1" indent="0" algn="just">
              <a:spcBef>
                <a:spcPct val="0"/>
              </a:spcBef>
              <a:buClr>
                <a:srgbClr val="3F1E00"/>
              </a:buClr>
              <a:buSzPct val="100000"/>
              <a:buFont typeface="Wingdings" pitchFamily="2" charset="2"/>
              <a:buNone/>
              <a:defRPr/>
            </a:pPr>
            <a:endParaRPr lang="hu-HU" sz="1800" b="1" kern="0" dirty="0"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921367"/>
      </p:ext>
    </p:extLst>
  </p:cSld>
  <p:clrMapOvr>
    <a:masterClrMapping/>
  </p:clrMapOvr>
  <p:transition advTm="1000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9F145-08A4-4D24-CF5A-D2D2F096F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30CEB2CF-C9A1-AF4D-71A9-6AF010EF24C2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655E10EB-9BA0-AF58-D33A-615CF2D18A43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IX. Kiadások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62436382-3FFE-8C15-22D8-ED775D6798F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AC296479-5AA0-4F8E-DE12-EA4927438AE9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C18EDE7C-45FE-EB3D-AEDD-B3C00641AE3E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7C095DB0-7AA4-CC23-0235-C34E85BA6F0B}"/>
              </a:ext>
            </a:extLst>
          </p:cNvPr>
          <p:cNvSpPr txBox="1"/>
          <p:nvPr/>
        </p:nvSpPr>
        <p:spPr>
          <a:xfrm>
            <a:off x="1024588" y="1137255"/>
            <a:ext cx="7704856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Bérek változása, bérintézkedések és azok fedezete</a:t>
            </a:r>
            <a:endParaRPr lang="hu-HU" sz="1000" b="1" kern="0" dirty="0"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  <a:p>
            <a:pPr marL="400050" indent="-342900">
              <a:spcBef>
                <a:spcPts val="600"/>
              </a:spcBef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hu-HU" sz="2200" b="1" kern="0" dirty="0">
                <a:solidFill>
                  <a:schemeClr val="bg1"/>
                </a:solidFill>
                <a:effectLst/>
                <a:latin typeface="Garamond" panose="02020404030301010803" pitchFamily="18" charset="0"/>
              </a:rPr>
              <a:t>Önkormányzat által finanszírozott:</a:t>
            </a:r>
          </a:p>
          <a:p>
            <a:pPr marL="800100" lvl="1" indent="-342900" algn="just">
              <a:spcBef>
                <a:spcPct val="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hu-HU" sz="2000" b="1" kern="0" dirty="0">
                <a:solidFill>
                  <a:schemeClr val="bg1"/>
                </a:solidFill>
                <a:effectLst/>
                <a:latin typeface="Garamond" panose="02020404030301010803" pitchFamily="18" charset="0"/>
              </a:rPr>
              <a:t> </a:t>
            </a:r>
            <a:r>
              <a:rPr lang="hu-HU" b="1" kern="0" dirty="0">
                <a:solidFill>
                  <a:schemeClr val="bg1"/>
                </a:solidFill>
                <a:effectLst/>
                <a:latin typeface="Garamond" panose="02020404030301010803" pitchFamily="18" charset="0"/>
              </a:rPr>
              <a:t>intézményi </a:t>
            </a:r>
            <a:r>
              <a:rPr lang="hu-HU" b="1" kern="0" dirty="0" err="1">
                <a:solidFill>
                  <a:schemeClr val="bg1"/>
                </a:solidFill>
                <a:effectLst/>
                <a:latin typeface="Garamond" panose="02020404030301010803" pitchFamily="18" charset="0"/>
              </a:rPr>
              <a:t>kafetéria</a:t>
            </a:r>
            <a:r>
              <a:rPr lang="hu-HU" b="1" kern="0" dirty="0">
                <a:solidFill>
                  <a:schemeClr val="bg1"/>
                </a:solidFill>
                <a:effectLst/>
                <a:latin typeface="Garamond" panose="02020404030301010803" pitchFamily="18" charset="0"/>
              </a:rPr>
              <a:t> juttatás nettó 250.000 Ft/év/álláshely, mely cca. 1600 főt érint és </a:t>
            </a:r>
            <a:r>
              <a:rPr lang="hu-HU" b="1" kern="0" dirty="0" err="1">
                <a:solidFill>
                  <a:schemeClr val="bg1"/>
                </a:solidFill>
                <a:effectLst/>
                <a:latin typeface="Garamond" panose="02020404030301010803" pitchFamily="18" charset="0"/>
              </a:rPr>
              <a:t>közterhekkel</a:t>
            </a:r>
            <a:r>
              <a:rPr lang="hu-HU" b="1" kern="0" dirty="0">
                <a:solidFill>
                  <a:schemeClr val="bg1"/>
                </a:solidFill>
                <a:effectLst/>
                <a:latin typeface="Garamond" panose="02020404030301010803" pitchFamily="18" charset="0"/>
              </a:rPr>
              <a:t> együtt 507 millió forintot jelent,</a:t>
            </a:r>
          </a:p>
          <a:p>
            <a:pPr lvl="1" algn="just">
              <a:spcBef>
                <a:spcPct val="0"/>
              </a:spcBef>
              <a:buClr>
                <a:schemeClr val="bg1"/>
              </a:buClr>
              <a:buSzPct val="100000"/>
              <a:defRPr/>
            </a:pPr>
            <a:endParaRPr lang="hu-HU" sz="1000" b="1" kern="0" dirty="0"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  <a:p>
            <a:pPr marL="742950" marR="0" lvl="1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hűségjutalom rendszerének fenntartása, mely összeségében 115 főt érint és mintegy 32 millió Ft-ot jelent,</a:t>
            </a:r>
          </a:p>
          <a:p>
            <a:pPr marR="0" lvl="1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tabLst/>
              <a:defRPr/>
            </a:pPr>
            <a:endParaRPr kumimoji="0" lang="hu-HU" sz="1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742950" marR="0" lvl="1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az előző években biztosított ún. munkáltatói döntésen alapuló illetménykiegészítés, egyéb keresetkiegészítés fenntartása, szociális </a:t>
            </a:r>
            <a:r>
              <a:rPr lang="hu-HU" b="1" kern="0" dirty="0">
                <a:solidFill>
                  <a:schemeClr val="bg1"/>
                </a:solidFill>
                <a:latin typeface="Garamond" panose="02020404030301010803" pitchFamily="18" charset="0"/>
              </a:rPr>
              <a:t>szektorban történő bővítése, összesen </a:t>
            </a:r>
            <a:r>
              <a:rPr kumimoji="0" lang="hu-HU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mintegy 470 millió Ft összegben,</a:t>
            </a:r>
          </a:p>
          <a:p>
            <a:pPr marR="0" lvl="1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tabLst/>
              <a:defRPr/>
            </a:pPr>
            <a:endParaRPr kumimoji="0" lang="hu-HU" sz="1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742950" marR="0" lvl="1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az előző évben biztosított határozott idejű illetménykiegészítések megtartása, emelése, mintegy 600 millió Ft összegben,</a:t>
            </a:r>
          </a:p>
          <a:p>
            <a:pPr marR="0" lvl="1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tabLst/>
              <a:defRPr/>
            </a:pPr>
            <a:endParaRPr kumimoji="0" lang="hu-HU" sz="1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742950" lvl="1" indent="-285750" algn="just" eaLnBrk="0" fontAlgn="base" hangingPunct="0"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hu-HU" b="1" kern="0" dirty="0">
                <a:solidFill>
                  <a:schemeClr val="bg1"/>
                </a:solidFill>
                <a:latin typeface="Garamond" panose="02020404030301010803" pitchFamily="18" charset="0"/>
              </a:rPr>
              <a:t> a Polgármesteri Hivatal köztisztiviselői és munkavállalói részére év közbeni béremelés tervezett, amellett az előző évivel azonos szinten fenntartjuk a </a:t>
            </a:r>
            <a:r>
              <a:rPr lang="hu-HU" b="1" kern="0" dirty="0" err="1">
                <a:solidFill>
                  <a:schemeClr val="bg1"/>
                </a:solidFill>
                <a:latin typeface="Garamond" panose="02020404030301010803" pitchFamily="18" charset="0"/>
              </a:rPr>
              <a:t>kafetériát</a:t>
            </a:r>
            <a:r>
              <a:rPr lang="hu-HU" b="1" kern="0" dirty="0">
                <a:solidFill>
                  <a:schemeClr val="bg1"/>
                </a:solidFill>
                <a:latin typeface="Garamond" panose="02020404030301010803" pitchFamily="18" charset="0"/>
              </a:rPr>
              <a:t>.</a:t>
            </a:r>
          </a:p>
          <a:p>
            <a:pPr marL="57150" indent="0">
              <a:spcBef>
                <a:spcPts val="600"/>
              </a:spcBef>
              <a:buClr>
                <a:schemeClr val="accent4"/>
              </a:buClr>
              <a:buSzPct val="100000"/>
              <a:buFont typeface="Wingdings" pitchFamily="2" charset="2"/>
              <a:buNone/>
              <a:defRPr/>
            </a:pPr>
            <a:endParaRPr lang="hu-HU" sz="1000" b="1" kern="0" dirty="0"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382240"/>
      </p:ext>
    </p:extLst>
  </p:cSld>
  <p:clrMapOvr>
    <a:masterClrMapping/>
  </p:clrMapOvr>
  <p:transition advTm="1000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51E22-7321-CAC2-CFF9-BEFA5754F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AEEE28DB-3145-64A6-0E96-D0CA2212DF35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514199A8-466D-B3D8-4992-A696AC189E31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IX. Kiadások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0531770B-1CED-B73E-E899-6F569B9646C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790FB3AF-0E20-46AF-0CB9-80F24E854201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9151D631-BECD-E3AD-73F3-AE7EB08BE6D9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0DBEA217-E7C2-A4EC-98CA-85BD5B292F0D}"/>
              </a:ext>
            </a:extLst>
          </p:cNvPr>
          <p:cNvSpPr txBox="1"/>
          <p:nvPr/>
        </p:nvSpPr>
        <p:spPr>
          <a:xfrm>
            <a:off x="1024588" y="1137255"/>
            <a:ext cx="7704856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Bérek változása, bérintézkedések és azok fedezete</a:t>
            </a:r>
            <a:endParaRPr lang="hu-HU" sz="1000" b="1" kern="0" dirty="0"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  <a:p>
            <a:pPr marL="57150" indent="0">
              <a:spcBef>
                <a:spcPts val="600"/>
              </a:spcBef>
              <a:buClr>
                <a:schemeClr val="accent4"/>
              </a:buClr>
              <a:buSzPct val="100000"/>
              <a:buFont typeface="Wingdings" pitchFamily="2" charset="2"/>
              <a:buNone/>
              <a:defRPr/>
            </a:pPr>
            <a:endParaRPr lang="hu-HU" sz="2200" b="1" kern="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400050" indent="-342900">
              <a:spcBef>
                <a:spcPts val="600"/>
              </a:spcBef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hu-HU" sz="2200" b="1" kern="0" dirty="0">
                <a:solidFill>
                  <a:schemeClr val="bg1"/>
                </a:solidFill>
                <a:latin typeface="Garamond" panose="02020404030301010803" pitchFamily="18" charset="0"/>
              </a:rPr>
              <a:t>Önkormányzati tulajdonú gazdasági társaságokat érintően</a:t>
            </a:r>
            <a:r>
              <a:rPr lang="hu-HU" sz="2200" b="1" kern="0" dirty="0">
                <a:solidFill>
                  <a:schemeClr val="bg1"/>
                </a:solidFill>
                <a:effectLst/>
                <a:latin typeface="Garamond" panose="02020404030301010803" pitchFamily="18" charset="0"/>
              </a:rPr>
              <a:t>:</a:t>
            </a:r>
          </a:p>
          <a:p>
            <a:pPr marL="57150" indent="0">
              <a:spcBef>
                <a:spcPts val="600"/>
              </a:spcBef>
              <a:buClr>
                <a:schemeClr val="accent4"/>
              </a:buClr>
              <a:buSzPct val="100000"/>
              <a:buFont typeface="Wingdings" pitchFamily="2" charset="2"/>
              <a:buNone/>
              <a:defRPr/>
            </a:pPr>
            <a:endParaRPr lang="hu-HU" sz="1000" b="1" kern="0" dirty="0"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  <a:p>
            <a:pPr marL="857250" lvl="1" indent="-342900">
              <a:spcBef>
                <a:spcPts val="6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hu-HU" sz="2200" b="1" kern="0" dirty="0">
                <a:solidFill>
                  <a:schemeClr val="bg1"/>
                </a:solidFill>
                <a:effectLst/>
                <a:latin typeface="Garamond" panose="02020404030301010803" pitchFamily="18" charset="0"/>
              </a:rPr>
              <a:t>Közszolgáltató társaságok esetén</a:t>
            </a:r>
            <a:r>
              <a:rPr lang="hu-HU" sz="2200" kern="0" dirty="0">
                <a:solidFill>
                  <a:schemeClr val="bg1"/>
                </a:solidFill>
                <a:effectLst/>
                <a:latin typeface="Garamond" panose="02020404030301010803" pitchFamily="18" charset="0"/>
              </a:rPr>
              <a:t> </a:t>
            </a:r>
            <a:r>
              <a:rPr lang="hu-HU" sz="2200" b="1" kern="0" dirty="0">
                <a:solidFill>
                  <a:schemeClr val="bg1"/>
                </a:solidFill>
                <a:effectLst/>
                <a:latin typeface="Garamond" panose="02020404030301010803" pitchFamily="18" charset="0"/>
              </a:rPr>
              <a:t>mindösszesen 1,4 Mrd Ft a bérintézkedések és a létszámbővítés hatása azzal, hogy a hulladékszállításban az ellátási terület bővülése miatt mintegy 56%-os munkavállalói növekedéssel tervez a társaság. </a:t>
            </a:r>
          </a:p>
          <a:p>
            <a:pPr marL="857250" lvl="1" indent="-342900">
              <a:spcBef>
                <a:spcPts val="6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hu-HU" sz="2200" b="1" kern="0" dirty="0">
                <a:solidFill>
                  <a:schemeClr val="bg1"/>
                </a:solidFill>
                <a:latin typeface="Garamond" panose="02020404030301010803" pitchFamily="18" charset="0"/>
              </a:rPr>
              <a:t>Önkormányzati </a:t>
            </a:r>
            <a:r>
              <a:rPr lang="hu-HU" sz="2200" b="1" kern="0" dirty="0" err="1">
                <a:solidFill>
                  <a:schemeClr val="bg1"/>
                </a:solidFill>
                <a:latin typeface="Garamond" panose="02020404030301010803" pitchFamily="18" charset="0"/>
              </a:rPr>
              <a:t>finanszírozású</a:t>
            </a:r>
            <a:r>
              <a:rPr lang="hu-HU" sz="2200" b="1" kern="0" dirty="0">
                <a:solidFill>
                  <a:schemeClr val="bg1"/>
                </a:solidFill>
                <a:latin typeface="Garamond" panose="02020404030301010803" pitchFamily="18" charset="0"/>
              </a:rPr>
              <a:t> társaságok esetén mindösszesen 0,4 Mrd Ft a bérintézkedések tervezett hatása, mely jellemzően átlagosan 5%-os bérnövekedést jelent.</a:t>
            </a:r>
            <a:endParaRPr lang="hu-HU" sz="2200" b="1" kern="0" dirty="0"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  <a:p>
            <a:pPr marL="57150" indent="0">
              <a:spcBef>
                <a:spcPts val="600"/>
              </a:spcBef>
              <a:buClr>
                <a:schemeClr val="accent4"/>
              </a:buClr>
              <a:buSzPct val="100000"/>
              <a:buFont typeface="Wingdings" pitchFamily="2" charset="2"/>
              <a:buNone/>
              <a:defRPr/>
            </a:pPr>
            <a:endParaRPr lang="hu-HU" sz="2200" b="1" kern="0" dirty="0"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676145"/>
      </p:ext>
    </p:extLst>
  </p:cSld>
  <p:clrMapOvr>
    <a:masterClrMapping/>
  </p:clrMapOvr>
  <p:transition advTm="1000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BBAA5E-9EEB-9C0E-D6FB-F0E6B7BDF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513A5CAE-0131-2A16-7219-6BEB2D615CC8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03DBBA3E-4D69-F186-29DC-CD172271568F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IX. Kiadások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117C814B-F50E-3FE8-3926-2D759318346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4F81E1DB-BEF2-774A-4E6E-40135DF1E442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A6F33727-0A2A-890B-E6FA-F01675F63BD7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B1414AC7-E91B-3D7F-6D6B-8090C8B1AA15}"/>
              </a:ext>
            </a:extLst>
          </p:cNvPr>
          <p:cNvSpPr txBox="1"/>
          <p:nvPr/>
        </p:nvSpPr>
        <p:spPr>
          <a:xfrm>
            <a:off x="539552" y="2276872"/>
            <a:ext cx="8208912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Önkormányzatnál tervezett ágazati kiadások   21,9 </a:t>
            </a:r>
            <a:r>
              <a:rPr kumimoji="0" lang="hu-HU" sz="26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endParaRPr kumimoji="0" lang="hu-HU" sz="2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endParaRPr kumimoji="0" lang="hu-HU" sz="1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72000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1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Humán és jóléti szolgáltatások kiadásai  3,9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,</a:t>
            </a:r>
          </a:p>
          <a:p>
            <a:pPr marL="72000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Város- és vagyongazdálkodás                    18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2399602"/>
      </p:ext>
    </p:extLst>
  </p:cSld>
  <p:clrMapOvr>
    <a:masterClrMapping/>
  </p:clrMapOvr>
  <p:transition advTm="1000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9AE35-8943-7EB4-7A9D-0DD1E177C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5D729C80-A407-F2DD-E007-A7A1109D1067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373C4C71-3211-7B0C-DA1A-B4F745E2D2BA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IX. Kiadások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5938FD2D-12C8-102C-7FFC-8BC8D9A23E6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67A72DC5-2F72-6CE3-BBEC-463C425FCC56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28B178C5-5703-4C07-F265-4970AE1C18F4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8BF6AAA7-0F81-9BFF-5B13-8DFDD7430681}"/>
              </a:ext>
            </a:extLst>
          </p:cNvPr>
          <p:cNvSpPr txBox="1"/>
          <p:nvPr/>
        </p:nvSpPr>
        <p:spPr>
          <a:xfrm>
            <a:off x="1061910" y="2204864"/>
            <a:ext cx="7662630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Önkormányzatnál tervezett fejlesztések, felújítások, kapcsolódó feladatok			                  20,4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endParaRPr lang="hu-HU" sz="2400" b="1" kern="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176213" marR="0" lvl="0" indent="-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hu-HU" sz="2400" b="1" kern="0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kumimoji="0" lang="hu-HU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állami forrás bevonásával 	  		      12,1 </a:t>
            </a:r>
            <a:r>
              <a:rPr kumimoji="0" lang="hu-HU" sz="2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,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uniós forrásból				        0,1 </a:t>
            </a:r>
            <a:r>
              <a:rPr kumimoji="0" lang="hu-HU" sz="2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lang="hu-HU" sz="2200" b="1" kern="0" dirty="0">
                <a:solidFill>
                  <a:schemeClr val="bg1"/>
                </a:solidFill>
                <a:latin typeface="Garamond" panose="02020404030301010803" pitchFamily="18" charset="0"/>
              </a:rPr>
              <a:t>,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önkormányzati forrásból            	                     7,4 </a:t>
            </a:r>
            <a:r>
              <a:rPr kumimoji="0" lang="hu-HU" sz="2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,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továbbá finanszírozott társaság útján                    0,8 </a:t>
            </a:r>
            <a:r>
              <a:rPr kumimoji="0" lang="hu-HU" sz="2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endParaRPr kumimoji="0" lang="hu-HU" sz="2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9901659"/>
      </p:ext>
    </p:extLst>
  </p:cSld>
  <p:clrMapOvr>
    <a:masterClrMapping/>
  </p:clrMapOvr>
  <p:transition advTm="1000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38E4D-6288-F1E2-BC72-80818FF30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0A4913B5-B9D7-B1CF-9563-70A06D7E1EA9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AE30C539-891A-C07D-E0BD-4B9EBF3AADA6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IX. Kiadások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0C03AA75-1915-D348-0277-8C41E3B08CC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3DE3F255-914E-E024-C699-16CAFAEF30BF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E8064601-9015-429E-B821-3CB68464BF2B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638C7678-A408-926C-A0EC-E309AEFFB18E}"/>
              </a:ext>
            </a:extLst>
          </p:cNvPr>
          <p:cNvSpPr txBox="1"/>
          <p:nvPr/>
        </p:nvSpPr>
        <p:spPr>
          <a:xfrm>
            <a:off x="1024588" y="1552444"/>
            <a:ext cx="7662630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defRPr/>
            </a:pPr>
            <a:r>
              <a:rPr lang="hu-HU" sz="2400" b="1" kern="0" dirty="0">
                <a:solidFill>
                  <a:schemeClr val="bg1"/>
                </a:solidFill>
                <a:latin typeface="Garamond" panose="02020404030301010803" pitchFamily="18" charset="0"/>
              </a:rPr>
              <a:t>Intézményeknél tervezett jelentősebb karbantartási, felújítási, fejlesztési feladatok 										     215 millió Ft</a:t>
            </a:r>
          </a:p>
          <a:p>
            <a:pPr lvl="0" indent="8953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defRPr/>
            </a:pPr>
            <a:r>
              <a:rPr lang="hu-HU" sz="2000" b="1" kern="0" dirty="0">
                <a:solidFill>
                  <a:schemeClr val="bg1"/>
                </a:solidFill>
                <a:latin typeface="Garamond" panose="02020404030301010803" pitchFamily="18" charset="0"/>
              </a:rPr>
              <a:t>~ ebből: </a:t>
            </a:r>
            <a:r>
              <a:rPr kumimoji="0" lang="hu-HU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önkormányzat által finanszírozott      185,3 millió Ft</a:t>
            </a:r>
            <a:endParaRPr lang="hu-HU" sz="2000" b="1" kern="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endParaRPr kumimoji="0" lang="hu-HU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3F1E00"/>
              </a:buClr>
              <a:buSzPct val="100000"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Gazdasági társaságoknál tervezett </a:t>
            </a:r>
            <a:r>
              <a:rPr lang="hu-HU" sz="2400" b="1" kern="0" dirty="0">
                <a:solidFill>
                  <a:schemeClr val="bg1"/>
                </a:solidFill>
                <a:latin typeface="Garamond" panose="02020404030301010803" pitchFamily="18" charset="0"/>
              </a:rPr>
              <a:t>jelentősebb karbantartási, felújítási, fejlesztési feladatok 							       	       3,8 Mrd 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lang="hu-HU" sz="2000" b="1" kern="0" dirty="0">
                <a:solidFill>
                  <a:schemeClr val="bg1"/>
                </a:solidFill>
                <a:latin typeface="Garamond" panose="02020404030301010803" pitchFamily="18" charset="0"/>
              </a:rPr>
              <a:t>	~ ebből: </a:t>
            </a:r>
            <a:r>
              <a:rPr kumimoji="0" lang="hu-HU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önkormányzat által finanszírozott        0,85 </a:t>
            </a:r>
            <a:r>
              <a:rPr kumimoji="0" lang="hu-HU" sz="20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endParaRPr lang="hu-HU" sz="2000" b="1" kern="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endParaRPr kumimoji="0" lang="hu-HU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endParaRPr kumimoji="0" lang="hu-HU" sz="2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4424565"/>
      </p:ext>
    </p:extLst>
  </p:cSld>
  <p:clrMapOvr>
    <a:masterClrMapping/>
  </p:clrMapOvr>
  <p:transition advTm="1000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5C92D-A410-FC6F-5F08-7475EA6AF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D5699801-1353-C90C-AC52-C01B62BD9452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9F10BC79-5572-4249-2AFE-3CBE224CB557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X. Tartalékok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FF476317-41E0-5CEA-C677-9E04B3219CF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E398953F-69A6-135D-8C0F-0F46FD8F1FB1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7591B7E9-D979-4569-4BF8-8F8DFFDF1DDB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47BEED45-7BDD-9DFC-B205-269C5E5374C2}"/>
              </a:ext>
            </a:extLst>
          </p:cNvPr>
          <p:cNvSpPr txBox="1"/>
          <p:nvPr/>
        </p:nvSpPr>
        <p:spPr>
          <a:xfrm>
            <a:off x="1024588" y="1600807"/>
            <a:ext cx="7662630" cy="33116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7B6D47"/>
              </a:buClr>
              <a:buSzPct val="70000"/>
              <a:buFont typeface="Wingdings" panose="05000000000000000000" pitchFamily="2" charset="2"/>
              <a:buNone/>
              <a:tabLst/>
              <a:defRPr/>
            </a:pPr>
            <a:r>
              <a:rPr kumimoji="0" 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Tartalékok:</a:t>
            </a:r>
          </a:p>
          <a:p>
            <a:pPr marL="540000" lvl="0" eaLnBrk="0" fontAlgn="base" hangingPunct="0">
              <a:spcBef>
                <a:spcPct val="20000"/>
              </a:spcBef>
              <a:spcAft>
                <a:spcPts val="1200"/>
              </a:spcAft>
              <a:buClr>
                <a:srgbClr val="7B6D47"/>
              </a:buClr>
              <a:buSzPct val="70000"/>
              <a:defRPr/>
            </a:pPr>
            <a:r>
              <a:rPr kumimoji="0" 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- Gazdálkodási tartalék (2025-2026 évekre): 			</a:t>
            </a:r>
            <a:r>
              <a:rPr lang="hu-HU" sz="3200" b="1" kern="0" dirty="0">
                <a:solidFill>
                  <a:schemeClr val="bg1"/>
                </a:solidFill>
                <a:latin typeface="Garamond"/>
              </a:rPr>
              <a:t>8,5 </a:t>
            </a:r>
            <a:r>
              <a:rPr lang="hu-HU" sz="3200" b="1" kern="0" dirty="0" err="1">
                <a:solidFill>
                  <a:schemeClr val="bg1"/>
                </a:solidFill>
                <a:latin typeface="Garamond"/>
              </a:rPr>
              <a:t>MrdFt</a:t>
            </a:r>
            <a:r>
              <a:rPr lang="hu-HU" sz="3200" b="1" kern="0" dirty="0">
                <a:solidFill>
                  <a:schemeClr val="bg1"/>
                </a:solidFill>
                <a:latin typeface="Garamond"/>
              </a:rPr>
              <a:t>,</a:t>
            </a:r>
            <a:endParaRPr kumimoji="0" lang="hu-HU" sz="3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/>
              <a:ea typeface="+mn-ea"/>
              <a:cs typeface="+mn-cs"/>
            </a:endParaRPr>
          </a:p>
          <a:p>
            <a:pPr marL="54000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7B6D47"/>
              </a:buClr>
              <a:buSzPct val="70000"/>
              <a:buFont typeface="Wingdings" panose="05000000000000000000" pitchFamily="2" charset="2"/>
              <a:buNone/>
              <a:tabLst/>
              <a:defRPr/>
            </a:pPr>
            <a:r>
              <a:rPr kumimoji="0" 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- Általános tartalék: 250 millió Ft,</a:t>
            </a:r>
          </a:p>
          <a:p>
            <a:pPr marL="54000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7B6D47"/>
              </a:buClr>
              <a:buSzPct val="70000"/>
              <a:buFont typeface="Wingdings" panose="05000000000000000000" pitchFamily="2" charset="2"/>
              <a:buNone/>
              <a:tabLst/>
              <a:defRPr/>
            </a:pPr>
            <a:r>
              <a:rPr kumimoji="0" 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- Egyéb céltartalékok: 0,7 Mrd Ft.</a:t>
            </a:r>
          </a:p>
        </p:txBody>
      </p:sp>
    </p:spTree>
    <p:extLst>
      <p:ext uri="{BB962C8B-B14F-4D97-AF65-F5344CB8AC3E}">
        <p14:creationId xmlns:p14="http://schemas.microsoft.com/office/powerpoint/2010/main" val="1351115372"/>
      </p:ext>
    </p:extLst>
  </p:cSld>
  <p:clrMapOvr>
    <a:masterClrMapping/>
  </p:clrMapOvr>
  <p:transition advTm="1000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5517E-4663-D0B9-DBED-170B3773F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069BBDA3-947D-C45C-BDA8-6A390CD6B32B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8A795335-CBD8-0432-A641-233D48F71F64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XI. Összefoglaló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5173CB5A-4793-0339-613F-5227A53A308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06EDDEB0-192E-2B35-A078-A1D02E6FB36B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A2E2CC3C-1C66-B718-6B72-7046ED9A916D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EF3AE9A3-8F84-8587-533A-E312CC0D4458}"/>
              </a:ext>
            </a:extLst>
          </p:cNvPr>
          <p:cNvSpPr txBox="1"/>
          <p:nvPr/>
        </p:nvSpPr>
        <p:spPr>
          <a:xfrm>
            <a:off x="1054370" y="2120949"/>
            <a:ext cx="7550078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altLang="hu-HU" sz="3200" b="1" kern="0" dirty="0">
                <a:solidFill>
                  <a:schemeClr val="bg1"/>
                </a:solidFill>
                <a:latin typeface="Garamond"/>
                <a:ea typeface="+mj-ea"/>
                <a:cs typeface="+mj-cs"/>
              </a:rPr>
              <a:t>A 2025. évi tervezés a stabilitásra és biztonságra épít, kiegyensúlyozott működési és fejlesztési tervekkel, tartalékképzéssel, a munkavállalók megbecsülésével.</a:t>
            </a:r>
          </a:p>
          <a:p>
            <a:r>
              <a:rPr lang="hu-HU" altLang="hu-HU" b="1" kern="0" dirty="0">
                <a:solidFill>
                  <a:schemeClr val="bg1"/>
                </a:solidFill>
                <a:latin typeface="Garamond"/>
                <a:ea typeface="+mj-ea"/>
                <a:cs typeface="+mj-cs"/>
              </a:rPr>
              <a:t> </a:t>
            </a:r>
            <a:br>
              <a:rPr kumimoji="0" lang="hu-HU" altLang="hu-HU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00FF"/>
                </a:highlight>
                <a:uLnTx/>
                <a:uFillTx/>
                <a:latin typeface="Garamond"/>
                <a:ea typeface="+mj-ea"/>
                <a:cs typeface="+mj-cs"/>
              </a:rPr>
            </a:br>
            <a:endParaRPr lang="hu-HU" dirty="0">
              <a:highlight>
                <a:srgbClr val="FF00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08594947"/>
      </p:ext>
    </p:extLst>
  </p:cSld>
  <p:clrMapOvr>
    <a:masterClrMapping/>
  </p:clrMapOvr>
  <p:transition advTm="1000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/>
          <p:cNvSpPr/>
          <p:nvPr/>
        </p:nvSpPr>
        <p:spPr>
          <a:xfrm>
            <a:off x="107504" y="332656"/>
            <a:ext cx="8928992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Téglalap 21"/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/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8" name="Kép 17" descr="Szfvár_Cím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D2B3F47F-F9CF-C730-A71B-1055F97FC5E6}"/>
              </a:ext>
            </a:extLst>
          </p:cNvPr>
          <p:cNvSpPr txBox="1"/>
          <p:nvPr/>
        </p:nvSpPr>
        <p:spPr>
          <a:xfrm>
            <a:off x="827584" y="2348880"/>
            <a:ext cx="7776864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hu-HU" altLang="hu-HU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  <a:t>Köszönöm a figyelmet!	</a:t>
            </a:r>
            <a:br>
              <a:rPr kumimoji="0" lang="hu-HU" altLang="hu-HU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</a:br>
            <a:b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</a:br>
            <a:b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</a:br>
            <a:b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</a:br>
            <a:b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</a:br>
            <a:r>
              <a:rPr kumimoji="0" lang="hu-HU" altLang="hu-HU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  <a:t>Dr. Cser-Palkovics András polgármester	</a:t>
            </a:r>
            <a: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  <a:t>									</a:t>
            </a:r>
            <a:r>
              <a:rPr kumimoji="0" lang="hu-HU" altLang="hu-HU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  <a:t>2025.02.14.</a:t>
            </a:r>
            <a:endParaRPr lang="hu-H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10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1235C9-87A2-779A-840D-8187C3A2C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16801770-5CCF-C161-B5AD-A889707206A0}"/>
              </a:ext>
            </a:extLst>
          </p:cNvPr>
          <p:cNvSpPr/>
          <p:nvPr/>
        </p:nvSpPr>
        <p:spPr>
          <a:xfrm>
            <a:off x="107504" y="332656"/>
            <a:ext cx="8928992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C1D76958-888F-22B6-B912-20EDACE81346}"/>
              </a:ext>
            </a:extLst>
          </p:cNvPr>
          <p:cNvSpPr txBox="1"/>
          <p:nvPr/>
        </p:nvSpPr>
        <p:spPr>
          <a:xfrm>
            <a:off x="1024588" y="642813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I. Szabályozási keretrendszer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206B8E43-1FE1-90AD-E5EE-170D24CFC8D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5F484E1B-E83B-AAC6-0395-4295C03FA9E9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2C401316-7D40-59E4-DD48-575C7848E657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743D090A-CA47-24C6-C16A-EB9434400745}"/>
              </a:ext>
            </a:extLst>
          </p:cNvPr>
          <p:cNvSpPr txBox="1"/>
          <p:nvPr/>
        </p:nvSpPr>
        <p:spPr>
          <a:xfrm>
            <a:off x="1024588" y="1940924"/>
            <a:ext cx="728982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ct val="0"/>
              </a:spcBef>
              <a:spcAft>
                <a:spcPts val="2400"/>
              </a:spcAft>
              <a:buClrTx/>
              <a:buSzTx/>
              <a:buFont typeface="Wingdings" pitchFamily="2" charset="2"/>
              <a:buNone/>
              <a:defRPr/>
            </a:pPr>
            <a:r>
              <a:rPr lang="hu-HU" altLang="hu-HU" sz="2400" b="1" u="sng" dirty="0">
                <a:solidFill>
                  <a:schemeClr val="bg1"/>
                </a:solidFill>
                <a:latin typeface="Garamond" panose="02020404030301010803" pitchFamily="18" charset="0"/>
              </a:rPr>
              <a:t>Helyi döntések, szerződések</a:t>
            </a:r>
          </a:p>
          <a:p>
            <a:pPr eaLnBrk="1" hangingPunct="1">
              <a:spcBef>
                <a:spcPct val="0"/>
              </a:spcBef>
              <a:spcAft>
                <a:spcPts val="2400"/>
              </a:spcAft>
              <a:buClrTx/>
              <a:buSzTx/>
              <a:buFontTx/>
              <a:buAutoNum type="arabicPeriod"/>
              <a:defRPr/>
            </a:pPr>
            <a:r>
              <a:rPr lang="hu-HU" altLang="hu-HU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 Önkormányzati stratégiák, koncepciók</a:t>
            </a:r>
          </a:p>
          <a:p>
            <a:pPr eaLnBrk="1" hangingPunct="1">
              <a:spcBef>
                <a:spcPct val="0"/>
              </a:spcBef>
              <a:spcAft>
                <a:spcPts val="2400"/>
              </a:spcAft>
              <a:buClrTx/>
              <a:buSzTx/>
              <a:buFontTx/>
              <a:buAutoNum type="arabicPeriod"/>
              <a:defRPr/>
            </a:pPr>
            <a:r>
              <a:rPr lang="hu-HU" altLang="hu-HU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 Önkormányzati rendeletek</a:t>
            </a:r>
          </a:p>
          <a:p>
            <a:pPr eaLnBrk="1" hangingPunct="1">
              <a:spcBef>
                <a:spcPct val="0"/>
              </a:spcBef>
              <a:spcAft>
                <a:spcPts val="2400"/>
              </a:spcAft>
              <a:buClrTx/>
              <a:buSzTx/>
              <a:buFontTx/>
              <a:buAutoNum type="arabicPeriod"/>
              <a:defRPr/>
            </a:pPr>
            <a:r>
              <a:rPr lang="hu-HU" altLang="hu-HU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 Közgyűlési határozatok</a:t>
            </a:r>
          </a:p>
          <a:p>
            <a:pPr eaLnBrk="1" hangingPunct="1">
              <a:spcBef>
                <a:spcPct val="0"/>
              </a:spcBef>
              <a:spcAft>
                <a:spcPts val="2400"/>
              </a:spcAft>
              <a:buClrTx/>
              <a:buSzTx/>
              <a:buFontTx/>
              <a:buAutoNum type="arabicPeriod"/>
              <a:defRPr/>
            </a:pPr>
            <a:r>
              <a:rPr lang="hu-HU" altLang="hu-HU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 Hatályos szerződések</a:t>
            </a:r>
            <a:endParaRPr kumimoji="0" lang="hu-HU" altLang="hu-HU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342189"/>
      </p:ext>
    </p:extLst>
  </p:cSld>
  <p:clrMapOvr>
    <a:masterClrMapping/>
  </p:clrMapOvr>
  <p:transition advTm="10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4298D-1267-14C6-FD6E-FE09B6173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8DC8F355-A6A4-65DD-26E4-153D14A76EC0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2C7D7275-08BE-2C59-1D37-BF8F2EFC5566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II. Az előterjesztés felépítése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F44D656E-21B8-A025-AE16-D60B8D781BA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75E4A592-8595-4210-79D2-9DA11648F393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FF508C05-A53B-67F0-1B19-0D06432E6549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0FD333B8-4526-7ECC-C18F-077763CED5D2}"/>
              </a:ext>
            </a:extLst>
          </p:cNvPr>
          <p:cNvSpPr txBox="1"/>
          <p:nvPr/>
        </p:nvSpPr>
        <p:spPr>
          <a:xfrm>
            <a:off x="1012418" y="1451330"/>
            <a:ext cx="7289828" cy="5773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240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3000" b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Előterjesztés = Szöveges értékelés</a:t>
            </a:r>
            <a:r>
              <a:rPr lang="hu-HU" altLang="hu-HU" sz="3000" b="1" kern="0" dirty="0">
                <a:solidFill>
                  <a:schemeClr val="bg1"/>
                </a:solidFill>
                <a:latin typeface="Garamond"/>
              </a:rPr>
              <a:t>, javaslat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Bemutatásra kerülnek a gazdasági elképzelések mellett a tervszámok mögötti szakmai tartalmak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„Minden egy helyen” dokumentum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Könyvvizsgáló jelentése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hu-HU" altLang="hu-HU" sz="2800" b="1" kern="0" dirty="0">
                <a:solidFill>
                  <a:schemeClr val="bg1"/>
                </a:solidFill>
                <a:latin typeface="Garamond"/>
              </a:rPr>
              <a:t>Jogszabály szerinti hatásvizsgálat és indokolások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hu-HU" altLang="hu-HU" sz="2800" b="1" kern="0" dirty="0">
                <a:solidFill>
                  <a:schemeClr val="bg1"/>
                </a:solidFill>
                <a:latin typeface="Garamond"/>
              </a:rPr>
              <a:t>Költségvetési rendelettervezet </a:t>
            </a:r>
            <a:endParaRPr kumimoji="0" lang="hu-HU" altLang="hu-HU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/>
            </a:endParaRP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hu-HU" altLang="hu-HU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/>
            </a:endParaRP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hu-HU" altLang="hu-HU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9767342"/>
      </p:ext>
    </p:extLst>
  </p:cSld>
  <p:clrMapOvr>
    <a:masterClrMapping/>
  </p:clrMapOvr>
  <p:transition advTm="10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A306E-F734-044C-4FB2-FDB59D50A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62FDEC17-B503-1DFA-219E-37923229351A}"/>
              </a:ext>
            </a:extLst>
          </p:cNvPr>
          <p:cNvSpPr/>
          <p:nvPr/>
        </p:nvSpPr>
        <p:spPr>
          <a:xfrm>
            <a:off x="107504" y="332656"/>
            <a:ext cx="8928992" cy="7718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C705F306-FB79-83BA-7A5D-32F0FB791CF4}"/>
              </a:ext>
            </a:extLst>
          </p:cNvPr>
          <p:cNvSpPr txBox="1"/>
          <p:nvPr/>
        </p:nvSpPr>
        <p:spPr>
          <a:xfrm>
            <a:off x="1024385" y="353041"/>
            <a:ext cx="7867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III. A költségvetési rendelet jogszabály által előírt kötelező megbontása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7B2DE171-3F3F-6172-CB9A-9C47BF0216A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7528DF34-84DF-59BE-4405-8DD92E0F107A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20C56F0A-4A53-DD91-AD39-0C67C5CD52A8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9D33E6DC-7CF6-8797-5697-408B49377FA4}"/>
              </a:ext>
            </a:extLst>
          </p:cNvPr>
          <p:cNvSpPr txBox="1"/>
          <p:nvPr/>
        </p:nvSpPr>
        <p:spPr>
          <a:xfrm>
            <a:off x="1024385" y="1263599"/>
            <a:ext cx="7289828" cy="4869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2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1. Költségvetési bevételek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Működési bevételek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Működési célú támogatások államháztartáson belülről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Közhatalmi bevételek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Működési bevételek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Működési célú átvett pénzeszközök 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Felhalmozási bevételek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Felhalmozási célú támogatások államháztartáson belülről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Felhalmozási bevételek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Felhalmozási célú átvett pénzeszközök</a:t>
            </a:r>
          </a:p>
        </p:txBody>
      </p:sp>
    </p:spTree>
    <p:extLst>
      <p:ext uri="{BB962C8B-B14F-4D97-AF65-F5344CB8AC3E}">
        <p14:creationId xmlns:p14="http://schemas.microsoft.com/office/powerpoint/2010/main" val="1330951121"/>
      </p:ext>
    </p:extLst>
  </p:cSld>
  <p:clrMapOvr>
    <a:masterClrMapping/>
  </p:clrMapOvr>
  <p:transition advTm="10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0B1DCD-8C8D-F377-B51E-F7DEA147C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5E6112A0-8288-2532-BAC4-4E3E4D2C7E63}"/>
              </a:ext>
            </a:extLst>
          </p:cNvPr>
          <p:cNvSpPr/>
          <p:nvPr/>
        </p:nvSpPr>
        <p:spPr>
          <a:xfrm>
            <a:off x="107504" y="332656"/>
            <a:ext cx="8928992" cy="7718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0927BF69-E1E2-9341-0EC8-94B287163D1C}"/>
              </a:ext>
            </a:extLst>
          </p:cNvPr>
          <p:cNvSpPr txBox="1"/>
          <p:nvPr/>
        </p:nvSpPr>
        <p:spPr>
          <a:xfrm>
            <a:off x="1024588" y="340682"/>
            <a:ext cx="7867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III. A költségvetési rendelet jogszabály által előírt kötelező megbontása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9B9169F3-383F-FEB7-6299-C8A6D1CF622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28172869-DDCE-535F-44B3-4C1855E5987E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E0702EBD-26D3-9283-61B3-C8C404B93C44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5E944362-294B-1742-F20D-764ABC3D258E}"/>
              </a:ext>
            </a:extLst>
          </p:cNvPr>
          <p:cNvSpPr txBox="1"/>
          <p:nvPr/>
        </p:nvSpPr>
        <p:spPr>
          <a:xfrm>
            <a:off x="1024588" y="1238881"/>
            <a:ext cx="7289828" cy="49675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2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2. Költségvetési kiadások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Működési kiadások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Személyi juttatások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Munkaadókat terhelő járulékok és szociális hozzájárulási adó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Dologi kiadások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Ellátottak pénzbeli juttatásai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Egyéb működési célú kiadások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Felhalmozási kiadások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Beruházások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Felújítások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Egyéb felhalmozási célú kiadások</a:t>
            </a:r>
          </a:p>
        </p:txBody>
      </p:sp>
    </p:spTree>
    <p:extLst>
      <p:ext uri="{BB962C8B-B14F-4D97-AF65-F5344CB8AC3E}">
        <p14:creationId xmlns:p14="http://schemas.microsoft.com/office/powerpoint/2010/main" val="2973481179"/>
      </p:ext>
    </p:extLst>
  </p:cSld>
  <p:clrMapOvr>
    <a:masterClrMapping/>
  </p:clrMapOvr>
  <p:transition advTm="10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DCE20-EBBE-6AD4-0492-AFDAE3F06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0125B420-96B5-497E-9045-B90728D57AFF}"/>
              </a:ext>
            </a:extLst>
          </p:cNvPr>
          <p:cNvSpPr/>
          <p:nvPr/>
        </p:nvSpPr>
        <p:spPr>
          <a:xfrm>
            <a:off x="107504" y="332656"/>
            <a:ext cx="8928992" cy="7718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0848AE02-EBFD-0617-21FD-92DD830B3DB5}"/>
              </a:ext>
            </a:extLst>
          </p:cNvPr>
          <p:cNvSpPr txBox="1"/>
          <p:nvPr/>
        </p:nvSpPr>
        <p:spPr>
          <a:xfrm>
            <a:off x="952580" y="332656"/>
            <a:ext cx="7867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III. A költségvetési rendelet jogszabály által előírt kötelező megbontása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7B3C994F-73B6-9AB5-F2B9-501C18D2723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8D4AA31A-F46B-4973-78F5-47046C618D3A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6238EB2F-1822-A092-18BF-AB4215256F52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907CAEFE-1416-9545-3D47-D5B3795E2780}"/>
              </a:ext>
            </a:extLst>
          </p:cNvPr>
          <p:cNvSpPr txBox="1"/>
          <p:nvPr/>
        </p:nvSpPr>
        <p:spPr>
          <a:xfrm>
            <a:off x="1024588" y="1369902"/>
            <a:ext cx="7289828" cy="4444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3. Finanszírozási bevételek és kiadások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Hitelfelvételből, hitelviszonyt megtestesítő értékpapírok vásárlásából, értékesítéséből, beváltásából származó bevételek és kiadások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Szabad pénzeszközök betétként való elhelyezése és visszavonása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Finanszírozási bevételként a költségvetési maradvány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Irányító szervi támogatás folyósítása</a:t>
            </a:r>
          </a:p>
        </p:txBody>
      </p:sp>
    </p:spTree>
    <p:extLst>
      <p:ext uri="{BB962C8B-B14F-4D97-AF65-F5344CB8AC3E}">
        <p14:creationId xmlns:p14="http://schemas.microsoft.com/office/powerpoint/2010/main" val="3203189944"/>
      </p:ext>
    </p:extLst>
  </p:cSld>
  <p:clrMapOvr>
    <a:masterClrMapping/>
  </p:clrMapOvr>
  <p:transition advTm="10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BCD22-8A48-E155-6BF8-1A55692C8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E9F594F6-599C-93A7-C8DF-606CE6CCD819}"/>
              </a:ext>
            </a:extLst>
          </p:cNvPr>
          <p:cNvSpPr/>
          <p:nvPr/>
        </p:nvSpPr>
        <p:spPr>
          <a:xfrm>
            <a:off x="107504" y="332656"/>
            <a:ext cx="8928992" cy="1008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B1D638DD-7B0A-F0A8-B57D-1AE0EA45CDB1}"/>
              </a:ext>
            </a:extLst>
          </p:cNvPr>
          <p:cNvSpPr txBox="1"/>
          <p:nvPr/>
        </p:nvSpPr>
        <p:spPr>
          <a:xfrm>
            <a:off x="1024588" y="509771"/>
            <a:ext cx="7867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IV.  A költségvetési rendelet jogszabály által előírt kötelező tartalmi elemei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72F91935-2F1C-B90D-071C-E99EBDEA29C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BE1AE8A4-2008-C7A9-7511-D78FDCCD7042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0B38172A-3525-B490-A2CD-890EB7799CE8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F70A67B5-8988-97F1-0748-083C3FAF437F}"/>
              </a:ext>
            </a:extLst>
          </p:cNvPr>
          <p:cNvSpPr txBox="1"/>
          <p:nvPr/>
        </p:nvSpPr>
        <p:spPr>
          <a:xfrm>
            <a:off x="1024588" y="1746447"/>
            <a:ext cx="7289828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Költségvetési bevételi-kiadási előirányzatok megbontása (rovatrend alapján):</a:t>
            </a: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Működés – Felhalmozás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Kiemelt előirányzatok</a:t>
            </a:r>
          </a:p>
          <a:p>
            <a:pPr marL="1314450" marR="0" lvl="2" indent="-5143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altLang="hu-HU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</a:rPr>
              <a:t>Kötelező, önként vállalt és államigazgatási feladatok szerinti bontásban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Költségvetési egyenleg működési és felhalmozási egyenleg szerinti bontásban</a:t>
            </a:r>
          </a:p>
        </p:txBody>
      </p:sp>
    </p:spTree>
    <p:extLst>
      <p:ext uri="{BB962C8B-B14F-4D97-AF65-F5344CB8AC3E}">
        <p14:creationId xmlns:p14="http://schemas.microsoft.com/office/powerpoint/2010/main" val="543395205"/>
      </p:ext>
    </p:extLst>
  </p:cSld>
  <p:clrMapOvr>
    <a:masterClrMapping/>
  </p:clrMapOvr>
  <p:transition advTm="10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8DD62-3102-1350-5602-F0164BC10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A13D37C4-E978-F73C-293D-D7ECE66AD3DA}"/>
              </a:ext>
            </a:extLst>
          </p:cNvPr>
          <p:cNvSpPr/>
          <p:nvPr/>
        </p:nvSpPr>
        <p:spPr>
          <a:xfrm>
            <a:off x="107504" y="332656"/>
            <a:ext cx="8928992" cy="1008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6E8F5BBA-E1B4-83C8-EF0D-5BC939D017FD}"/>
              </a:ext>
            </a:extLst>
          </p:cNvPr>
          <p:cNvSpPr txBox="1"/>
          <p:nvPr/>
        </p:nvSpPr>
        <p:spPr>
          <a:xfrm>
            <a:off x="1024588" y="509771"/>
            <a:ext cx="7867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IV.  A költségvetési rendelet jogszabály által előírt kötelező tartalmi elemei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A40B5AAD-7ADE-2622-84D5-8B0688699A4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4DB74498-6DDF-E906-C38D-DD29DA3ADB8F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5DC62681-D6DC-563C-E5FA-73BA9E85DC34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22DA3249-5A30-E1DA-CDA7-5B316D940FF9}"/>
              </a:ext>
            </a:extLst>
          </p:cNvPr>
          <p:cNvSpPr txBox="1"/>
          <p:nvPr/>
        </p:nvSpPr>
        <p:spPr>
          <a:xfrm>
            <a:off x="927086" y="1597729"/>
            <a:ext cx="7289828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013" marR="0" lvl="0" indent="-354013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3. Beruházások, felújítások kiadásai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4. Általános tartalék, céltartalék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5. Előirányzat felhasználási terv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6. Többéves kihatással járó döntések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7. Közvetett támogatások (kiemelten az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    adóelengedéseket, adókedvezményeket)</a:t>
            </a:r>
          </a:p>
        </p:txBody>
      </p:sp>
    </p:spTree>
    <p:extLst>
      <p:ext uri="{BB962C8B-B14F-4D97-AF65-F5344CB8AC3E}">
        <p14:creationId xmlns:p14="http://schemas.microsoft.com/office/powerpoint/2010/main" val="2409244005"/>
      </p:ext>
    </p:extLst>
  </p:cSld>
  <p:clrMapOvr>
    <a:masterClrMapping/>
  </p:clrMapOvr>
  <p:transition advTm="10000"/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10143</TotalTime>
  <Words>1528</Words>
  <Application>Microsoft Office PowerPoint</Application>
  <PresentationFormat>Diavetítés a képernyőre (4:3 oldalarány)</PresentationFormat>
  <Paragraphs>252</Paragraphs>
  <Slides>29</Slides>
  <Notes>29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29</vt:i4>
      </vt:variant>
    </vt:vector>
  </HeadingPairs>
  <TitlesOfParts>
    <vt:vector size="35" baseType="lpstr">
      <vt:lpstr>Arial</vt:lpstr>
      <vt:lpstr>Calibri</vt:lpstr>
      <vt:lpstr>Garamond</vt:lpstr>
      <vt:lpstr>Monotype Corsiva</vt:lpstr>
      <vt:lpstr>Wingdings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Mészárosné J. Regina</dc:creator>
  <cp:lastModifiedBy>Stettler Zsuzsanna</cp:lastModifiedBy>
  <cp:revision>732</cp:revision>
  <cp:lastPrinted>2025-01-27T08:44:48Z</cp:lastPrinted>
  <dcterms:created xsi:type="dcterms:W3CDTF">2014-09-01T06:02:09Z</dcterms:created>
  <dcterms:modified xsi:type="dcterms:W3CDTF">2025-02-14T09:04:10Z</dcterms:modified>
</cp:coreProperties>
</file>