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67" r:id="rId5"/>
    <p:sldId id="269" r:id="rId6"/>
    <p:sldId id="268" r:id="rId7"/>
    <p:sldId id="287" r:id="rId8"/>
    <p:sldId id="271" r:id="rId9"/>
    <p:sldId id="279" r:id="rId10"/>
    <p:sldId id="288" r:id="rId11"/>
    <p:sldId id="265" r:id="rId12"/>
    <p:sldId id="266" r:id="rId13"/>
    <p:sldId id="289" r:id="rId14"/>
    <p:sldId id="258" r:id="rId15"/>
    <p:sldId id="264" r:id="rId16"/>
    <p:sldId id="303" r:id="rId17"/>
    <p:sldId id="309" r:id="rId18"/>
    <p:sldId id="302" r:id="rId19"/>
    <p:sldId id="291" r:id="rId20"/>
    <p:sldId id="286" r:id="rId21"/>
    <p:sldId id="293" r:id="rId22"/>
    <p:sldId id="295" r:id="rId23"/>
    <p:sldId id="297" r:id="rId24"/>
    <p:sldId id="298" r:id="rId25"/>
    <p:sldId id="299" r:id="rId26"/>
    <p:sldId id="300" r:id="rId27"/>
    <p:sldId id="301" r:id="rId28"/>
    <p:sldId id="294" r:id="rId29"/>
    <p:sldId id="304" r:id="rId30"/>
    <p:sldId id="305" r:id="rId31"/>
    <p:sldId id="306" r:id="rId32"/>
    <p:sldId id="307" r:id="rId33"/>
    <p:sldId id="308" r:id="rId3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13" autoAdjust="0"/>
    <p:restoredTop sz="94660"/>
  </p:normalViewPr>
  <p:slideViewPr>
    <p:cSldViewPr snapToGrid="0">
      <p:cViewPr varScale="1">
        <p:scale>
          <a:sx n="82" d="100"/>
          <a:sy n="82" d="100"/>
        </p:scale>
        <p:origin x="826" y="4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914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55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1071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280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957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0953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483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8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9147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2234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9364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17C6B-19DE-4FAC-A106-BA385E7A1497}" type="datetimeFigureOut">
              <a:rPr lang="hu-HU" smtClean="0"/>
              <a:t>2024. 04. 25.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FB39D-E6F8-467E-B828-76CB13BF55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2875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jpeg"/><Relationship Id="rId3" Type="http://schemas.openxmlformats.org/officeDocument/2006/relationships/image" Target="../media/image1.pn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2.jpe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7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47.jpeg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2.jpe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1.jpeg"/><Relationship Id="rId5" Type="http://schemas.openxmlformats.org/officeDocument/2006/relationships/image" Target="../media/image66.png"/><Relationship Id="rId10" Type="http://schemas.openxmlformats.org/officeDocument/2006/relationships/image" Target="../media/image70.jpeg"/><Relationship Id="rId4" Type="http://schemas.openxmlformats.org/officeDocument/2006/relationships/image" Target="../media/image65.png"/><Relationship Id="rId9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2.jpe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10" Type="http://schemas.openxmlformats.org/officeDocument/2006/relationships/image" Target="../media/image77.jpeg"/><Relationship Id="rId4" Type="http://schemas.openxmlformats.org/officeDocument/2006/relationships/image" Target="../media/image72.jpeg"/><Relationship Id="rId9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jpeg"/><Relationship Id="rId7" Type="http://schemas.openxmlformats.org/officeDocument/2006/relationships/image" Target="../media/image8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47.jpeg"/><Relationship Id="rId4" Type="http://schemas.openxmlformats.org/officeDocument/2006/relationships/image" Target="../media/image65.png"/><Relationship Id="rId9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2.jpeg"/><Relationship Id="rId7" Type="http://schemas.openxmlformats.org/officeDocument/2006/relationships/image" Target="../media/image8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80.jpeg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cxnSp>
        <p:nvCxnSpPr>
          <p:cNvPr id="8" name="Egyenes összekötő 7"/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A1394D0D-8DB1-456F-9965-02E1FDF5A113}"/>
              </a:ext>
            </a:extLst>
          </p:cNvPr>
          <p:cNvSpPr txBox="1"/>
          <p:nvPr/>
        </p:nvSpPr>
        <p:spPr>
          <a:xfrm>
            <a:off x="3845908" y="6024945"/>
            <a:ext cx="549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9B8AF19E-22C1-4A8C-B51F-0C4BC0650D7A}"/>
              </a:ext>
            </a:extLst>
          </p:cNvPr>
          <p:cNvSpPr txBox="1"/>
          <p:nvPr/>
        </p:nvSpPr>
        <p:spPr>
          <a:xfrm>
            <a:off x="144811" y="759050"/>
            <a:ext cx="2281805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>
                <a:solidFill>
                  <a:schemeClr val="bg1">
                    <a:lumMod val="50000"/>
                  </a:schemeClr>
                </a:solidFill>
              </a:rPr>
              <a:t>Csitáry</a:t>
            </a:r>
            <a:r>
              <a:rPr lang="hu-HU" b="1" dirty="0">
                <a:solidFill>
                  <a:schemeClr val="bg1">
                    <a:lumMod val="50000"/>
                  </a:schemeClr>
                </a:solidFill>
              </a:rPr>
              <a:t> G. Emil Városi Uszoda</a:t>
            </a:r>
          </a:p>
          <a:p>
            <a:pPr algn="ctr"/>
            <a:r>
              <a:rPr lang="hu-HU" b="1" dirty="0">
                <a:solidFill>
                  <a:schemeClr val="bg1">
                    <a:lumMod val="50000"/>
                  </a:schemeClr>
                </a:solidFill>
              </a:rPr>
              <a:t>Energetikai Felújítás prezentáció </a:t>
            </a:r>
            <a:endParaRPr lang="hu-HU" sz="14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hu-HU" sz="1600" b="1" dirty="0">
                <a:solidFill>
                  <a:schemeClr val="bg1">
                    <a:lumMod val="50000"/>
                  </a:schemeClr>
                </a:solidFill>
              </a:rPr>
              <a:t>KÉSZÍTETTE:</a:t>
            </a: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sz="14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sz="1200" b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L.MIHA EMŐKE</a:t>
            </a:r>
          </a:p>
          <a:p>
            <a:pPr algn="ctr"/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SAJTOS CSONGOR</a:t>
            </a:r>
          </a:p>
          <a:p>
            <a:pPr algn="ctr"/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HAVASI JÁNOS</a:t>
            </a:r>
          </a:p>
          <a:p>
            <a:pPr algn="ctr"/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IMREFI SZILVIA</a:t>
            </a:r>
          </a:p>
          <a:p>
            <a:pPr algn="ctr"/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FENDLE NOÉMI</a:t>
            </a:r>
          </a:p>
        </p:txBody>
      </p:sp>
      <p:pic>
        <p:nvPicPr>
          <p:cNvPr id="15" name="Kép 14">
            <a:extLst>
              <a:ext uri="{FF2B5EF4-FFF2-40B4-BE49-F238E27FC236}">
                <a16:creationId xmlns:a16="http://schemas.microsoft.com/office/drawing/2014/main" id="{7454B85B-477A-457A-8904-39B467D89F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99" y="2546568"/>
            <a:ext cx="1180699" cy="83470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78804C4F-9086-290D-37A3-6CB58D22E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8027" y="203322"/>
            <a:ext cx="7876164" cy="557346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C69EFA35-5494-1399-D2D9-10FD04F451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6518" y="2914629"/>
            <a:ext cx="4327673" cy="288001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23A3CC9F-7442-4BA3-9BCA-0AD4177D28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8025" y="185467"/>
            <a:ext cx="5261911" cy="29689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6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71F0AFA2-4D13-B3B7-5BE4-C824A5B69464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8CF5D20F-4299-4246-2668-3E3EC1442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CD61A81-CB46-BE59-FBEB-CF8CB6B15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9D37E5E5-BB2E-81FF-7138-C585875C486B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0DB15EA1-2BC7-527F-969A-0BC29E8430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918" y="618575"/>
            <a:ext cx="10552865" cy="5018058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BA145D70-58A8-3D67-7E13-AA4671828894}"/>
              </a:ext>
            </a:extLst>
          </p:cNvPr>
          <p:cNvSpPr txBox="1"/>
          <p:nvPr/>
        </p:nvSpPr>
        <p:spPr>
          <a:xfrm>
            <a:off x="1857983" y="218114"/>
            <a:ext cx="899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MEGLÉVŐ ÉS TERVEZETT GÉPÉSZETI TÉR 140 m2 </a:t>
            </a:r>
          </a:p>
        </p:txBody>
      </p:sp>
      <p:pic>
        <p:nvPicPr>
          <p:cNvPr id="11" name="Kép 10">
            <a:extLst>
              <a:ext uri="{FF2B5EF4-FFF2-40B4-BE49-F238E27FC236}">
                <a16:creationId xmlns:a16="http://schemas.microsoft.com/office/drawing/2014/main" id="{71E5C52B-3D8C-402D-798A-03D05FCD1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497" y="565301"/>
            <a:ext cx="11275181" cy="540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3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7F95F60C-FF3D-49EC-B2F2-8380CC02BEA3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824CF287-75E0-4A8E-B83F-B3066BD7F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434B7FED-C4DC-4566-9A1B-C02AF879AC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0EBB6975-43D1-4B81-B6E2-E991BDDBC721}"/>
              </a:ext>
            </a:extLst>
          </p:cNvPr>
          <p:cNvSpPr txBox="1"/>
          <p:nvPr/>
        </p:nvSpPr>
        <p:spPr>
          <a:xfrm>
            <a:off x="3845908" y="6024945"/>
            <a:ext cx="5493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51461A42-4B9E-433B-8B3E-DF3B3A986C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560" y="807397"/>
            <a:ext cx="7592823" cy="315925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D9F57557-1A47-A946-AC8E-6939CF14A2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560" y="4120180"/>
            <a:ext cx="3688092" cy="166110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F05E2AF4-737C-3FD5-283A-78B5063486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51184" y="4107071"/>
            <a:ext cx="3717198" cy="1674214"/>
          </a:xfrm>
          <a:prstGeom prst="rect">
            <a:avLst/>
          </a:prstGeom>
        </p:spPr>
      </p:pic>
      <p:sp>
        <p:nvSpPr>
          <p:cNvPr id="16" name="Szövegdoboz 15">
            <a:extLst>
              <a:ext uri="{FF2B5EF4-FFF2-40B4-BE49-F238E27FC236}">
                <a16:creationId xmlns:a16="http://schemas.microsoft.com/office/drawing/2014/main" id="{ED943446-A2F4-56D6-8DCA-517CBFD37C30}"/>
              </a:ext>
            </a:extLst>
          </p:cNvPr>
          <p:cNvSpPr txBox="1"/>
          <p:nvPr/>
        </p:nvSpPr>
        <p:spPr>
          <a:xfrm>
            <a:off x="8140087" y="1101865"/>
            <a:ext cx="363665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400" dirty="0">
                <a:latin typeface="Aptos Narrow" panose="020B0004020202020204" pitchFamily="34" charset="0"/>
              </a:rPr>
              <a:t>2.1. Medence tér alatti utólagos szerkezet megerősítések.</a:t>
            </a:r>
          </a:p>
          <a:p>
            <a:pPr algn="just"/>
            <a:endParaRPr lang="hu-HU" sz="1400" dirty="0">
              <a:latin typeface="Aptos Narrow" panose="020B0004020202020204" pitchFamily="34" charset="0"/>
            </a:endParaRP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2.2 Belső építészeti és gépészeti átalakításokból adódó új szerkezeti elemek illetve </a:t>
            </a:r>
            <a:r>
              <a:rPr lang="hu-HU" sz="1400" dirty="0" err="1">
                <a:latin typeface="Aptos Narrow" panose="020B0004020202020204" pitchFamily="34" charset="0"/>
              </a:rPr>
              <a:t>süllyesztékek</a:t>
            </a:r>
            <a:r>
              <a:rPr lang="hu-HU" sz="1400" dirty="0">
                <a:latin typeface="Aptos Narrow" panose="020B0004020202020204" pitchFamily="34" charset="0"/>
              </a:rPr>
              <a:t> kialakítása.</a:t>
            </a: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2.2.1  Lift szerkezeti kialakítás</a:t>
            </a: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2.2.2. Merülő medence és környékének </a:t>
            </a: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            szerkezeti kialakítása</a:t>
            </a: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2.2.3. Uszoda térben lévő acél szerkezeti     elemek esetleges csomóponti kapcsolatainak felújítása. </a:t>
            </a:r>
          </a:p>
          <a:p>
            <a:pPr algn="just"/>
            <a:endParaRPr lang="hu-HU" sz="1400" dirty="0">
              <a:latin typeface="Aptos Narrow" panose="020B0004020202020204" pitchFamily="34" charset="0"/>
            </a:endParaRP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2.3. Napelem és kollektor rendszer telepítésének tartószerkezeti kapcsolatainak kialakítása, szükség szerinti megerősítések.</a:t>
            </a:r>
          </a:p>
          <a:p>
            <a:pPr algn="just"/>
            <a:endParaRPr lang="hu-HU" sz="1400" dirty="0">
              <a:latin typeface="Aptos Narrow" panose="020B0004020202020204" pitchFamily="34" charset="0"/>
            </a:endParaRPr>
          </a:p>
          <a:p>
            <a:pPr algn="just"/>
            <a:r>
              <a:rPr lang="hu-HU" sz="1400" dirty="0">
                <a:latin typeface="Aptos Narrow" panose="020B0004020202020204" pitchFamily="34" charset="0"/>
              </a:rPr>
              <a:t>2.4. Kültéri folyadékhűtő és egyéb gépészeti berendezések fogadószerkezeteinek kialakítása. </a:t>
            </a:r>
          </a:p>
          <a:p>
            <a:r>
              <a:rPr lang="hu-HU" sz="1400" dirty="0"/>
              <a:t>   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26A8F242-9E0A-AAA4-6456-09D5E343AB52}"/>
              </a:ext>
            </a:extLst>
          </p:cNvPr>
          <p:cNvSpPr txBox="1"/>
          <p:nvPr/>
        </p:nvSpPr>
        <p:spPr>
          <a:xfrm>
            <a:off x="1857983" y="218114"/>
            <a:ext cx="899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2. SZÜKSÉGES STATIKAI BEAVATKOZÁSOK A FELÚJÍTÁS SORÁN </a:t>
            </a:r>
          </a:p>
        </p:txBody>
      </p:sp>
    </p:spTree>
    <p:extLst>
      <p:ext uri="{BB962C8B-B14F-4D97-AF65-F5344CB8AC3E}">
        <p14:creationId xmlns:p14="http://schemas.microsoft.com/office/powerpoint/2010/main" val="44335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E39587C3-5391-4BDC-B131-C56A3EF570C0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F7DCE164-7591-480A-A1DC-303AC5CD5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741DC78-C686-4953-AEAA-33660A3A5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F901AE72-B9E9-401B-97C6-CFAA05FA308C}"/>
              </a:ext>
            </a:extLst>
          </p:cNvPr>
          <p:cNvSpPr txBox="1"/>
          <p:nvPr/>
        </p:nvSpPr>
        <p:spPr>
          <a:xfrm>
            <a:off x="3845908" y="6024945"/>
            <a:ext cx="5493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3143482F-D687-0CCC-F462-E2C0A9B2B5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2087" y="3446877"/>
            <a:ext cx="5861533" cy="2183779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071D0DCC-28B7-0329-A0C5-0D1E688379FD}"/>
              </a:ext>
            </a:extLst>
          </p:cNvPr>
          <p:cNvSpPr txBox="1"/>
          <p:nvPr/>
        </p:nvSpPr>
        <p:spPr>
          <a:xfrm>
            <a:off x="8276032" y="585290"/>
            <a:ext cx="3735154" cy="4675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A tervezési munka során az alábbi műszaki felújításokkal kalkuláltunk:</a:t>
            </a:r>
            <a:endParaRPr lang="hu-HU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u-HU" sz="8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Az épület filtrációs veszteségeinek csökkentése érdekében a meglévő légkezelő berendezések lecserélése a jelenlegi műszaki irányelveknek megfelelő kivitelűre. 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Légkezelők cseréje, légtechnikai rendszer felújítása</a:t>
            </a:r>
            <a:r>
              <a:rPr lang="hu-HU" sz="800" dirty="0">
                <a:latin typeface="Arial Narrow" panose="020B0606020202030204" pitchFamily="34" charset="0"/>
                <a:ea typeface="Times New Roman" panose="02020603050405020304" pitchFamily="18" charset="0"/>
              </a:rPr>
              <a:t>: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Optimalizáltuk a légtechnikai rendszerek elosztását, illetve a medence térben a komplett légcsatorna hálózat cseréjét terveztük. 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Az alábbi légkezelőket cseréljük le:</a:t>
            </a:r>
            <a:endParaRPr lang="hu-HU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hu-HU" sz="800" dirty="0">
                <a:latin typeface="Aptos Narrow" panose="020B0004020202020204" pitchFamily="34" charset="0"/>
              </a:rPr>
              <a:t>Nagy medence téri légkezelő 	(60.000m3/h)</a:t>
            </a:r>
          </a:p>
          <a:p>
            <a:pPr marL="171450" indent="-171450">
              <a:buFontTx/>
              <a:buChar char="-"/>
            </a:pPr>
            <a:r>
              <a:rPr lang="hu-HU" sz="800" dirty="0">
                <a:latin typeface="Aptos Narrow" panose="020B0004020202020204" pitchFamily="34" charset="0"/>
              </a:rPr>
              <a:t>Öltöző téri légkezelő 	(16.000 m3/h)</a:t>
            </a:r>
          </a:p>
          <a:p>
            <a:pPr marL="171450" indent="-171450">
              <a:buFontTx/>
              <a:buChar char="-"/>
            </a:pPr>
            <a:r>
              <a:rPr lang="hu-HU" sz="800" dirty="0">
                <a:latin typeface="Aptos Narrow" panose="020B0004020202020204" pitchFamily="34" charset="0"/>
              </a:rPr>
              <a:t>Előcsarnok légkezelő 	(3500 m3/h)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latin typeface="Aptos Narrow" panose="020B0004020202020204" pitchFamily="34" charset="0"/>
              </a:rPr>
              <a:t>Ezek modern hővisszanyarővel frekvencia váltós ventilátoros kivitelűek. 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modern </a:t>
            </a:r>
            <a:r>
              <a:rPr lang="hu-HU" sz="800" dirty="0" err="1">
                <a:effectLst/>
                <a:latin typeface="Aptos Narrow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hővisszanyerős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légkezelők telepítésével az elhasznált, kidobandó levegő hőtartalmának minimum a 65%-át vissza lehetne nyerni. 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medencetéri légkezelő esetében a hő visszanyerése két fokozatú, egyrészt az elszívott levegő egy részét visszavezetjük a medencetérben, másrészt a kidobandó levegő hőtartalmának egy részét visszanyerjük egy közvetítőközeges hővisszanyerővel. Az öltöző téri légtechnikai rendszere szétválasztott rendszerű, így csak a közvetítőközeges hővisszanyerő alkalmazása lehetséges, a hővisszanyerő hatásfoka 68%-os.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Az előcsarnoknak légkezelője lemezes hővisszanyerővel ellátott kivitelű, hatásofoka 73%-os.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fenti légkezelő cserékkel a távhő hálózatról vételezendő hőmennyiség mértéke nagyban lecsökkenthető, számításaink szerint üzemeltetéstől függően akár </a:t>
            </a:r>
            <a:r>
              <a:rPr lang="hu-HU" sz="800" b="1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2850-3100 GJ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 is megtakarítható éves szinten.</a:t>
            </a:r>
            <a:endParaRPr lang="hu-HU" sz="1200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4EBAF337-18D5-9CE1-52C4-7C8F027AE5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0127" y="695635"/>
            <a:ext cx="5863493" cy="2640898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AEAB3BEC-2C7C-DBE9-05CA-823A2ED2E8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196749" y="2355478"/>
            <a:ext cx="4935021" cy="1615340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3BD1902F-A2F2-21BE-28EF-03F310571CBA}"/>
              </a:ext>
            </a:extLst>
          </p:cNvPr>
          <p:cNvSpPr txBox="1"/>
          <p:nvPr/>
        </p:nvSpPr>
        <p:spPr>
          <a:xfrm>
            <a:off x="3244922" y="215958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b="1" dirty="0"/>
              <a:t>3. GÉPÉSZETI  FELÚJÍTÁSOK ÁTALAKÍTÁSOK </a:t>
            </a:r>
          </a:p>
        </p:txBody>
      </p:sp>
    </p:spTree>
    <p:extLst>
      <p:ext uri="{BB962C8B-B14F-4D97-AF65-F5344CB8AC3E}">
        <p14:creationId xmlns:p14="http://schemas.microsoft.com/office/powerpoint/2010/main" val="226274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E39587C3-5391-4BDC-B131-C56A3EF570C0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F7DCE164-7591-480A-A1DC-303AC5CD5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741DC78-C686-4953-AEAA-33660A3A5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F901AE72-B9E9-401B-97C6-CFAA05FA308C}"/>
              </a:ext>
            </a:extLst>
          </p:cNvPr>
          <p:cNvSpPr txBox="1"/>
          <p:nvPr/>
        </p:nvSpPr>
        <p:spPr>
          <a:xfrm>
            <a:off x="3845908" y="6024945"/>
            <a:ext cx="5493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11" name="Kép 10">
            <a:extLst>
              <a:ext uri="{FF2B5EF4-FFF2-40B4-BE49-F238E27FC236}">
                <a16:creationId xmlns:a16="http://schemas.microsoft.com/office/drawing/2014/main" id="{AEAB3BEC-2C7C-DBE9-05CA-823A2ED2E8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251" y="675415"/>
            <a:ext cx="6173353" cy="2780459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3BD1902F-A2F2-21BE-28EF-03F310571CBA}"/>
              </a:ext>
            </a:extLst>
          </p:cNvPr>
          <p:cNvSpPr txBox="1"/>
          <p:nvPr/>
        </p:nvSpPr>
        <p:spPr>
          <a:xfrm>
            <a:off x="3244922" y="215958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b="1" dirty="0"/>
              <a:t>3. GÉPÉSZETI  FELÚJÍTÁSOK ÁTALAKÍTÁSOK 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5C253CEE-2BD4-2849-221E-9356D5D1BA3A}"/>
              </a:ext>
            </a:extLst>
          </p:cNvPr>
          <p:cNvSpPr txBox="1"/>
          <p:nvPr/>
        </p:nvSpPr>
        <p:spPr>
          <a:xfrm>
            <a:off x="8066805" y="675415"/>
            <a:ext cx="3735154" cy="4966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A tervezési munka során az alábbi műszaki felújításokkal kalkuláltunk:</a:t>
            </a:r>
            <a:endParaRPr lang="hu-HU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u-HU" sz="8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2. </a:t>
            </a:r>
            <a:r>
              <a:rPr lang="hu-HU" sz="800" b="1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távhőhálózatról vételezett hőenergia csökkentése napkollektoros rendszer 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telepítésével, elsősorban HMV előállításra, másrészről pedig medence fűtésre.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Az épület funkciójából adódóan a létesítmény melegvíz igénye jelentős, akár kommunális melegvízről, fűtővízről van szó. A folyamatos melegvíz igény kielégítésére ajánlott napkollektoros rendszer kiépítése. Az épület DK-i tetőrészén elhelyezésre kerül 90 tábla </a:t>
            </a:r>
            <a:r>
              <a:rPr lang="hu-HU" sz="800" dirty="0" err="1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síkkollekor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, mely elsődleges feladata a használati melegvíz előállítása, másodsorban pedig a medencék pótvizének előmelegítése.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napkollektoros rendszerrel szintén a távhőhálózatról vételezendő hőmennyiség csökkenthető éves szinten hozzávetőlegesen </a:t>
            </a:r>
            <a:r>
              <a:rPr lang="hu-HU" sz="800" b="1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350-400 GJ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-</a:t>
            </a:r>
            <a:r>
              <a:rPr lang="hu-HU" sz="800" dirty="0" err="1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al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u-HU" sz="8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3. </a:t>
            </a:r>
            <a:r>
              <a:rPr lang="hu-HU" sz="8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Padlófűtési rendszer helyreállítása, épületszerkezetek hőszigetelése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medencetéri padlófűtési rendszer helyreállítása több szempontból is javítja az épület energetikai jellemzőit. Egyrészről a felületfűtési rendszer alacsony hőmérsékletű fűtővízzel üzemel, így gazdaságosabban üzemeltethető, kisebbek a hőveszteségek, másrészt mivel az emberi hőérzetet a magas felületi hőmérséklet növeli (továbbá a külső szerkezetek hőszigetelésével is nő a belső felületek középhőmérséklete), így a léghőmérséklet csökkenthető 1-2°C-kal is akár anélkül, hogy az ember hőkomfort szintje romlana. A léghőmérséklet csökkentése °C-</a:t>
            </a:r>
            <a:r>
              <a:rPr lang="hu-HU" sz="800" dirty="0" err="1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onkét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 5-6%-os energia megtakarítást indukál, így a rendszer helyreállításának komfort szempontokon túl energia megtakarítási szerepe is van.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 padlófűtési rendszer felújításával és az épületszerkezetek hőszigetelésével az elérhető energiamegtakarítás éves szinten hozzávetőlegesen </a:t>
            </a:r>
            <a:r>
              <a:rPr lang="hu-HU" sz="800" b="1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1200-1300GJ</a:t>
            </a:r>
            <a:r>
              <a:rPr lang="hu-HU" sz="800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 energiamegtakarítást eredményez. </a:t>
            </a:r>
            <a:r>
              <a:rPr lang="hu-HU" sz="800" b="1" dirty="0">
                <a:effectLst/>
                <a:latin typeface="Aptos Narrow" panose="020B0004020202020204" pitchFamily="34" charset="0"/>
                <a:ea typeface="Times New Roman" panose="02020603050405020304" pitchFamily="18" charset="0"/>
              </a:rPr>
              <a:t>Az 50/2011(IX.30.) NFM hatályos rendeletben foglaltak szerint számszerűsíthető a megtakarítás</a:t>
            </a:r>
            <a:endParaRPr lang="hu-HU" sz="800" b="1" dirty="0"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3143482F-D687-0CCC-F462-E2C0A9B2B5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7265" y="3068664"/>
            <a:ext cx="6412579" cy="238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7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79A617D0-2C53-4253-BECF-68FE74C003D8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1" name="Kép 20">
            <a:extLst>
              <a:ext uri="{FF2B5EF4-FFF2-40B4-BE49-F238E27FC236}">
                <a16:creationId xmlns:a16="http://schemas.microsoft.com/office/drawing/2014/main" id="{6E745649-D72B-482B-AD94-058FF4B15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C92AFDC0-A09C-4562-888E-B53299AB7B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23" name="Szövegdoboz 22">
            <a:extLst>
              <a:ext uri="{FF2B5EF4-FFF2-40B4-BE49-F238E27FC236}">
                <a16:creationId xmlns:a16="http://schemas.microsoft.com/office/drawing/2014/main" id="{91B4D1E7-B7FF-4742-A163-2CB2C3F2367D}"/>
              </a:ext>
            </a:extLst>
          </p:cNvPr>
          <p:cNvSpPr txBox="1"/>
          <p:nvPr/>
        </p:nvSpPr>
        <p:spPr>
          <a:xfrm>
            <a:off x="3845908" y="6024945"/>
            <a:ext cx="5493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49E515D9-CEF2-7138-9727-76F6229BB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661" y="791474"/>
            <a:ext cx="6947649" cy="4493587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69FE767C-01D7-4D47-633D-2732C38F37FA}"/>
              </a:ext>
            </a:extLst>
          </p:cNvPr>
          <p:cNvSpPr txBox="1"/>
          <p:nvPr/>
        </p:nvSpPr>
        <p:spPr>
          <a:xfrm>
            <a:off x="2953997" y="211318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b="1" dirty="0"/>
              <a:t>4. VÍZGÉPÉSZETI  FELÚJÍTÁSOK ÁTALAKÍTÁSOK 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88445565-F4F1-A20F-5D4D-F0808FAFDAC6}"/>
              </a:ext>
            </a:extLst>
          </p:cNvPr>
          <p:cNvSpPr txBox="1"/>
          <p:nvPr/>
        </p:nvSpPr>
        <p:spPr>
          <a:xfrm>
            <a:off x="7896387" y="791474"/>
            <a:ext cx="3967566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hu-HU" sz="1000" b="1" dirty="0">
                <a:latin typeface="Aptos Narrow" panose="020B0004020202020204" pitchFamily="34" charset="0"/>
              </a:rPr>
              <a:t>Hőcserélők kiváltása: </a:t>
            </a:r>
          </a:p>
          <a:p>
            <a:pPr marL="171450" indent="-171450">
              <a:buFontTx/>
              <a:buChar char="-"/>
            </a:pPr>
            <a:r>
              <a:rPr lang="hu-HU" sz="1000" dirty="0">
                <a:latin typeface="Aptos Narrow" panose="020B0004020202020204" pitchFamily="34" charset="0"/>
              </a:rPr>
              <a:t>Hőenergetikai felújítás keretén belül az 1989-1990 </a:t>
            </a:r>
            <a:r>
              <a:rPr lang="hu-HU" sz="1000" dirty="0" err="1">
                <a:latin typeface="Aptos Narrow" panose="020B0004020202020204" pitchFamily="34" charset="0"/>
              </a:rPr>
              <a:t>ben</a:t>
            </a:r>
            <a:r>
              <a:rPr lang="hu-HU" sz="1000" dirty="0">
                <a:latin typeface="Aptos Narrow" panose="020B0004020202020204" pitchFamily="34" charset="0"/>
              </a:rPr>
              <a:t> beépített csöves hőcserélő párok biztosítják a verseny a tan valamint a nagy és kis strandmedence fűtését. Ezek cseréjét javasoljuk a sokkal hatékonyabb lemezes hőcserélőkre. </a:t>
            </a:r>
          </a:p>
          <a:p>
            <a:pPr marL="171450" indent="-171450">
              <a:buFontTx/>
              <a:buChar char="-"/>
            </a:pPr>
            <a:r>
              <a:rPr lang="hu-HU" sz="1000" b="1" dirty="0">
                <a:latin typeface="Aptos Narrow" panose="020B0004020202020204" pitchFamily="34" charset="0"/>
              </a:rPr>
              <a:t>Fűtési rásegítő szivattyúk beépítése:</a:t>
            </a:r>
          </a:p>
          <a:p>
            <a:pPr marL="171450" indent="-171450">
              <a:buFontTx/>
              <a:buChar char="-"/>
            </a:pPr>
            <a:r>
              <a:rPr lang="hu-HU" sz="1000" b="1" dirty="0">
                <a:latin typeface="Aptos Narrow" panose="020B0004020202020204" pitchFamily="34" charset="0"/>
              </a:rPr>
              <a:t> </a:t>
            </a:r>
            <a:r>
              <a:rPr lang="hu-HU" sz="1000" dirty="0">
                <a:latin typeface="Aptos Narrow" panose="020B0004020202020204" pitchFamily="34" charset="0"/>
              </a:rPr>
              <a:t>A vízforgató rendszerek mellékágában kaptak helyet a hőcserélők. A hőközpont a vízgépháztól viszonylag messze helyezkedik el. Ezért a hosszú vezetéknyomvonalon nagy nyomásesés keletkezik amelyet jelen pillanatban a vízforgató szivattyúnak kell „legyőznie”.  A vízforgató szivattyúk áramfelvétel csökkenéséhez fordulatszám szabályozóka kerülnek beépítésre. A fűtési körökbe szintén fordulatszám szabályozóval ellátott rásegítő szivattyúk kerülnek beépítésre. Ezek is gazdaságosabb üzemeltetés vetítik előre.</a:t>
            </a:r>
          </a:p>
          <a:p>
            <a:pPr marL="171450" indent="-171450">
              <a:buFontTx/>
              <a:buChar char="-"/>
            </a:pPr>
            <a:r>
              <a:rPr lang="hu-HU" sz="1000" b="1" dirty="0">
                <a:latin typeface="Aptos Narrow" panose="020B0004020202020204" pitchFamily="34" charset="0"/>
              </a:rPr>
              <a:t>Vízforgató szivattyúk energetikai korszerűsítése: </a:t>
            </a:r>
          </a:p>
          <a:p>
            <a:pPr marL="171450" indent="-171450">
              <a:buFontTx/>
              <a:buChar char="-"/>
            </a:pPr>
            <a:r>
              <a:rPr lang="hu-HU" sz="1000" dirty="0">
                <a:latin typeface="Aptos Narrow" panose="020B0004020202020204" pitchFamily="34" charset="0"/>
              </a:rPr>
              <a:t>Frekvenciaváltós szabályozással csökkenthető a felhasznált villamos energia.  </a:t>
            </a:r>
            <a:r>
              <a:rPr lang="hu-HU" sz="1000" b="1" dirty="0">
                <a:latin typeface="Aptos Narrow" panose="020B0004020202020204" pitchFamily="34" charset="0"/>
              </a:rPr>
              <a:t>MSZ: 15234:2012 6.3</a:t>
            </a:r>
            <a:r>
              <a:rPr lang="hu-HU" sz="1000" dirty="0">
                <a:latin typeface="Aptos Narrow" panose="020B0004020202020204" pitchFamily="34" charset="0"/>
              </a:rPr>
              <a:t> pont szerint lehetőség van a terhelés szerinti forgatási teljesítmény szabályozására.  Ez a forgatási teljesítmény </a:t>
            </a:r>
            <a:r>
              <a:rPr lang="hu-HU" sz="1000" b="1" dirty="0">
                <a:latin typeface="Aptos Narrow" panose="020B0004020202020204" pitchFamily="34" charset="0"/>
              </a:rPr>
              <a:t>50-100 % </a:t>
            </a:r>
            <a:r>
              <a:rPr lang="hu-HU" sz="1000" dirty="0">
                <a:latin typeface="Aptos Narrow" panose="020B0004020202020204" pitchFamily="34" charset="0"/>
              </a:rPr>
              <a:t>között változhat.</a:t>
            </a:r>
          </a:p>
          <a:p>
            <a:pPr marL="171450" indent="-171450">
              <a:buFontTx/>
              <a:buChar char="-"/>
            </a:pPr>
            <a:endParaRPr lang="hu-HU" sz="1000" dirty="0">
              <a:latin typeface="Aptos Narrow" panose="020B0004020202020204" pitchFamily="34" charset="0"/>
            </a:endParaRPr>
          </a:p>
          <a:p>
            <a:endParaRPr lang="hu-HU" sz="1000" dirty="0">
              <a:latin typeface="Aptos Narrow" panose="020B0004020202020204" pitchFamily="34" charset="0"/>
            </a:endParaRPr>
          </a:p>
          <a:p>
            <a:endParaRPr lang="hu-HU" sz="1000" b="1" dirty="0">
              <a:latin typeface="Aptos Narrow" panose="020B0004020202020204" pitchFamily="34" charset="0"/>
            </a:endParaRPr>
          </a:p>
          <a:p>
            <a:r>
              <a:rPr lang="hu-HU" sz="1000" b="1" dirty="0">
                <a:latin typeface="Aptos Narrow" panose="020B0004020202020204" pitchFamily="34" charset="0"/>
              </a:rPr>
              <a:t>Ezek és az üzemeltetési időszakok figyelembe vételével jelentős villamos energia megtakarítás érhető el a 4 medence vonatkozásában.</a:t>
            </a:r>
          </a:p>
          <a:p>
            <a:endParaRPr lang="hu-HU" sz="900" b="1" dirty="0">
              <a:latin typeface="Aptos Narrow" panose="020B0004020202020204" pitchFamily="34" charset="0"/>
            </a:endParaRPr>
          </a:p>
          <a:p>
            <a:endParaRPr lang="hu-HU" sz="800" dirty="0">
              <a:latin typeface="Aptos Narrow" panose="020B0004020202020204" pitchFamily="34" charset="0"/>
            </a:endParaRPr>
          </a:p>
          <a:p>
            <a:pPr marL="171450" indent="-171450">
              <a:buFontTx/>
              <a:buChar char="-"/>
            </a:pPr>
            <a:endParaRPr lang="hu-HU" sz="800" dirty="0">
              <a:latin typeface="Aptos Narrow" panose="020B0004020202020204" pitchFamily="34" charset="0"/>
            </a:endParaRPr>
          </a:p>
          <a:p>
            <a:pPr lvl="1"/>
            <a:endParaRPr lang="hu-HU" sz="800" dirty="0">
              <a:latin typeface="Aptos Narrow" panose="020B0004020202020204" pitchFamily="34" charset="0"/>
            </a:endParaRPr>
          </a:p>
          <a:p>
            <a:pPr lvl="1"/>
            <a:endParaRPr lang="hu-HU" sz="800" dirty="0"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53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79A617D0-2C53-4253-BECF-68FE74C003D8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7" name="Kép 16">
            <a:extLst>
              <a:ext uri="{FF2B5EF4-FFF2-40B4-BE49-F238E27FC236}">
                <a16:creationId xmlns:a16="http://schemas.microsoft.com/office/drawing/2014/main" id="{F16B80D3-2C50-48E2-9DA4-DA275915C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9F105B13-1CAA-4CE3-A097-6437BC083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19" name="Szövegdoboz 18">
            <a:extLst>
              <a:ext uri="{FF2B5EF4-FFF2-40B4-BE49-F238E27FC236}">
                <a16:creationId xmlns:a16="http://schemas.microsoft.com/office/drawing/2014/main" id="{4FA68670-702C-4869-AC1A-665CEBF37AE5}"/>
              </a:ext>
            </a:extLst>
          </p:cNvPr>
          <p:cNvSpPr txBox="1"/>
          <p:nvPr/>
        </p:nvSpPr>
        <p:spPr>
          <a:xfrm>
            <a:off x="3845908" y="6024945"/>
            <a:ext cx="549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5AE6FB9F-3176-83F9-F4FD-E823549FA79A}"/>
              </a:ext>
            </a:extLst>
          </p:cNvPr>
          <p:cNvSpPr txBox="1"/>
          <p:nvPr/>
        </p:nvSpPr>
        <p:spPr>
          <a:xfrm>
            <a:off x="3117096" y="300441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b="1" dirty="0"/>
              <a:t>5. ÉPÜLETVILLAMOSSÁGI FELÚJÍTÁSOK ÁTALAKÍTÁSOK 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4DC8FFDE-0E18-5666-0720-010A0D15F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1" y="669773"/>
            <a:ext cx="3665427" cy="2614671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5BDBE83-BF3A-D808-AD7A-AD0C1C5C82AE}"/>
              </a:ext>
            </a:extLst>
          </p:cNvPr>
          <p:cNvSpPr txBox="1"/>
          <p:nvPr/>
        </p:nvSpPr>
        <p:spPr>
          <a:xfrm>
            <a:off x="4415118" y="669773"/>
            <a:ext cx="6899002" cy="5013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800" dirty="0">
                <a:effectLst/>
                <a:latin typeface="Aptos Narrow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 épület elektromos hálózata az építés során színvonalas minőségben készült el, de az 1990-es átadása óta komolyabb felújításon nem esett át. A rendszerek (erősáram, informatika, hangosítás, stb.) állapota a folyamatos karbantartásnak köszönhetően megfelelő állapotban maradt. A tervezett energetikai felújítás, a szaunavilág létesítése során felmerülő elektromossággal szemben támasztott igényeket egy teljesen új, a jelen kor színvonalát meghaladó vagy bizonyos tekintetben meghaladó rendszert kívánunk megteremteni. A felújítással érintett épületrészeken a meglévő világítási hálózat a mögöttes hálózattal együtt teljes mértékben cserére kerül. A felújítás során -figyelembe véve az üzemeltetési körülményeket- magas műszaki színvonalú, gazdaságos üzemelő </a:t>
            </a:r>
            <a:r>
              <a:rPr lang="hu-HU" sz="800" dirty="0" err="1">
                <a:effectLst/>
                <a:latin typeface="Aptos Narrow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ledes</a:t>
            </a:r>
            <a:r>
              <a:rPr lang="hu-HU" sz="800" dirty="0">
                <a:effectLst/>
                <a:latin typeface="Aptos Narrow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lámpatesteket alkalmazunk. A gazdaságos üzemeltetési körülmények biztosítása nem csak a kedvező lumen/watt mérőszámú lámpatestek alkalmazásával merül ki, hanem a környezeti körülményeket, üzemeltetési szokásokat figyelembe vevő világításszabályzó rendszer kiépítésével, mozgás/jelenlét érzékelők alkalmazásával, szakaszolt kapcsolási csoportok létesítésével. Ezt a szabályozást Dali világításszabályozó rendszer és az épületfelügyeletre történő integrálással fogjuk megoldani. Így a világítás üzemeltetéséhez szükséges villamos energia mennyiségében -jobb világítási körülmények mellett- mintegy 40%-os csökkenés várható. Fontos alapkövetelmény a medencetér olyan színtű megvilágítása, hogy az a televíziós közvetítések lebonyolítására továbbra is alkalmas legyen. A kialakítandó rendszer karbantarthatóságával szembe támasztott követelményt figyelembe vettük. A korszerűsítés során az épületen elhelyezésre kerül egy 50kW/59,4kWp (132db 450Wp napelem tábla) teljesítményű, hálózatra nem visszatermelő háztartási méretű kiserőmű (HMKE), a jelentős villamos energiafogyasztáshoz viszonyítva ugyan kis mértékben, de hozzájárul a villamos energiafogyasztás csökkentéséhez. A rendszerhez akkumulátoros tárolók telepítése nem indokolt. A tervezett korszerű épületgépészeti rendszerek üzemeltetését épületfelügyeleti rendszer kiépítésével támogatjuk meg a szabályozás, ezáltal a gazdaságos üzemeltetési feltételek megteremtése érdekében. Ezek a beavatkozási pontok a következők: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ptos Narrow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komplett épületgépészeti szabályozás, összehangolt működéssel, távhő hőmérséklet igény számítással és kommunikációval,</a:t>
            </a:r>
            <a:endParaRPr lang="hu-HU" sz="800" dirty="0">
              <a:solidFill>
                <a:srgbClr val="000000"/>
              </a:solidFill>
              <a:effectLst/>
              <a:latin typeface="Aptos Narrow" panose="020B0004020202020204" pitchFamily="34" charset="0"/>
              <a:ea typeface="Calibri" panose="020F0502020204030204" pitchFamily="34" charset="0"/>
              <a:cs typeface="Century" panose="020406040505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222222"/>
                </a:solidFill>
                <a:effectLst/>
                <a:highlight>
                  <a:srgbClr val="FFFFFF"/>
                </a:highlight>
                <a:latin typeface="Aptos Narrow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Homlokzati motoros nyílászárók vezérlése hőmérsékletre, páratartalomra és frisslevegő igényre,</a:t>
            </a:r>
            <a:endParaRPr lang="hu-HU" sz="800" dirty="0">
              <a:solidFill>
                <a:srgbClr val="000000"/>
              </a:solidFill>
              <a:effectLst/>
              <a:latin typeface="Aptos Narrow" panose="020B0004020202020204" pitchFamily="34" charset="0"/>
              <a:ea typeface="Calibri" panose="020F0502020204030204" pitchFamily="34" charset="0"/>
              <a:cs typeface="Century" panose="020406040505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padlófűtési rendszer szabályozása helyiség és padló hőmérsékletre,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medence és öltöző téri új szellőzőrendszer szabályozása,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közös légtérre ható különböző rendszerek összehangolt, energiatakarékos</a:t>
            </a:r>
          </a:p>
          <a:p>
            <a:pPr marL="457200" algn="just">
              <a:lnSpc>
                <a:spcPct val="115000"/>
              </a:lnSpc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</a:rPr>
              <a:t>szabályozása /fűtés-szellőzés-nyílászáró vezérlés/,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használati meleg víz és napkollektoros rendszerek szabályozása és összehangolása,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medence gépészeti vezérlők hiba- és üzemjeleinek integrálása,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hibajelzések és azok nyugtázásának naplózása,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mért értékek adatgyűjtése és trend grafikonok megjelenítése,</a:t>
            </a:r>
          </a:p>
          <a:p>
            <a:pPr marL="342900" lvl="0" indent="-342900" algn="just">
              <a:lnSpc>
                <a:spcPct val="115000"/>
              </a:lnSpc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a felújításra kerülő részeken fogyasztás mérés és trend kimutatás az energia menedzsmenthez,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Century" panose="02040604050505020304" pitchFamily="18" charset="0"/>
              <a:buChar char="-"/>
            </a:pPr>
            <a:r>
              <a:rPr lang="hu-HU" sz="800" dirty="0">
                <a:solidFill>
                  <a:srgbClr val="000000"/>
                </a:solidFill>
                <a:effectLst/>
                <a:latin typeface="Aptos Narrow" panose="020B0004020202020204" pitchFamily="34" charset="0"/>
                <a:ea typeface="Calibri" panose="020F0502020204030204" pitchFamily="34" charset="0"/>
                <a:cs typeface="Century" panose="02040604050505020304" pitchFamily="18" charset="0"/>
              </a:rPr>
              <a:t>távfelügyelet.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800" dirty="0">
                <a:effectLst/>
                <a:latin typeface="Aptos Narrow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Az épületszerkezet építészeti korszerűsítésével együtt az épület homlokzatvilágítása, bejárati világítások, a villámvédelmi és koordinált belső túlfeszültségi rendszere is fel lesz újítva. A fentiekben említett világítások automatikusan, alkonykapcsolóval, illetve kapcsoló órán keresztül lesz működtetve, mely az épületfelügyeleti rendszerről felülbírálhatóak. Az épületben a menekülési utak, kijáratok, valamint a nagy területű és állandó felügyeletű helyiségek megvilágítására új biztonsági és kijáratmutató világítást tervezünk a hatályos OTSZ előírásoknak megfelelően. A felújítással érintett részeken modern CAT6A S/FTP informatikai hálózat kialakítására kerül sor. Az épület hangosítási rendszere a közeljövőben lett felújítva melyet a tervezés során meglévő megmaradó rendszerként kezelünk.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7F61207D-2D21-C6BB-CC4E-E5835AAE15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1" y="3337979"/>
            <a:ext cx="3601399" cy="241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2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F3375EB0-D246-3F61-659D-C10961048C3A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2C543466-90DD-18F4-FC78-09CD90B59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83DF078-AA1E-4DC4-2B20-282F6B2818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FA169459-93C0-DD02-9251-F1A86C18C026}"/>
              </a:ext>
            </a:extLst>
          </p:cNvPr>
          <p:cNvSpPr txBox="1"/>
          <p:nvPr/>
        </p:nvSpPr>
        <p:spPr>
          <a:xfrm>
            <a:off x="3048699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CC88B251-FA18-1D1E-E2FF-E19550C0C8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3786" r="25038" b="15870"/>
          <a:stretch/>
        </p:blipFill>
        <p:spPr>
          <a:xfrm>
            <a:off x="6096000" y="259976"/>
            <a:ext cx="5868444" cy="5517399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E2EFB98E-82E3-CB74-2033-9FCC9AC971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r="23902" b="872"/>
          <a:stretch/>
        </p:blipFill>
        <p:spPr>
          <a:xfrm>
            <a:off x="228233" y="190283"/>
            <a:ext cx="5867767" cy="5464198"/>
          </a:xfrm>
          <a:prstGeom prst="rect">
            <a:avLst/>
          </a:prstGeom>
        </p:spPr>
      </p:pic>
      <p:sp>
        <p:nvSpPr>
          <p:cNvPr id="8" name="Nyíl: lefelé mutató 7">
            <a:extLst>
              <a:ext uri="{FF2B5EF4-FFF2-40B4-BE49-F238E27FC236}">
                <a16:creationId xmlns:a16="http://schemas.microsoft.com/office/drawing/2014/main" id="{2075B0A8-F0C6-D9C4-F059-5CA34D25D997}"/>
              </a:ext>
            </a:extLst>
          </p:cNvPr>
          <p:cNvSpPr/>
          <p:nvPr/>
        </p:nvSpPr>
        <p:spPr>
          <a:xfrm>
            <a:off x="10136981" y="823472"/>
            <a:ext cx="119063" cy="326231"/>
          </a:xfrm>
          <a:prstGeom prst="downArrow">
            <a:avLst/>
          </a:prstGeom>
          <a:solidFill>
            <a:schemeClr val="bg1">
              <a:alpha val="29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8100000" sx="132000" sy="132000" algn="t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Nyíl: kanyarodó 8">
            <a:extLst>
              <a:ext uri="{FF2B5EF4-FFF2-40B4-BE49-F238E27FC236}">
                <a16:creationId xmlns:a16="http://schemas.microsoft.com/office/drawing/2014/main" id="{0AFEF266-2273-8B70-78FC-BFF72299A181}"/>
              </a:ext>
            </a:extLst>
          </p:cNvPr>
          <p:cNvSpPr/>
          <p:nvPr/>
        </p:nvSpPr>
        <p:spPr>
          <a:xfrm flipV="1">
            <a:off x="10170318" y="1721642"/>
            <a:ext cx="269082" cy="235744"/>
          </a:xfrm>
          <a:prstGeom prst="bentArrow">
            <a:avLst>
              <a:gd name="adj1" fmla="val 15560"/>
              <a:gd name="adj2" fmla="val 1840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0" name="Nyíl: kanyarodó 9">
            <a:extLst>
              <a:ext uri="{FF2B5EF4-FFF2-40B4-BE49-F238E27FC236}">
                <a16:creationId xmlns:a16="http://schemas.microsoft.com/office/drawing/2014/main" id="{8EC00D1E-04E3-D601-DB7D-674E3383D502}"/>
              </a:ext>
            </a:extLst>
          </p:cNvPr>
          <p:cNvSpPr/>
          <p:nvPr/>
        </p:nvSpPr>
        <p:spPr>
          <a:xfrm flipV="1">
            <a:off x="10170318" y="2248337"/>
            <a:ext cx="269082" cy="235744"/>
          </a:xfrm>
          <a:prstGeom prst="bentArrow">
            <a:avLst>
              <a:gd name="adj1" fmla="val 15560"/>
              <a:gd name="adj2" fmla="val 1840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1" name="Nyíl: kanyarodó 10">
            <a:extLst>
              <a:ext uri="{FF2B5EF4-FFF2-40B4-BE49-F238E27FC236}">
                <a16:creationId xmlns:a16="http://schemas.microsoft.com/office/drawing/2014/main" id="{FFB50837-F946-7722-BBBB-4C6FFFCC9E21}"/>
              </a:ext>
            </a:extLst>
          </p:cNvPr>
          <p:cNvSpPr/>
          <p:nvPr/>
        </p:nvSpPr>
        <p:spPr>
          <a:xfrm flipV="1">
            <a:off x="10170318" y="3018675"/>
            <a:ext cx="269082" cy="235744"/>
          </a:xfrm>
          <a:prstGeom prst="bentArrow">
            <a:avLst>
              <a:gd name="adj1" fmla="val 15560"/>
              <a:gd name="adj2" fmla="val 1739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2" name="Nyíl: lefelé mutató 11">
            <a:extLst>
              <a:ext uri="{FF2B5EF4-FFF2-40B4-BE49-F238E27FC236}">
                <a16:creationId xmlns:a16="http://schemas.microsoft.com/office/drawing/2014/main" id="{849BF8B7-FAE4-93BA-95EF-D7755D756C45}"/>
              </a:ext>
            </a:extLst>
          </p:cNvPr>
          <p:cNvSpPr/>
          <p:nvPr/>
        </p:nvSpPr>
        <p:spPr>
          <a:xfrm rot="5400000">
            <a:off x="8883845" y="3146165"/>
            <a:ext cx="66675" cy="295974"/>
          </a:xfrm>
          <a:prstGeom prst="downArrow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  <a:effectLst>
            <a:outerShdw blurRad="50800" dist="38100" dir="7200000" sx="88000" sy="88000" algn="tr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Nyíl: kanyarodó 12">
            <a:extLst>
              <a:ext uri="{FF2B5EF4-FFF2-40B4-BE49-F238E27FC236}">
                <a16:creationId xmlns:a16="http://schemas.microsoft.com/office/drawing/2014/main" id="{6F746A90-6632-428F-66D3-0080558208AA}"/>
              </a:ext>
            </a:extLst>
          </p:cNvPr>
          <p:cNvSpPr/>
          <p:nvPr/>
        </p:nvSpPr>
        <p:spPr>
          <a:xfrm rot="16200000" flipV="1">
            <a:off x="9225973" y="3064073"/>
            <a:ext cx="269082" cy="235744"/>
          </a:xfrm>
          <a:prstGeom prst="bentArrow">
            <a:avLst>
              <a:gd name="adj1" fmla="val 15560"/>
              <a:gd name="adj2" fmla="val 1739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6" name="Nyíl: kanyarodó 15">
            <a:extLst>
              <a:ext uri="{FF2B5EF4-FFF2-40B4-BE49-F238E27FC236}">
                <a16:creationId xmlns:a16="http://schemas.microsoft.com/office/drawing/2014/main" id="{90D9E117-69ED-99CB-F314-8B2372647315}"/>
              </a:ext>
            </a:extLst>
          </p:cNvPr>
          <p:cNvSpPr/>
          <p:nvPr/>
        </p:nvSpPr>
        <p:spPr>
          <a:xfrm flipV="1">
            <a:off x="10169649" y="3603582"/>
            <a:ext cx="269082" cy="235744"/>
          </a:xfrm>
          <a:prstGeom prst="bentArrow">
            <a:avLst>
              <a:gd name="adj1" fmla="val 15560"/>
              <a:gd name="adj2" fmla="val 1739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7" name="Nyíl: kanyarodó 16">
            <a:extLst>
              <a:ext uri="{FF2B5EF4-FFF2-40B4-BE49-F238E27FC236}">
                <a16:creationId xmlns:a16="http://schemas.microsoft.com/office/drawing/2014/main" id="{D8A46A37-3410-26E7-B0BE-AFAB4C13FD50}"/>
              </a:ext>
            </a:extLst>
          </p:cNvPr>
          <p:cNvSpPr/>
          <p:nvPr/>
        </p:nvSpPr>
        <p:spPr>
          <a:xfrm rot="16200000">
            <a:off x="6644545" y="3497678"/>
            <a:ext cx="269082" cy="211807"/>
          </a:xfrm>
          <a:prstGeom prst="bentArrow">
            <a:avLst>
              <a:gd name="adj1" fmla="val 15560"/>
              <a:gd name="adj2" fmla="val 1739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8" name="Nyíl: kanyarodó 17">
            <a:extLst>
              <a:ext uri="{FF2B5EF4-FFF2-40B4-BE49-F238E27FC236}">
                <a16:creationId xmlns:a16="http://schemas.microsoft.com/office/drawing/2014/main" id="{C8FC700E-B3DC-1A49-58EA-E45A4A92BE83}"/>
              </a:ext>
            </a:extLst>
          </p:cNvPr>
          <p:cNvSpPr/>
          <p:nvPr/>
        </p:nvSpPr>
        <p:spPr>
          <a:xfrm flipV="1">
            <a:off x="7026399" y="4575132"/>
            <a:ext cx="269082" cy="235744"/>
          </a:xfrm>
          <a:prstGeom prst="bentArrow">
            <a:avLst>
              <a:gd name="adj1" fmla="val 15560"/>
              <a:gd name="adj2" fmla="val 17399"/>
              <a:gd name="adj3" fmla="val 24087"/>
              <a:gd name="adj4" fmla="val 41409"/>
            </a:avLst>
          </a:prstGeom>
          <a:noFill/>
          <a:ln>
            <a:solidFill>
              <a:schemeClr val="bg1"/>
            </a:solidFill>
          </a:ln>
          <a:effectLst>
            <a:outerShdw blurRad="50800" dist="50800" dir="72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9" name="Nyíl: lefelé mutató 18">
            <a:extLst>
              <a:ext uri="{FF2B5EF4-FFF2-40B4-BE49-F238E27FC236}">
                <a16:creationId xmlns:a16="http://schemas.microsoft.com/office/drawing/2014/main" id="{EF412792-5849-5E3B-EF70-F90EB60D45A5}"/>
              </a:ext>
            </a:extLst>
          </p:cNvPr>
          <p:cNvSpPr/>
          <p:nvPr/>
        </p:nvSpPr>
        <p:spPr>
          <a:xfrm rot="16200000">
            <a:off x="9351037" y="4524388"/>
            <a:ext cx="66675" cy="295974"/>
          </a:xfrm>
          <a:prstGeom prst="downArrow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  <a:effectLst>
            <a:outerShdw blurRad="50800" dist="38100" dir="7200000" sx="88000" sy="88000" algn="tr" rotWithShape="0">
              <a:prstClr val="black">
                <a:alpha val="9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BA61863F-D242-4BB4-4C53-C2FA9783F604}"/>
              </a:ext>
            </a:extLst>
          </p:cNvPr>
          <p:cNvSpPr txBox="1"/>
          <p:nvPr/>
        </p:nvSpPr>
        <p:spPr>
          <a:xfrm>
            <a:off x="10471150" y="1760139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C1289693-70CB-30D2-8804-4130EA0DF049}"/>
              </a:ext>
            </a:extLst>
          </p:cNvPr>
          <p:cNvSpPr txBox="1"/>
          <p:nvPr/>
        </p:nvSpPr>
        <p:spPr>
          <a:xfrm>
            <a:off x="10493375" y="2293539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3C043647-D085-CCDC-182E-A2AA4CCA2A85}"/>
              </a:ext>
            </a:extLst>
          </p:cNvPr>
          <p:cNvSpPr txBox="1"/>
          <p:nvPr/>
        </p:nvSpPr>
        <p:spPr>
          <a:xfrm>
            <a:off x="10493375" y="3050490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BB182328-1247-5CD1-0FE7-9E5E6C87E3F3}"/>
              </a:ext>
            </a:extLst>
          </p:cNvPr>
          <p:cNvSpPr txBox="1"/>
          <p:nvPr/>
        </p:nvSpPr>
        <p:spPr>
          <a:xfrm>
            <a:off x="8507505" y="3122313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A3F22718-2390-EB70-BB20-13865AB84071}"/>
              </a:ext>
            </a:extLst>
          </p:cNvPr>
          <p:cNvSpPr txBox="1"/>
          <p:nvPr/>
        </p:nvSpPr>
        <p:spPr>
          <a:xfrm>
            <a:off x="9297411" y="2814868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70A40A9E-BCDC-FF14-2E6A-8D8DFF24DB08}"/>
              </a:ext>
            </a:extLst>
          </p:cNvPr>
          <p:cNvSpPr txBox="1"/>
          <p:nvPr/>
        </p:nvSpPr>
        <p:spPr>
          <a:xfrm>
            <a:off x="6596187" y="3186168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sp>
        <p:nvSpPr>
          <p:cNvPr id="28" name="Szövegdoboz 27">
            <a:extLst>
              <a:ext uri="{FF2B5EF4-FFF2-40B4-BE49-F238E27FC236}">
                <a16:creationId xmlns:a16="http://schemas.microsoft.com/office/drawing/2014/main" id="{1D25FAC5-AF38-3B77-2E64-2DA97F60DD69}"/>
              </a:ext>
            </a:extLst>
          </p:cNvPr>
          <p:cNvSpPr txBox="1"/>
          <p:nvPr/>
        </p:nvSpPr>
        <p:spPr>
          <a:xfrm>
            <a:off x="7316896" y="4639038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FC7C5217-161A-1E67-C2C7-C90275E3ED20}"/>
              </a:ext>
            </a:extLst>
          </p:cNvPr>
          <p:cNvSpPr txBox="1"/>
          <p:nvPr/>
        </p:nvSpPr>
        <p:spPr>
          <a:xfrm>
            <a:off x="10011766" y="4436632"/>
            <a:ext cx="369492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30" name="Szövegdoboz 29">
            <a:extLst>
              <a:ext uri="{FF2B5EF4-FFF2-40B4-BE49-F238E27FC236}">
                <a16:creationId xmlns:a16="http://schemas.microsoft.com/office/drawing/2014/main" id="{0047E6F4-2334-AA95-3A95-83C19A892DCE}"/>
              </a:ext>
            </a:extLst>
          </p:cNvPr>
          <p:cNvSpPr txBox="1"/>
          <p:nvPr/>
        </p:nvSpPr>
        <p:spPr>
          <a:xfrm>
            <a:off x="11278836" y="3699690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69A20BB2-20B0-6FA6-8A70-B86EAC0AB42C}"/>
              </a:ext>
            </a:extLst>
          </p:cNvPr>
          <p:cNvSpPr txBox="1"/>
          <p:nvPr/>
        </p:nvSpPr>
        <p:spPr>
          <a:xfrm>
            <a:off x="9908757" y="207934"/>
            <a:ext cx="1796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hu-HU" b="1" spc="200" dirty="0" err="1">
                <a:latin typeface="Aptos Narrow" panose="020B0004020202020204" pitchFamily="34" charset="0"/>
              </a:rPr>
              <a:t>SzAUNAVILÁG</a:t>
            </a:r>
            <a:endParaRPr lang="hu-HU" b="1" spc="200" dirty="0">
              <a:latin typeface="Aptos Narrow" panose="020B0004020202020204" pitchFamily="34" charset="0"/>
            </a:endParaRP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CBC1C68D-1825-30AF-4504-6347828D3F7C}"/>
              </a:ext>
            </a:extLst>
          </p:cNvPr>
          <p:cNvSpPr txBox="1"/>
          <p:nvPr/>
        </p:nvSpPr>
        <p:spPr>
          <a:xfrm>
            <a:off x="10079037" y="1961144"/>
            <a:ext cx="234950" cy="2769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graphicFrame>
        <p:nvGraphicFramePr>
          <p:cNvPr id="21" name="Táblázat 20">
            <a:extLst>
              <a:ext uri="{FF2B5EF4-FFF2-40B4-BE49-F238E27FC236}">
                <a16:creationId xmlns:a16="http://schemas.microsoft.com/office/drawing/2014/main" id="{C1CC93D0-89FA-CCD7-4309-080DE5A15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75902"/>
              </p:ext>
            </p:extLst>
          </p:nvPr>
        </p:nvGraphicFramePr>
        <p:xfrm>
          <a:off x="6299864" y="230662"/>
          <a:ext cx="3258249" cy="2384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860">
                  <a:extLst>
                    <a:ext uri="{9D8B030D-6E8A-4147-A177-3AD203B41FA5}">
                      <a16:colId xmlns:a16="http://schemas.microsoft.com/office/drawing/2014/main" val="27623772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998892"/>
                    </a:ext>
                  </a:extLst>
                </a:gridCol>
                <a:gridCol w="1547559">
                  <a:extLst>
                    <a:ext uri="{9D8B030D-6E8A-4147-A177-3AD203B41FA5}">
                      <a16:colId xmlns:a16="http://schemas.microsoft.com/office/drawing/2014/main" val="3767153553"/>
                    </a:ext>
                  </a:extLst>
                </a:gridCol>
                <a:gridCol w="476885">
                  <a:extLst>
                    <a:ext uri="{9D8B030D-6E8A-4147-A177-3AD203B41FA5}">
                      <a16:colId xmlns:a16="http://schemas.microsoft.com/office/drawing/2014/main" val="1041858475"/>
                    </a:ext>
                  </a:extLst>
                </a:gridCol>
                <a:gridCol w="426085">
                  <a:extLst>
                    <a:ext uri="{9D8B030D-6E8A-4147-A177-3AD203B41FA5}">
                      <a16:colId xmlns:a16="http://schemas.microsoft.com/office/drawing/2014/main" val="5428650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Helyiség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r>
                        <a:rPr lang="hu-HU" sz="900" kern="100" baseline="30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fő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8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Szaunavilág előtér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37,68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193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SzV-001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Közlekedő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25,27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2254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SzV-002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 err="1">
                          <a:solidFill>
                            <a:schemeClr val="tx1"/>
                          </a:solidFill>
                          <a:effectLst/>
                        </a:rPr>
                        <a:t>Infraszauna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4,40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491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SzV-003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Gőzkabin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8,00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362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SzV-004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Finn szauna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12,97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18-20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9502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SzV-005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Közlekedő-zuhanyzó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12,38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974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SzV-006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 err="1">
                          <a:solidFill>
                            <a:schemeClr val="tx1"/>
                          </a:solidFill>
                          <a:effectLst/>
                        </a:rPr>
                        <a:t>Bio</a:t>
                      </a: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 szauna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8,94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845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SzV-007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Közlekedő – pihenő - recepció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79,33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906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SzV-008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Pihenő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81,84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632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SzV-009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Merülő medence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18,51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045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SzV-010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Női kézmosó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1,67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443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SzV-011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Női WC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1,61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435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SzV-012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Férfi kézmosó - </a:t>
                      </a:r>
                      <a:r>
                        <a:rPr lang="hu-HU" sz="900" kern="100" dirty="0" err="1">
                          <a:solidFill>
                            <a:schemeClr val="tx1"/>
                          </a:solidFill>
                          <a:effectLst/>
                        </a:rPr>
                        <a:t>pisoire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3,32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566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SzV-013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Férfi WC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1,61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267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SzV-013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Tepidárium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22,94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720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b="1" kern="100" dirty="0">
                          <a:solidFill>
                            <a:schemeClr val="tx1"/>
                          </a:solidFill>
                          <a:effectLst/>
                        </a:rPr>
                        <a:t>282,79</a:t>
                      </a:r>
                      <a:endParaRPr lang="hu-HU" sz="9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9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9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686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16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6">
            <a:extLst>
              <a:ext uri="{FF2B5EF4-FFF2-40B4-BE49-F238E27FC236}">
                <a16:creationId xmlns:a16="http://schemas.microsoft.com/office/drawing/2014/main" id="{29932381-3B17-22BE-EC62-2A51735DEA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" r="-550" b="33062"/>
          <a:stretch/>
        </p:blipFill>
        <p:spPr bwMode="auto">
          <a:xfrm rot="16200000">
            <a:off x="-236942" y="703995"/>
            <a:ext cx="4548519" cy="3631818"/>
          </a:xfrm>
          <a:prstGeom prst="rect">
            <a:avLst/>
          </a:prstGeom>
          <a:noFill/>
          <a:effectLst>
            <a:outerShdw dist="50800" dir="72000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F3375EB0-D246-3F61-659D-C10961048C3A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2C543466-90DD-18F4-FC78-09CD90B59D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83DF078-AA1E-4DC4-2B20-282F6B2818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FA169459-93C0-DD02-9251-F1A86C18C026}"/>
              </a:ext>
            </a:extLst>
          </p:cNvPr>
          <p:cNvSpPr txBox="1"/>
          <p:nvPr/>
        </p:nvSpPr>
        <p:spPr>
          <a:xfrm>
            <a:off x="3048699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202A5DC-1B78-606C-402A-E89E55C05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3" b="39337"/>
          <a:stretch/>
        </p:blipFill>
        <p:spPr bwMode="auto">
          <a:xfrm>
            <a:off x="4108088" y="245645"/>
            <a:ext cx="1835159" cy="161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21EE0AF5-802C-2B9C-13D3-FDCEA47267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507" t="-724" r="15416" b="54550"/>
          <a:stretch/>
        </p:blipFill>
        <p:spPr>
          <a:xfrm rot="10800000">
            <a:off x="418056" y="459533"/>
            <a:ext cx="2886594" cy="1555461"/>
          </a:xfrm>
          <a:prstGeom prst="rect">
            <a:avLst/>
          </a:prstGeom>
          <a:effectLst>
            <a:outerShdw blurRad="50800" dist="88900" dir="7200000" algn="r" rotWithShape="0">
              <a:prstClr val="black">
                <a:alpha val="60000"/>
              </a:prstClr>
            </a:outerShdw>
          </a:effectLst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F79BC826-43D7-B178-4D35-6800658B8BB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3786" r="25038" b="15870"/>
          <a:stretch/>
        </p:blipFill>
        <p:spPr>
          <a:xfrm>
            <a:off x="6168763" y="211304"/>
            <a:ext cx="5789500" cy="544317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1000"/>
              </a:srgbClr>
            </a:outerShdw>
          </a:effec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B2B9E2EA-3754-8FEA-5244-0DDEA4EE65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t="16433" b="33280"/>
          <a:stretch/>
        </p:blipFill>
        <p:spPr bwMode="auto">
          <a:xfrm>
            <a:off x="4124376" y="2014995"/>
            <a:ext cx="1806367" cy="2747504"/>
          </a:xfrm>
          <a:prstGeom prst="rect">
            <a:avLst/>
          </a:prstGeom>
          <a:noFill/>
          <a:effectLst>
            <a:outerShdw dist="50800" dir="7200000" sx="99000" sy="99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CCC023D4-5871-0B8B-2ACC-108BA8CCBF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7" r="19930" b="67093"/>
          <a:stretch/>
        </p:blipFill>
        <p:spPr bwMode="auto">
          <a:xfrm rot="16200000">
            <a:off x="671357" y="4463933"/>
            <a:ext cx="899879" cy="1799946"/>
          </a:xfrm>
          <a:prstGeom prst="rect">
            <a:avLst/>
          </a:prstGeom>
          <a:noFill/>
          <a:effectLst>
            <a:outerShdw dist="50800" dir="7200000" sx="1000" sy="1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1567BE8A-C00C-FAEF-EC3D-BB219C907A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7" t="50886" r="40168" b="1"/>
          <a:stretch/>
        </p:blipFill>
        <p:spPr bwMode="auto">
          <a:xfrm>
            <a:off x="2282085" y="4913966"/>
            <a:ext cx="3631817" cy="899879"/>
          </a:xfrm>
          <a:prstGeom prst="rect">
            <a:avLst/>
          </a:prstGeom>
          <a:noFill/>
          <a:effectLst>
            <a:outerShdw dist="50800" dir="7200000" sx="1000" sy="1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2CE77207-CCD4-3945-8A07-3A35038AB24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4" t="-78" b="323"/>
          <a:stretch/>
        </p:blipFill>
        <p:spPr bwMode="auto">
          <a:xfrm flipH="1">
            <a:off x="2572844" y="2524805"/>
            <a:ext cx="887675" cy="1808389"/>
          </a:xfrm>
          <a:prstGeom prst="rect">
            <a:avLst/>
          </a:prstGeom>
          <a:noFill/>
          <a:ln>
            <a:noFill/>
          </a:ln>
          <a:effectLst>
            <a:outerShdw blurRad="50800" dist="139700" dir="8100000" algn="tr" rotWithShape="0">
              <a:prstClr val="black">
                <a:alpha val="53000"/>
              </a:prstClr>
            </a:outerShdw>
          </a:effectLst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4A8CF2A7-D100-1F97-22EE-AD8A040783C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0" t="414" b="-582"/>
          <a:stretch/>
        </p:blipFill>
        <p:spPr bwMode="auto">
          <a:xfrm flipH="1">
            <a:off x="4580168" y="2505482"/>
            <a:ext cx="888268" cy="1802978"/>
          </a:xfrm>
          <a:prstGeom prst="rect">
            <a:avLst/>
          </a:prstGeom>
          <a:noFill/>
          <a:ln>
            <a:noFill/>
          </a:ln>
          <a:effectLst>
            <a:outerShdw blurRad="50800" dist="114300" dir="8100000" algn="tr" rotWithShape="0">
              <a:prstClr val="black">
                <a:alpha val="71000"/>
              </a:prstClr>
            </a:outerShdw>
          </a:effectLst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48B56D08-5F29-62C0-3C68-00C227722F4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0766"/>
          <a:stretch/>
        </p:blipFill>
        <p:spPr bwMode="auto">
          <a:xfrm>
            <a:off x="768249" y="2505484"/>
            <a:ext cx="887676" cy="1802974"/>
          </a:xfrm>
          <a:prstGeom prst="rect">
            <a:avLst/>
          </a:prstGeom>
          <a:noFill/>
          <a:ln>
            <a:noFill/>
          </a:ln>
          <a:effectLst>
            <a:outerShdw blurRad="50800" dist="139700" dir="8100000" algn="tr" rotWithShape="0">
              <a:prstClr val="black">
                <a:alpha val="53000"/>
              </a:prstClr>
            </a:outerShdw>
          </a:effectLst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0653F2D8-FAFE-5415-6DDF-03846880A6D4}"/>
              </a:ext>
            </a:extLst>
          </p:cNvPr>
          <p:cNvSpPr txBox="1"/>
          <p:nvPr/>
        </p:nvSpPr>
        <p:spPr>
          <a:xfrm>
            <a:off x="10524191" y="1684145"/>
            <a:ext cx="677209" cy="276999"/>
          </a:xfrm>
          <a:prstGeom prst="rect">
            <a:avLst/>
          </a:prstGeom>
          <a:solidFill>
            <a:schemeClr val="accent4">
              <a:lumMod val="60000"/>
              <a:lumOff val="40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667EC33B-EFCD-6C76-9E58-632A681BCC40}"/>
              </a:ext>
            </a:extLst>
          </p:cNvPr>
          <p:cNvSpPr txBox="1"/>
          <p:nvPr/>
        </p:nvSpPr>
        <p:spPr>
          <a:xfrm>
            <a:off x="10524191" y="2035697"/>
            <a:ext cx="699433" cy="646331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DC028331-59AE-6A6F-83EF-2BB43612C566}"/>
              </a:ext>
            </a:extLst>
          </p:cNvPr>
          <p:cNvSpPr txBox="1"/>
          <p:nvPr/>
        </p:nvSpPr>
        <p:spPr>
          <a:xfrm>
            <a:off x="10553700" y="2748013"/>
            <a:ext cx="1028699" cy="646331"/>
          </a:xfrm>
          <a:prstGeom prst="rect">
            <a:avLst/>
          </a:prstGeom>
          <a:solidFill>
            <a:schemeClr val="accent4">
              <a:lumMod val="60000"/>
              <a:lumOff val="40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E5C3BD87-180B-4B5C-76C8-B5F8165B4E28}"/>
              </a:ext>
            </a:extLst>
          </p:cNvPr>
          <p:cNvSpPr txBox="1"/>
          <p:nvPr/>
        </p:nvSpPr>
        <p:spPr>
          <a:xfrm>
            <a:off x="8194676" y="2760640"/>
            <a:ext cx="731356" cy="646331"/>
          </a:xfrm>
          <a:prstGeom prst="rect">
            <a:avLst/>
          </a:prstGeom>
          <a:solidFill>
            <a:schemeClr val="accent4">
              <a:lumMod val="60000"/>
              <a:lumOff val="40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7D3D210C-A5A2-58AF-8896-7FAFC5ADC03B}"/>
              </a:ext>
            </a:extLst>
          </p:cNvPr>
          <p:cNvSpPr txBox="1"/>
          <p:nvPr/>
        </p:nvSpPr>
        <p:spPr>
          <a:xfrm>
            <a:off x="9002233" y="2748013"/>
            <a:ext cx="787399" cy="276999"/>
          </a:xfrm>
          <a:prstGeom prst="rect">
            <a:avLst/>
          </a:prstGeom>
          <a:solidFill>
            <a:schemeClr val="tx2">
              <a:lumMod val="40000"/>
              <a:lumOff val="60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AB77FC4B-1B04-5D05-9047-52230F7159EC}"/>
              </a:ext>
            </a:extLst>
          </p:cNvPr>
          <p:cNvSpPr txBox="1"/>
          <p:nvPr/>
        </p:nvSpPr>
        <p:spPr>
          <a:xfrm>
            <a:off x="6505555" y="2711070"/>
            <a:ext cx="1612920" cy="646331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4B3D284D-87EF-C036-A6D5-D5FDA194AEE7}"/>
              </a:ext>
            </a:extLst>
          </p:cNvPr>
          <p:cNvSpPr txBox="1"/>
          <p:nvPr/>
        </p:nvSpPr>
        <p:spPr>
          <a:xfrm>
            <a:off x="7359650" y="3983914"/>
            <a:ext cx="2256279" cy="1384995"/>
          </a:xfrm>
          <a:prstGeom prst="rect">
            <a:avLst/>
          </a:prstGeom>
          <a:solidFill>
            <a:schemeClr val="accent4">
              <a:lumMod val="50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A6969304-53F3-F66C-7B52-5C1174ED72D4}"/>
              </a:ext>
            </a:extLst>
          </p:cNvPr>
          <p:cNvSpPr txBox="1"/>
          <p:nvPr/>
        </p:nvSpPr>
        <p:spPr>
          <a:xfrm>
            <a:off x="9746287" y="4116168"/>
            <a:ext cx="948074" cy="646331"/>
          </a:xfrm>
          <a:prstGeom prst="rect">
            <a:avLst/>
          </a:prstGeom>
          <a:solidFill>
            <a:schemeClr val="bg2">
              <a:lumMod val="25000"/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88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1E78DA03-5C39-58B3-7F60-CE64B5622082}"/>
              </a:ext>
            </a:extLst>
          </p:cNvPr>
          <p:cNvSpPr txBox="1"/>
          <p:nvPr/>
        </p:nvSpPr>
        <p:spPr>
          <a:xfrm>
            <a:off x="6495560" y="3458437"/>
            <a:ext cx="5013345" cy="461665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71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29CF05B9-2E45-AFC2-E2A5-1F926BD7A280}"/>
              </a:ext>
            </a:extLst>
          </p:cNvPr>
          <p:cNvSpPr txBox="1"/>
          <p:nvPr/>
        </p:nvSpPr>
        <p:spPr>
          <a:xfrm>
            <a:off x="9963150" y="1389366"/>
            <a:ext cx="514349" cy="1938992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/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0" name="Táblázat 59">
            <a:extLst>
              <a:ext uri="{FF2B5EF4-FFF2-40B4-BE49-F238E27FC236}">
                <a16:creationId xmlns:a16="http://schemas.microsoft.com/office/drawing/2014/main" id="{27816F7C-552A-9B39-4BEE-757FC282BA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305502"/>
              </p:ext>
            </p:extLst>
          </p:nvPr>
        </p:nvGraphicFramePr>
        <p:xfrm>
          <a:off x="6505555" y="369406"/>
          <a:ext cx="3183537" cy="255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2550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Agrob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Buchtal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ASCONA kő színű 60x60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940453"/>
                  </a:ext>
                </a:extLst>
              </a:tr>
            </a:tbl>
          </a:graphicData>
        </a:graphic>
      </p:graphicFrame>
      <p:graphicFrame>
        <p:nvGraphicFramePr>
          <p:cNvPr id="61" name="Táblázat 60">
            <a:extLst>
              <a:ext uri="{FF2B5EF4-FFF2-40B4-BE49-F238E27FC236}">
                <a16:creationId xmlns:a16="http://schemas.microsoft.com/office/drawing/2014/main" id="{BB43128F-CD8D-314F-FEC1-4E09C14EFD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357510"/>
              </p:ext>
            </p:extLst>
          </p:nvPr>
        </p:nvGraphicFramePr>
        <p:xfrm>
          <a:off x="6481777" y="533071"/>
          <a:ext cx="3183537" cy="342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1275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940453"/>
                  </a:ext>
                </a:extLst>
              </a:tr>
              <a:tr h="1275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Agrob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Buchtal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MARBEL + MORE bézs színű mozaik 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647667"/>
                  </a:ext>
                </a:extLst>
              </a:tr>
            </a:tbl>
          </a:graphicData>
        </a:graphic>
      </p:graphicFrame>
      <p:graphicFrame>
        <p:nvGraphicFramePr>
          <p:cNvPr id="62" name="Táblázat 61">
            <a:extLst>
              <a:ext uri="{FF2B5EF4-FFF2-40B4-BE49-F238E27FC236}">
                <a16:creationId xmlns:a16="http://schemas.microsoft.com/office/drawing/2014/main" id="{0B66CFD4-166B-053D-1772-165723CF1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750537"/>
              </p:ext>
            </p:extLst>
          </p:nvPr>
        </p:nvGraphicFramePr>
        <p:xfrm>
          <a:off x="6488126" y="984445"/>
          <a:ext cx="3183537" cy="171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57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100" dirty="0">
                          <a:solidFill>
                            <a:schemeClr val="tx1"/>
                          </a:solidFill>
                          <a:effectLst/>
                        </a:rPr>
                        <a:t>Finn rezgőnyár szauna burkolat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09951"/>
                  </a:ext>
                </a:extLst>
              </a:tr>
            </a:tbl>
          </a:graphicData>
        </a:graphic>
      </p:graphicFrame>
      <p:graphicFrame>
        <p:nvGraphicFramePr>
          <p:cNvPr id="63" name="Táblázat 62">
            <a:extLst>
              <a:ext uri="{FF2B5EF4-FFF2-40B4-BE49-F238E27FC236}">
                <a16:creationId xmlns:a16="http://schemas.microsoft.com/office/drawing/2014/main" id="{2E5CDCAD-4ACB-DD26-1733-F230392D4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459965"/>
              </p:ext>
            </p:extLst>
          </p:nvPr>
        </p:nvGraphicFramePr>
        <p:xfrm>
          <a:off x="6505555" y="1292613"/>
          <a:ext cx="3183537" cy="171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1336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Agrob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Buchtal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ASCONA iszap színű 60x60 és 30x60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874844"/>
                  </a:ext>
                </a:extLst>
              </a:tr>
            </a:tbl>
          </a:graphicData>
        </a:graphic>
      </p:graphicFrame>
      <p:graphicFrame>
        <p:nvGraphicFramePr>
          <p:cNvPr id="1024" name="Táblázat 1023">
            <a:extLst>
              <a:ext uri="{FF2B5EF4-FFF2-40B4-BE49-F238E27FC236}">
                <a16:creationId xmlns:a16="http://schemas.microsoft.com/office/drawing/2014/main" id="{876B8CA9-CD49-EE88-D3C2-3F30E940A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141860"/>
              </p:ext>
            </p:extLst>
          </p:nvPr>
        </p:nvGraphicFramePr>
        <p:xfrm>
          <a:off x="6488126" y="1572667"/>
          <a:ext cx="3183537" cy="664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218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Agrob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Buchtal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WALDEN tölgy színű 20x120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512885"/>
                  </a:ext>
                </a:extLst>
              </a:tr>
              <a:tr h="446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100" dirty="0">
                          <a:solidFill>
                            <a:schemeClr val="tx1"/>
                          </a:solidFill>
                          <a:effectLst/>
                        </a:rPr>
                        <a:t>CUBIK EDGE tölgy színű, alumínium, sávos álmennyezet és falburkolat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236454"/>
                  </a:ext>
                </a:extLst>
              </a:tr>
            </a:tbl>
          </a:graphicData>
        </a:graphic>
      </p:graphicFrame>
      <p:graphicFrame>
        <p:nvGraphicFramePr>
          <p:cNvPr id="1025" name="Táblázat 1024">
            <a:extLst>
              <a:ext uri="{FF2B5EF4-FFF2-40B4-BE49-F238E27FC236}">
                <a16:creationId xmlns:a16="http://schemas.microsoft.com/office/drawing/2014/main" id="{6601470B-8AB4-65E8-9394-4EA1DB5149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682042"/>
              </p:ext>
            </p:extLst>
          </p:nvPr>
        </p:nvGraphicFramePr>
        <p:xfrm>
          <a:off x="6488126" y="2189119"/>
          <a:ext cx="3183537" cy="427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83537">
                  <a:extLst>
                    <a:ext uri="{9D8B030D-6E8A-4147-A177-3AD203B41FA5}">
                      <a16:colId xmlns:a16="http://schemas.microsoft.com/office/drawing/2014/main" val="1552622698"/>
                    </a:ext>
                  </a:extLst>
                </a:gridCol>
              </a:tblGrid>
              <a:tr h="4279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Agrob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hu-HU" sz="1100" kern="0" spc="20" dirty="0" err="1">
                          <a:solidFill>
                            <a:schemeClr val="tx1"/>
                          </a:solidFill>
                          <a:effectLst/>
                        </a:rPr>
                        <a:t>Buchtal</a:t>
                      </a:r>
                      <a:r>
                        <a:rPr lang="hu-HU" sz="1100" kern="0" spc="20" dirty="0">
                          <a:solidFill>
                            <a:schemeClr val="tx1"/>
                          </a:solidFill>
                          <a:effectLst/>
                        </a:rPr>
                        <a:t> ASCONA és MARBEL + MORE grafit színű 60x60 és mozaik</a:t>
                      </a:r>
                      <a:endParaRPr lang="hu-HU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382786"/>
                  </a:ext>
                </a:extLst>
              </a:tr>
            </a:tbl>
          </a:graphicData>
        </a:graphic>
      </p:graphicFrame>
      <p:sp>
        <p:nvSpPr>
          <p:cNvPr id="1027" name="Szövegdoboz 1026">
            <a:extLst>
              <a:ext uri="{FF2B5EF4-FFF2-40B4-BE49-F238E27FC236}">
                <a16:creationId xmlns:a16="http://schemas.microsoft.com/office/drawing/2014/main" id="{699E6E77-1F82-9A0F-6525-0462E88807AA}"/>
              </a:ext>
            </a:extLst>
          </p:cNvPr>
          <p:cNvSpPr txBox="1"/>
          <p:nvPr/>
        </p:nvSpPr>
        <p:spPr>
          <a:xfrm>
            <a:off x="6495559" y="3971568"/>
            <a:ext cx="810115" cy="1384995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71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779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0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F3375EB0-D246-3F61-659D-C10961048C3A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2C543466-90DD-18F4-FC78-09CD90B59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83DF078-AA1E-4DC4-2B20-282F6B2818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FA169459-93C0-DD02-9251-F1A86C18C026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D634C00D-DF17-B08D-4316-E38CC9AF2D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" r="35896"/>
          <a:stretch/>
        </p:blipFill>
        <p:spPr>
          <a:xfrm>
            <a:off x="224794" y="190282"/>
            <a:ext cx="5871206" cy="5464199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519135DE-30E7-A84A-7D24-E8FAE70056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EAEE47D1-681F-318F-D5BF-5A4055884A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5" t="29020" r="21542" b="34118"/>
          <a:stretch/>
        </p:blipFill>
        <p:spPr>
          <a:xfrm>
            <a:off x="6293359" y="127150"/>
            <a:ext cx="5720566" cy="2776588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F1E6A46-CFCC-E422-83CB-62972E2B30B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3" r="902"/>
          <a:stretch/>
        </p:blipFill>
        <p:spPr>
          <a:xfrm>
            <a:off x="9187090" y="1848718"/>
            <a:ext cx="2816137" cy="3781902"/>
          </a:xfrm>
          <a:prstGeom prst="rect">
            <a:avLst/>
          </a:prstGeom>
        </p:spPr>
      </p:pic>
      <p:sp>
        <p:nvSpPr>
          <p:cNvPr id="7" name="Téglalap: lekerekített 6">
            <a:extLst>
              <a:ext uri="{FF2B5EF4-FFF2-40B4-BE49-F238E27FC236}">
                <a16:creationId xmlns:a16="http://schemas.microsoft.com/office/drawing/2014/main" id="{B1890498-1BC9-CAD0-F102-37C31DDABC82}"/>
              </a:ext>
            </a:extLst>
          </p:cNvPr>
          <p:cNvSpPr/>
          <p:nvPr/>
        </p:nvSpPr>
        <p:spPr>
          <a:xfrm>
            <a:off x="8310254" y="3429000"/>
            <a:ext cx="474972" cy="276225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65B5CD62-C008-5560-37D3-62C42CB3B062}"/>
              </a:ext>
            </a:extLst>
          </p:cNvPr>
          <p:cNvSpPr txBox="1"/>
          <p:nvPr/>
        </p:nvSpPr>
        <p:spPr>
          <a:xfrm>
            <a:off x="6586109" y="3440258"/>
            <a:ext cx="11893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 err="1">
                <a:latin typeface="Aptos Narrow" panose="020B0004020202020204" pitchFamily="34" charset="0"/>
              </a:rPr>
              <a:t>Infra</a:t>
            </a:r>
            <a:r>
              <a:rPr lang="hu-HU" sz="1200" cap="small" spc="200" dirty="0">
                <a:latin typeface="Aptos Narrow" panose="020B0004020202020204" pitchFamily="34" charset="0"/>
              </a:rPr>
              <a:t> szauna</a:t>
            </a:r>
          </a:p>
        </p:txBody>
      </p:sp>
    </p:spTree>
    <p:extLst>
      <p:ext uri="{BB962C8B-B14F-4D97-AF65-F5344CB8AC3E}">
        <p14:creationId xmlns:p14="http://schemas.microsoft.com/office/powerpoint/2010/main" val="391172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Kép 34">
            <a:extLst>
              <a:ext uri="{FF2B5EF4-FFF2-40B4-BE49-F238E27FC236}">
                <a16:creationId xmlns:a16="http://schemas.microsoft.com/office/drawing/2014/main" id="{804066A4-CD88-B4B3-EE35-0DFBB513CB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1" t="29281" r="21850" b="26319"/>
          <a:stretch/>
        </p:blipFill>
        <p:spPr>
          <a:xfrm>
            <a:off x="6271260" y="190282"/>
            <a:ext cx="5722764" cy="2808031"/>
          </a:xfrm>
          <a:prstGeom prst="rect">
            <a:avLst/>
          </a:prstGeom>
        </p:spPr>
      </p:pic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F3375EB0-D246-3F61-659D-C10961048C3A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2C543466-90DD-18F4-FC78-09CD90B59D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83DF078-AA1E-4DC4-2B20-282F6B2818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FA169459-93C0-DD02-9251-F1A86C18C026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25" name="Kép 24">
            <a:extLst>
              <a:ext uri="{FF2B5EF4-FFF2-40B4-BE49-F238E27FC236}">
                <a16:creationId xmlns:a16="http://schemas.microsoft.com/office/drawing/2014/main" id="{C586C8ED-2BB8-F00F-9D13-62156A0393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0" r="27815"/>
          <a:stretch/>
        </p:blipFill>
        <p:spPr>
          <a:xfrm>
            <a:off x="9165721" y="1556177"/>
            <a:ext cx="2828304" cy="409678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9658DE3A-A7D8-E78C-85BC-A3E49BF25BA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9" r="21235"/>
          <a:stretch/>
        </p:blipFill>
        <p:spPr>
          <a:xfrm>
            <a:off x="197975" y="190282"/>
            <a:ext cx="5898025" cy="54642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66F6A5DA-2836-4591-E276-3E7CF5675A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8" name="Téglalap: lekerekített 7">
            <a:extLst>
              <a:ext uri="{FF2B5EF4-FFF2-40B4-BE49-F238E27FC236}">
                <a16:creationId xmlns:a16="http://schemas.microsoft.com/office/drawing/2014/main" id="{112148C4-9C40-6E69-848C-2E2D5146D8FC}"/>
              </a:ext>
            </a:extLst>
          </p:cNvPr>
          <p:cNvSpPr/>
          <p:nvPr/>
        </p:nvSpPr>
        <p:spPr>
          <a:xfrm>
            <a:off x="8310254" y="3632200"/>
            <a:ext cx="474972" cy="390525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9292AE9C-19F1-358B-9911-E96CF02665B2}"/>
              </a:ext>
            </a:extLst>
          </p:cNvPr>
          <p:cNvSpPr txBox="1"/>
          <p:nvPr/>
        </p:nvSpPr>
        <p:spPr>
          <a:xfrm>
            <a:off x="6703097" y="3440258"/>
            <a:ext cx="955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Gőzfürdő</a:t>
            </a:r>
          </a:p>
        </p:txBody>
      </p:sp>
    </p:spTree>
    <p:extLst>
      <p:ext uri="{BB962C8B-B14F-4D97-AF65-F5344CB8AC3E}">
        <p14:creationId xmlns:p14="http://schemas.microsoft.com/office/powerpoint/2010/main" val="298808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15EFFA0-8E11-5D11-9BF9-2D62080093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0AC1B9F6-9348-9684-5E9A-256404B1C877}"/>
              </a:ext>
            </a:extLst>
          </p:cNvPr>
          <p:cNvSpPr txBox="1"/>
          <p:nvPr/>
        </p:nvSpPr>
        <p:spPr>
          <a:xfrm>
            <a:off x="3845908" y="6024945"/>
            <a:ext cx="549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</a:t>
            </a:r>
          </a:p>
        </p:txBody>
      </p:sp>
      <p:cxnSp>
        <p:nvCxnSpPr>
          <p:cNvPr id="4" name="Egyenes összekötő 3">
            <a:extLst>
              <a:ext uri="{FF2B5EF4-FFF2-40B4-BE49-F238E27FC236}">
                <a16:creationId xmlns:a16="http://schemas.microsoft.com/office/drawing/2014/main" id="{C9B4CE4C-25B6-25E6-72BE-E6E2E7AEBCAF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19E4CBDF-AD68-025E-71DC-A90C2A07D9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58686CCB-E5A7-2852-1767-5791710C47B6}"/>
              </a:ext>
            </a:extLst>
          </p:cNvPr>
          <p:cNvSpPr txBox="1"/>
          <p:nvPr/>
        </p:nvSpPr>
        <p:spPr>
          <a:xfrm>
            <a:off x="606392" y="582881"/>
            <a:ext cx="1524412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u-HU" b="1" dirty="0" err="1">
                <a:solidFill>
                  <a:schemeClr val="bg1">
                    <a:lumMod val="50000"/>
                  </a:schemeClr>
                </a:solidFill>
              </a:rPr>
              <a:t>Csitáry</a:t>
            </a:r>
            <a:r>
              <a:rPr lang="hu-HU" b="1" dirty="0">
                <a:solidFill>
                  <a:schemeClr val="bg1">
                    <a:lumMod val="50000"/>
                  </a:schemeClr>
                </a:solidFill>
              </a:rPr>
              <a:t> G. Emil Városi Uszoda</a:t>
            </a:r>
          </a:p>
          <a:p>
            <a:r>
              <a:rPr lang="hu-HU" b="1" dirty="0">
                <a:solidFill>
                  <a:schemeClr val="bg1">
                    <a:lumMod val="50000"/>
                  </a:schemeClr>
                </a:solidFill>
              </a:rPr>
              <a:t>Energetikai Felújítás prezentáció </a:t>
            </a:r>
            <a:endParaRPr lang="hu-HU" sz="14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hu-HU" sz="1600" b="1" dirty="0">
                <a:solidFill>
                  <a:schemeClr val="bg1">
                    <a:lumMod val="50000"/>
                  </a:schemeClr>
                </a:solidFill>
              </a:rPr>
              <a:t>KÉSZÍTETTE:</a:t>
            </a: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sz="14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hu-HU" sz="12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L.MIHA EMŐKE</a:t>
            </a:r>
          </a:p>
          <a:p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SAJTOS CSONGOR</a:t>
            </a:r>
          </a:p>
          <a:p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HAVASI JÁNOS</a:t>
            </a:r>
          </a:p>
          <a:p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IMREFI SZILVIA</a:t>
            </a:r>
          </a:p>
          <a:p>
            <a:r>
              <a:rPr lang="hu-HU" sz="1200" b="1" dirty="0">
                <a:solidFill>
                  <a:schemeClr val="bg1">
                    <a:lumMod val="50000"/>
                  </a:schemeClr>
                </a:solidFill>
              </a:rPr>
              <a:t>FENDLE NOÉMI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D5F74422-2D48-9691-E893-242568F609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1" y="3011649"/>
            <a:ext cx="1180699" cy="834702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311EF81-B428-01B8-88EA-3EBC4ABA2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3959" y="349807"/>
            <a:ext cx="6822956" cy="276329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7A7F5F8-58C9-5091-BBCB-18269C7C5C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958" y="3242431"/>
            <a:ext cx="6822956" cy="254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1" name="Kép 20">
            <a:extLst>
              <a:ext uri="{FF2B5EF4-FFF2-40B4-BE49-F238E27FC236}">
                <a16:creationId xmlns:a16="http://schemas.microsoft.com/office/drawing/2014/main" id="{508A4DE5-0A29-C5CC-74C5-9DB48EF9D2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8" t="28889" r="5095" b="27451"/>
          <a:stretch/>
        </p:blipFill>
        <p:spPr>
          <a:xfrm>
            <a:off x="6213284" y="144053"/>
            <a:ext cx="5760447" cy="2118931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93516A14-E058-82B6-0193-F523728A04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3B746814-A581-A4EB-BA18-9E1C2604C8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68" r="21289"/>
          <a:stretch/>
        </p:blipFill>
        <p:spPr>
          <a:xfrm>
            <a:off x="9165720" y="1224822"/>
            <a:ext cx="2801488" cy="4433568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FA32C3FF-57F6-DF4C-1D5C-2BFB5D11F5A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1" r="2520"/>
          <a:stretch/>
        </p:blipFill>
        <p:spPr>
          <a:xfrm>
            <a:off x="218269" y="182666"/>
            <a:ext cx="5877731" cy="5475724"/>
          </a:xfrm>
          <a:prstGeom prst="rect">
            <a:avLst/>
          </a:prstGeom>
        </p:spPr>
      </p:pic>
      <p:sp>
        <p:nvSpPr>
          <p:cNvPr id="12" name="Téglalap: lekerekített 11">
            <a:extLst>
              <a:ext uri="{FF2B5EF4-FFF2-40B4-BE49-F238E27FC236}">
                <a16:creationId xmlns:a16="http://schemas.microsoft.com/office/drawing/2014/main" id="{30DEBA52-E298-CABF-AAE3-3FB0018F37E5}"/>
              </a:ext>
            </a:extLst>
          </p:cNvPr>
          <p:cNvSpPr/>
          <p:nvPr/>
        </p:nvSpPr>
        <p:spPr>
          <a:xfrm>
            <a:off x="8310254" y="3971925"/>
            <a:ext cx="663450" cy="390525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4A5895B2-A0EB-53D9-95D7-AD48B800740B}"/>
              </a:ext>
            </a:extLst>
          </p:cNvPr>
          <p:cNvSpPr txBox="1"/>
          <p:nvPr/>
        </p:nvSpPr>
        <p:spPr>
          <a:xfrm>
            <a:off x="6619484" y="3440258"/>
            <a:ext cx="1122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Finn szauna</a:t>
            </a:r>
          </a:p>
        </p:txBody>
      </p:sp>
    </p:spTree>
    <p:extLst>
      <p:ext uri="{BB962C8B-B14F-4D97-AF65-F5344CB8AC3E}">
        <p14:creationId xmlns:p14="http://schemas.microsoft.com/office/powerpoint/2010/main" val="361971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8" name="Kép 7">
            <a:extLst>
              <a:ext uri="{FF2B5EF4-FFF2-40B4-BE49-F238E27FC236}">
                <a16:creationId xmlns:a16="http://schemas.microsoft.com/office/drawing/2014/main" id="{FB7FC1C4-BD1D-7CA1-6779-D2AFD11951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1" b="7077"/>
          <a:stretch/>
        </p:blipFill>
        <p:spPr>
          <a:xfrm>
            <a:off x="224791" y="224120"/>
            <a:ext cx="11752055" cy="547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7" name="Kép 16">
            <a:extLst>
              <a:ext uri="{FF2B5EF4-FFF2-40B4-BE49-F238E27FC236}">
                <a16:creationId xmlns:a16="http://schemas.microsoft.com/office/drawing/2014/main" id="{3C1FE168-82F5-0C87-5F2A-E4FD8B86F2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" r="38426" b="1327"/>
          <a:stretch/>
        </p:blipFill>
        <p:spPr>
          <a:xfrm>
            <a:off x="9144621" y="3126149"/>
            <a:ext cx="2822587" cy="2532239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C46AB3F3-9A85-08AE-D0DE-EEE5EB810D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8" t="28889" r="14920" b="27222"/>
          <a:stretch/>
        </p:blipFill>
        <p:spPr>
          <a:xfrm>
            <a:off x="6190647" y="251359"/>
            <a:ext cx="5776559" cy="2597806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4A582749-B543-2FD3-2A69-AA64996B56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6" t="507" r="7986"/>
          <a:stretch/>
        </p:blipFill>
        <p:spPr>
          <a:xfrm>
            <a:off x="224794" y="190280"/>
            <a:ext cx="5871206" cy="5498493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DF229F1-3E09-1B6C-0686-B850904E0C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6" name="Téglalap: lekerekített 5">
            <a:extLst>
              <a:ext uri="{FF2B5EF4-FFF2-40B4-BE49-F238E27FC236}">
                <a16:creationId xmlns:a16="http://schemas.microsoft.com/office/drawing/2014/main" id="{BB955788-82D9-4FC7-B775-147CD26BF02B}"/>
              </a:ext>
            </a:extLst>
          </p:cNvPr>
          <p:cNvSpPr/>
          <p:nvPr/>
        </p:nvSpPr>
        <p:spPr>
          <a:xfrm>
            <a:off x="7101840" y="3943352"/>
            <a:ext cx="585554" cy="461962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80FD0BCC-417B-3BA0-7AAE-C24DD7EEBA30}"/>
              </a:ext>
            </a:extLst>
          </p:cNvPr>
          <p:cNvSpPr txBox="1"/>
          <p:nvPr/>
        </p:nvSpPr>
        <p:spPr>
          <a:xfrm>
            <a:off x="6663406" y="3440258"/>
            <a:ext cx="10347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 err="1">
                <a:latin typeface="Aptos Narrow" panose="020B0004020202020204" pitchFamily="34" charset="0"/>
              </a:rPr>
              <a:t>Bio</a:t>
            </a:r>
            <a:r>
              <a:rPr lang="hu-HU" sz="1200" cap="small" spc="200" dirty="0">
                <a:latin typeface="Aptos Narrow" panose="020B0004020202020204" pitchFamily="34" charset="0"/>
              </a:rPr>
              <a:t> szauna</a:t>
            </a:r>
          </a:p>
        </p:txBody>
      </p:sp>
    </p:spTree>
    <p:extLst>
      <p:ext uri="{BB962C8B-B14F-4D97-AF65-F5344CB8AC3E}">
        <p14:creationId xmlns:p14="http://schemas.microsoft.com/office/powerpoint/2010/main" val="121286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3" name="Kép 12">
            <a:extLst>
              <a:ext uri="{FF2B5EF4-FFF2-40B4-BE49-F238E27FC236}">
                <a16:creationId xmlns:a16="http://schemas.microsoft.com/office/drawing/2014/main" id="{938CE704-0EC1-B041-EC48-EB2EE71759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" b="13543"/>
          <a:stretch/>
        </p:blipFill>
        <p:spPr>
          <a:xfrm>
            <a:off x="219972" y="224120"/>
            <a:ext cx="11752055" cy="543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8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" name="Kép 10">
            <a:extLst>
              <a:ext uri="{FF2B5EF4-FFF2-40B4-BE49-F238E27FC236}">
                <a16:creationId xmlns:a16="http://schemas.microsoft.com/office/drawing/2014/main" id="{ECB3F54E-5C8B-E39A-3DF4-C81EDF6F5C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8" r="33033"/>
          <a:stretch/>
        </p:blipFill>
        <p:spPr>
          <a:xfrm>
            <a:off x="224791" y="241102"/>
            <a:ext cx="5871209" cy="5443537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9181DF0-480B-8FA7-0083-FFA0003FDD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8" name="Téglalap: lekerekített 7">
            <a:extLst>
              <a:ext uri="{FF2B5EF4-FFF2-40B4-BE49-F238E27FC236}">
                <a16:creationId xmlns:a16="http://schemas.microsoft.com/office/drawing/2014/main" id="{D9BB7C3C-1765-D86F-0D3F-C6B6DA82B5DA}"/>
              </a:ext>
            </a:extLst>
          </p:cNvPr>
          <p:cNvSpPr/>
          <p:nvPr/>
        </p:nvSpPr>
        <p:spPr>
          <a:xfrm>
            <a:off x="7515226" y="3943352"/>
            <a:ext cx="642937" cy="461962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84E4F498-3424-954A-B8EA-BCF25C6FC7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6" t="73718" r="14852" b="16063"/>
          <a:stretch/>
        </p:blipFill>
        <p:spPr>
          <a:xfrm>
            <a:off x="6288016" y="241102"/>
            <a:ext cx="5679280" cy="74487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A69C16-E072-D11C-C67C-B33190B3DB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1" t="39760" r="27853" b="46034"/>
          <a:stretch/>
        </p:blipFill>
        <p:spPr>
          <a:xfrm>
            <a:off x="6288015" y="1172744"/>
            <a:ext cx="5679194" cy="102978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C20D937-26D9-2E94-80D5-91F6A9E01D0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25"/>
          <a:stretch/>
        </p:blipFill>
        <p:spPr>
          <a:xfrm>
            <a:off x="9097158" y="2367380"/>
            <a:ext cx="2870051" cy="226823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1FEB8A23-7AB2-2368-9A19-BAD1F1B52D6D}"/>
              </a:ext>
            </a:extLst>
          </p:cNvPr>
          <p:cNvSpPr txBox="1"/>
          <p:nvPr/>
        </p:nvSpPr>
        <p:spPr>
          <a:xfrm>
            <a:off x="6716851" y="3440258"/>
            <a:ext cx="927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Zuhanyzó</a:t>
            </a:r>
          </a:p>
        </p:txBody>
      </p:sp>
    </p:spTree>
    <p:extLst>
      <p:ext uri="{BB962C8B-B14F-4D97-AF65-F5344CB8AC3E}">
        <p14:creationId xmlns:p14="http://schemas.microsoft.com/office/powerpoint/2010/main" val="321311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7" name="Kép 6">
            <a:extLst>
              <a:ext uri="{FF2B5EF4-FFF2-40B4-BE49-F238E27FC236}">
                <a16:creationId xmlns:a16="http://schemas.microsoft.com/office/drawing/2014/main" id="{71EBFFB6-4B5F-F581-7FA5-3EEB5EA950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4" b="7301"/>
          <a:stretch/>
        </p:blipFill>
        <p:spPr>
          <a:xfrm>
            <a:off x="219972" y="224119"/>
            <a:ext cx="11752055" cy="543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0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2" name="Kép 11">
            <a:extLst>
              <a:ext uri="{FF2B5EF4-FFF2-40B4-BE49-F238E27FC236}">
                <a16:creationId xmlns:a16="http://schemas.microsoft.com/office/drawing/2014/main" id="{4E573475-8191-ACD2-6989-92ED8E9572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7" r="6290"/>
          <a:stretch/>
        </p:blipFill>
        <p:spPr>
          <a:xfrm>
            <a:off x="224791" y="236966"/>
            <a:ext cx="5871209" cy="5447671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3AC09FD-54FA-79DB-EE0F-823164BE14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r="33850"/>
          <a:stretch/>
        </p:blipFill>
        <p:spPr>
          <a:xfrm>
            <a:off x="224790" y="233861"/>
            <a:ext cx="5871209" cy="5438536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2E128350-6FB1-4196-508C-A47B01D245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" t="15632" b="5728"/>
          <a:stretch/>
        </p:blipFill>
        <p:spPr>
          <a:xfrm>
            <a:off x="12487451" y="2953129"/>
            <a:ext cx="5632908" cy="2495862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74DC8E5-FF77-B3EB-B4D9-CAE5D7D058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7" name="Téglalap: lekerekített 6">
            <a:extLst>
              <a:ext uri="{FF2B5EF4-FFF2-40B4-BE49-F238E27FC236}">
                <a16:creationId xmlns:a16="http://schemas.microsoft.com/office/drawing/2014/main" id="{77729132-64C4-21B2-736C-7EB8E98FEB84}"/>
              </a:ext>
            </a:extLst>
          </p:cNvPr>
          <p:cNvSpPr/>
          <p:nvPr/>
        </p:nvSpPr>
        <p:spPr>
          <a:xfrm>
            <a:off x="8566150" y="4267635"/>
            <a:ext cx="473550" cy="461962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862EA992-5391-3A67-99C6-4BF705D305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1" t="18301" r="13568"/>
          <a:stretch/>
        </p:blipFill>
        <p:spPr>
          <a:xfrm>
            <a:off x="12287091" y="1255058"/>
            <a:ext cx="5536540" cy="5602941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90E10CC-B01D-A80C-29B1-DAF748337CA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" r="30960"/>
          <a:stretch/>
        </p:blipFill>
        <p:spPr>
          <a:xfrm>
            <a:off x="9174064" y="3299465"/>
            <a:ext cx="2793145" cy="2385172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366C3ED-7CF1-1BCB-E7DE-9F3DA6BC9A6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0" t="29992" r="26345" b="59868"/>
          <a:stretch/>
        </p:blipFill>
        <p:spPr>
          <a:xfrm>
            <a:off x="7631836" y="233861"/>
            <a:ext cx="4335373" cy="720096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057383AA-7E5B-99A8-D361-3DE2358E499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3"/>
          <a:stretch/>
        </p:blipFill>
        <p:spPr>
          <a:xfrm>
            <a:off x="7630860" y="1011690"/>
            <a:ext cx="4335372" cy="2199345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9ED60737-EC3E-2D2E-8BF7-98DB19BE7E6E}"/>
              </a:ext>
            </a:extLst>
          </p:cNvPr>
          <p:cNvSpPr txBox="1"/>
          <p:nvPr/>
        </p:nvSpPr>
        <p:spPr>
          <a:xfrm>
            <a:off x="6731854" y="3440258"/>
            <a:ext cx="8978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Recepció</a:t>
            </a:r>
          </a:p>
        </p:txBody>
      </p:sp>
    </p:spTree>
    <p:extLst>
      <p:ext uri="{BB962C8B-B14F-4D97-AF65-F5344CB8AC3E}">
        <p14:creationId xmlns:p14="http://schemas.microsoft.com/office/powerpoint/2010/main" val="258580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" name="Kép 5">
            <a:extLst>
              <a:ext uri="{FF2B5EF4-FFF2-40B4-BE49-F238E27FC236}">
                <a16:creationId xmlns:a16="http://schemas.microsoft.com/office/drawing/2014/main" id="{C4481918-4D0A-E162-C769-9F310A21EA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" b="12002"/>
          <a:stretch/>
        </p:blipFill>
        <p:spPr>
          <a:xfrm>
            <a:off x="288426" y="300449"/>
            <a:ext cx="11611474" cy="535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4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2" name="Kép 21">
            <a:extLst>
              <a:ext uri="{FF2B5EF4-FFF2-40B4-BE49-F238E27FC236}">
                <a16:creationId xmlns:a16="http://schemas.microsoft.com/office/drawing/2014/main" id="{2C168654-AF61-A3F1-4196-0B03C706D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t="50000" r="42853" b="29333"/>
          <a:stretch/>
        </p:blipFill>
        <p:spPr>
          <a:xfrm>
            <a:off x="6288016" y="1398668"/>
            <a:ext cx="2906917" cy="1133513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6396EAFC-1C36-934A-D074-AAFA73F0D9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" t="3239" r="42882" b="76340"/>
          <a:stretch/>
        </p:blipFill>
        <p:spPr>
          <a:xfrm>
            <a:off x="6288016" y="183594"/>
            <a:ext cx="4295607" cy="113351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7664721-3E52-5819-D5BC-9FB46F4B0F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1" t="624"/>
          <a:stretch/>
        </p:blipFill>
        <p:spPr>
          <a:xfrm>
            <a:off x="224791" y="190280"/>
            <a:ext cx="5871209" cy="5498493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D56F6EC0-2E4B-AB10-0A42-7C907D29B25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0CB68616-A614-02AA-0BAF-B0AFF2B1FF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" b="1246"/>
          <a:stretch/>
        </p:blipFill>
        <p:spPr>
          <a:xfrm>
            <a:off x="9053045" y="3982373"/>
            <a:ext cx="2951593" cy="1706401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589E8C03-ADAC-068A-F454-D0B80042DF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7" t="518" r="47249" b="3477"/>
          <a:stretch/>
        </p:blipFill>
        <p:spPr>
          <a:xfrm>
            <a:off x="10692677" y="190280"/>
            <a:ext cx="1261848" cy="234617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F27661C-A300-8263-EF62-5B7D17220B0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7" t="25676" r="42925" b="51613"/>
          <a:stretch/>
        </p:blipFill>
        <p:spPr>
          <a:xfrm>
            <a:off x="9053045" y="2627769"/>
            <a:ext cx="2942292" cy="1260568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07AA75A-54EA-19A7-C2C1-AFD483F520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3" t="3381" r="25549" b="76345"/>
          <a:stretch/>
        </p:blipFill>
        <p:spPr>
          <a:xfrm>
            <a:off x="9303987" y="1398668"/>
            <a:ext cx="1279636" cy="1133514"/>
          </a:xfrm>
          <a:prstGeom prst="rect">
            <a:avLst/>
          </a:prstGeom>
        </p:spPr>
      </p:pic>
      <p:sp>
        <p:nvSpPr>
          <p:cNvPr id="8" name="Téglalap: lekerekített 7">
            <a:extLst>
              <a:ext uri="{FF2B5EF4-FFF2-40B4-BE49-F238E27FC236}">
                <a16:creationId xmlns:a16="http://schemas.microsoft.com/office/drawing/2014/main" id="{A57A52AE-2212-9283-1F3D-727B308F5F5D}"/>
              </a:ext>
            </a:extLst>
          </p:cNvPr>
          <p:cNvSpPr/>
          <p:nvPr/>
        </p:nvSpPr>
        <p:spPr>
          <a:xfrm>
            <a:off x="6288016" y="3943352"/>
            <a:ext cx="965038" cy="461962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0BE96DF8-0DB3-2F71-3AEF-C1E739B41790}"/>
              </a:ext>
            </a:extLst>
          </p:cNvPr>
          <p:cNvSpPr txBox="1"/>
          <p:nvPr/>
        </p:nvSpPr>
        <p:spPr>
          <a:xfrm>
            <a:off x="6667800" y="3440258"/>
            <a:ext cx="10259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 err="1">
                <a:latin typeface="Aptos Narrow" panose="020B0004020202020204" pitchFamily="34" charset="0"/>
              </a:rPr>
              <a:t>Tepidárium</a:t>
            </a:r>
            <a:endParaRPr lang="hu-HU" sz="1200" cap="small" spc="200" dirty="0"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7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7" name="Kép 6">
            <a:extLst>
              <a:ext uri="{FF2B5EF4-FFF2-40B4-BE49-F238E27FC236}">
                <a16:creationId xmlns:a16="http://schemas.microsoft.com/office/drawing/2014/main" id="{CF011C46-668E-525E-E09F-D0AED854BE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12340"/>
          <a:stretch/>
        </p:blipFill>
        <p:spPr>
          <a:xfrm>
            <a:off x="219972" y="224121"/>
            <a:ext cx="11752055" cy="543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1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Egyenes összekötő 5">
            <a:extLst>
              <a:ext uri="{FF2B5EF4-FFF2-40B4-BE49-F238E27FC236}">
                <a16:creationId xmlns:a16="http://schemas.microsoft.com/office/drawing/2014/main" id="{3A484EB2-14C7-4E8B-A6FC-D10778E53D41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" name="Kép 10">
            <a:extLst>
              <a:ext uri="{FF2B5EF4-FFF2-40B4-BE49-F238E27FC236}">
                <a16:creationId xmlns:a16="http://schemas.microsoft.com/office/drawing/2014/main" id="{FBEC8489-71A7-4975-B487-6362505AE3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3C8FFE-1F81-4F76-9E44-BFB6F34A4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85223E3E-7BE3-48E9-BE17-948A9B99D0DF}"/>
              </a:ext>
            </a:extLst>
          </p:cNvPr>
          <p:cNvSpPr txBox="1"/>
          <p:nvPr/>
        </p:nvSpPr>
        <p:spPr>
          <a:xfrm>
            <a:off x="3839413" y="6132666"/>
            <a:ext cx="549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15" name="Kép 14">
            <a:extLst>
              <a:ext uri="{FF2B5EF4-FFF2-40B4-BE49-F238E27FC236}">
                <a16:creationId xmlns:a16="http://schemas.microsoft.com/office/drawing/2014/main" id="{F98EDC63-AAA1-45DB-8FA9-FBBE51CBDF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12" y="320385"/>
            <a:ext cx="8179155" cy="4496143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7E86E2CA-3A85-4911-B64A-1F0E048B44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36000" cy="27000"/>
          </a:xfrm>
          <a:prstGeom prst="rect">
            <a:avLst/>
          </a:prstGeom>
        </p:spPr>
      </p:pic>
      <p:sp>
        <p:nvSpPr>
          <p:cNvPr id="2" name="Szövegdoboz 1">
            <a:extLst>
              <a:ext uri="{FF2B5EF4-FFF2-40B4-BE49-F238E27FC236}">
                <a16:creationId xmlns:a16="http://schemas.microsoft.com/office/drawing/2014/main" id="{61CE3AC9-6BE0-1758-6527-28508649619D}"/>
              </a:ext>
            </a:extLst>
          </p:cNvPr>
          <p:cNvSpPr txBox="1"/>
          <p:nvPr/>
        </p:nvSpPr>
        <p:spPr>
          <a:xfrm>
            <a:off x="8254767" y="380648"/>
            <a:ext cx="34501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/>
              <a:t>A Székesfehérvári </a:t>
            </a:r>
          </a:p>
          <a:p>
            <a:r>
              <a:rPr lang="hu-HU" sz="1400" b="1" dirty="0"/>
              <a:t>Városi Uszoda felújításának (energetikai korszerűsítésének)  tervezése a feladat.</a:t>
            </a:r>
          </a:p>
          <a:p>
            <a:endParaRPr lang="hu-HU" sz="1400" b="1" dirty="0"/>
          </a:p>
          <a:p>
            <a:r>
              <a:rPr lang="hu-HU" sz="1000" b="1" dirty="0"/>
              <a:t>Energetikai korszerűsítésen belül minden szakágat érintő korszerűsítési feladatokat kell elvégezni. Ez érinti az,</a:t>
            </a:r>
          </a:p>
          <a:p>
            <a:r>
              <a:rPr lang="hu-HU" sz="1000" b="1" dirty="0"/>
              <a:t>1. Építészeti kialakítást</a:t>
            </a:r>
          </a:p>
          <a:p>
            <a:r>
              <a:rPr lang="hu-HU" sz="1000" b="1" dirty="0"/>
              <a:t>2. Statikát</a:t>
            </a:r>
          </a:p>
          <a:p>
            <a:r>
              <a:rPr lang="hu-HU" sz="1000" b="1" dirty="0"/>
              <a:t>3. Épületgépészeti és vízgépészeti</a:t>
            </a:r>
          </a:p>
          <a:p>
            <a:r>
              <a:rPr lang="hu-HU" sz="1000" b="1" dirty="0"/>
              <a:t>4. Épületvillamossági</a:t>
            </a:r>
          </a:p>
          <a:p>
            <a:r>
              <a:rPr lang="hu-HU" sz="1000" b="1" dirty="0"/>
              <a:t>szerkezetek rendszerek részleges felújítását korszerűsítését</a:t>
            </a:r>
          </a:p>
          <a:p>
            <a:endParaRPr lang="hu-HU" sz="1200" b="1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DF64B008-CD4C-7D16-B181-2AF797E90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6854" y="2730783"/>
            <a:ext cx="6392972" cy="287937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  <a:sp3d prstMaterial="flat"/>
        </p:spPr>
      </p:pic>
    </p:spTree>
    <p:extLst>
      <p:ext uri="{BB962C8B-B14F-4D97-AF65-F5344CB8AC3E}">
        <p14:creationId xmlns:p14="http://schemas.microsoft.com/office/powerpoint/2010/main" val="165869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2" name="Kép 11">
            <a:extLst>
              <a:ext uri="{FF2B5EF4-FFF2-40B4-BE49-F238E27FC236}">
                <a16:creationId xmlns:a16="http://schemas.microsoft.com/office/drawing/2014/main" id="{4E573475-8191-ACD2-6989-92ED8E9572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7" r="6290"/>
          <a:stretch/>
        </p:blipFill>
        <p:spPr>
          <a:xfrm>
            <a:off x="224791" y="236966"/>
            <a:ext cx="5871209" cy="5447671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74DC8E5-FF77-B3EB-B4D9-CAE5D7D058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7" name="Téglalap: lekerekített 6">
            <a:extLst>
              <a:ext uri="{FF2B5EF4-FFF2-40B4-BE49-F238E27FC236}">
                <a16:creationId xmlns:a16="http://schemas.microsoft.com/office/drawing/2014/main" id="{77729132-64C4-21B2-736C-7EB8E98FEB84}"/>
              </a:ext>
            </a:extLst>
          </p:cNvPr>
          <p:cNvSpPr/>
          <p:nvPr/>
        </p:nvSpPr>
        <p:spPr>
          <a:xfrm>
            <a:off x="6678201" y="4566085"/>
            <a:ext cx="2141949" cy="81273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0" name="Kép 19">
            <a:extLst>
              <a:ext uri="{FF2B5EF4-FFF2-40B4-BE49-F238E27FC236}">
                <a16:creationId xmlns:a16="http://schemas.microsoft.com/office/drawing/2014/main" id="{9CEB8D59-9707-21E3-0A1D-4145033D86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0" r="23085"/>
          <a:stretch/>
        </p:blipFill>
        <p:spPr>
          <a:xfrm>
            <a:off x="237816" y="233861"/>
            <a:ext cx="5871209" cy="5438536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52FFDE4-3787-E3D5-ADF1-5EF4428EBA4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8" t="62814" r="14276" b="26908"/>
          <a:stretch/>
        </p:blipFill>
        <p:spPr>
          <a:xfrm>
            <a:off x="6630963" y="233861"/>
            <a:ext cx="5359400" cy="704849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0166ED3-1F8C-3A3C-E8B2-BF79AD01710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1" t="53496" r="28036" b="18541"/>
          <a:stretch/>
        </p:blipFill>
        <p:spPr>
          <a:xfrm rot="10800000">
            <a:off x="6630963" y="1032741"/>
            <a:ext cx="5359400" cy="1920387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5E517565-032B-154E-02D3-2D0AF86DAA3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r="21501"/>
          <a:stretch/>
        </p:blipFill>
        <p:spPr>
          <a:xfrm>
            <a:off x="9069397" y="3047159"/>
            <a:ext cx="2920966" cy="2660137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F8969B8A-0B45-4682-C0F4-C2E1DB3174E4}"/>
              </a:ext>
            </a:extLst>
          </p:cNvPr>
          <p:cNvSpPr txBox="1"/>
          <p:nvPr/>
        </p:nvSpPr>
        <p:spPr>
          <a:xfrm>
            <a:off x="6815950" y="3440258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Pihenő</a:t>
            </a:r>
          </a:p>
        </p:txBody>
      </p:sp>
    </p:spTree>
    <p:extLst>
      <p:ext uri="{BB962C8B-B14F-4D97-AF65-F5344CB8AC3E}">
        <p14:creationId xmlns:p14="http://schemas.microsoft.com/office/powerpoint/2010/main" val="168323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8" name="Kép 7">
            <a:extLst>
              <a:ext uri="{FF2B5EF4-FFF2-40B4-BE49-F238E27FC236}">
                <a16:creationId xmlns:a16="http://schemas.microsoft.com/office/drawing/2014/main" id="{DDB9D316-79E3-EC49-6E6C-C5F01A44AB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2" b="5764"/>
          <a:stretch/>
        </p:blipFill>
        <p:spPr>
          <a:xfrm>
            <a:off x="288426" y="253432"/>
            <a:ext cx="11611474" cy="535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1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" name="Kép 5">
            <a:extLst>
              <a:ext uri="{FF2B5EF4-FFF2-40B4-BE49-F238E27FC236}">
                <a16:creationId xmlns:a16="http://schemas.microsoft.com/office/drawing/2014/main" id="{174DC8E5-FF77-B3EB-B4D9-CAE5D7D058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6389" r="24180" b="20548"/>
          <a:stretch/>
        </p:blipFill>
        <p:spPr>
          <a:xfrm>
            <a:off x="6288016" y="3258053"/>
            <a:ext cx="2685688" cy="2120765"/>
          </a:xfrm>
          <a:prstGeom prst="rect">
            <a:avLst/>
          </a:prstGeom>
        </p:spPr>
      </p:pic>
      <p:sp>
        <p:nvSpPr>
          <p:cNvPr id="7" name="Téglalap: lekerekített 6">
            <a:extLst>
              <a:ext uri="{FF2B5EF4-FFF2-40B4-BE49-F238E27FC236}">
                <a16:creationId xmlns:a16="http://schemas.microsoft.com/office/drawing/2014/main" id="{77729132-64C4-21B2-736C-7EB8E98FEB84}"/>
              </a:ext>
            </a:extLst>
          </p:cNvPr>
          <p:cNvSpPr/>
          <p:nvPr/>
        </p:nvSpPr>
        <p:spPr>
          <a:xfrm>
            <a:off x="7791450" y="4566085"/>
            <a:ext cx="838200" cy="81273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9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862EA992-5391-3A67-99C6-4BF705D305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8" t="84854" r="14230" b="4868"/>
          <a:stretch/>
        </p:blipFill>
        <p:spPr>
          <a:xfrm>
            <a:off x="6584875" y="233861"/>
            <a:ext cx="5400675" cy="704844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0166ED3-1F8C-3A3C-E8B2-BF79AD01710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1" t="53496" r="28036" b="18541"/>
          <a:stretch/>
        </p:blipFill>
        <p:spPr>
          <a:xfrm>
            <a:off x="6607809" y="992946"/>
            <a:ext cx="5359400" cy="1920387"/>
          </a:xfrm>
          <a:prstGeom prst="rect">
            <a:avLst/>
          </a:prstGeom>
        </p:spPr>
      </p:pic>
      <p:pic>
        <p:nvPicPr>
          <p:cNvPr id="25" name="Kép 24">
            <a:extLst>
              <a:ext uri="{FF2B5EF4-FFF2-40B4-BE49-F238E27FC236}">
                <a16:creationId xmlns:a16="http://schemas.microsoft.com/office/drawing/2014/main" id="{621623E0-AA79-40EB-A77A-0CD73EEB3D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0" r="7749"/>
          <a:stretch/>
        </p:blipFill>
        <p:spPr>
          <a:xfrm>
            <a:off x="237816" y="233859"/>
            <a:ext cx="5858184" cy="5438537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1B756A97-CD5A-FE5D-28DC-350682F78BD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67"/>
          <a:stretch/>
        </p:blipFill>
        <p:spPr>
          <a:xfrm>
            <a:off x="9077326" y="3046811"/>
            <a:ext cx="2876858" cy="2625584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4C969137-FBE9-81CC-77B5-8B746B31C428}"/>
              </a:ext>
            </a:extLst>
          </p:cNvPr>
          <p:cNvSpPr txBox="1"/>
          <p:nvPr/>
        </p:nvSpPr>
        <p:spPr>
          <a:xfrm>
            <a:off x="6442675" y="3440258"/>
            <a:ext cx="1476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200" cap="small" spc="200" dirty="0">
                <a:latin typeface="Aptos Narrow" panose="020B0004020202020204" pitchFamily="34" charset="0"/>
              </a:rPr>
              <a:t>Merülő medence</a:t>
            </a:r>
          </a:p>
        </p:txBody>
      </p:sp>
    </p:spTree>
    <p:extLst>
      <p:ext uri="{BB962C8B-B14F-4D97-AF65-F5344CB8AC3E}">
        <p14:creationId xmlns:p14="http://schemas.microsoft.com/office/powerpoint/2010/main" val="32675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223BB0-4FAA-47FE-4C5A-155B39689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8392"/>
            <a:ext cx="2184935" cy="144881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063EC87-B36F-AB88-2289-ADF85408A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5A6C24D-9D53-B9BB-74C6-57E3A0B91EAE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cxnSp>
        <p:nvCxnSpPr>
          <p:cNvPr id="5" name="Egyenes összekötő 4">
            <a:extLst>
              <a:ext uri="{FF2B5EF4-FFF2-40B4-BE49-F238E27FC236}">
                <a16:creationId xmlns:a16="http://schemas.microsoft.com/office/drawing/2014/main" id="{E05C2DDD-877A-0D0B-EB4C-C4C8EE6E8C76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" name="Kép 9">
            <a:extLst>
              <a:ext uri="{FF2B5EF4-FFF2-40B4-BE49-F238E27FC236}">
                <a16:creationId xmlns:a16="http://schemas.microsoft.com/office/drawing/2014/main" id="{7F9F0BE6-757B-DFC9-4281-078572D68B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7" b="3981"/>
          <a:stretch/>
        </p:blipFill>
        <p:spPr>
          <a:xfrm>
            <a:off x="288426" y="260037"/>
            <a:ext cx="11611474" cy="5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5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Egyenes összekötő 3">
            <a:extLst>
              <a:ext uri="{FF2B5EF4-FFF2-40B4-BE49-F238E27FC236}">
                <a16:creationId xmlns:a16="http://schemas.microsoft.com/office/drawing/2014/main" id="{735A4EB7-A64B-9ADC-C991-A802C0CDB1E1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F2B49EBD-6DF3-BAFB-E86B-B632014FE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E5F20C70-7811-3406-5784-DB99378129C5}"/>
              </a:ext>
            </a:extLst>
          </p:cNvPr>
          <p:cNvSpPr txBox="1"/>
          <p:nvPr/>
        </p:nvSpPr>
        <p:spPr>
          <a:xfrm>
            <a:off x="3131191" y="5932612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DFE1F94D-F2FF-9D23-6B6E-006C1A67AF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B04A0D53-B7C2-DA48-1C0D-00581AC457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811" y="1067845"/>
            <a:ext cx="6864664" cy="4586636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9B74E146-F9BC-B94C-C9C0-7908F1E1DD2C}"/>
              </a:ext>
            </a:extLst>
          </p:cNvPr>
          <p:cNvSpPr txBox="1"/>
          <p:nvPr/>
        </p:nvSpPr>
        <p:spPr>
          <a:xfrm>
            <a:off x="763398" y="444617"/>
            <a:ext cx="7164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BEJÁRATI SZINT BELSŐ ÉPÍTÉSZETI ÁTALAKÍTÁSOK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CDCF674F-E1E2-6E53-2289-D8DF87E35101}"/>
              </a:ext>
            </a:extLst>
          </p:cNvPr>
          <p:cNvSpPr txBox="1"/>
          <p:nvPr/>
        </p:nvSpPr>
        <p:spPr>
          <a:xfrm>
            <a:off x="8165054" y="880844"/>
            <a:ext cx="323125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hu-HU" sz="1200" dirty="0"/>
              <a:t>Építészeti felújítások:</a:t>
            </a:r>
          </a:p>
          <a:p>
            <a:pPr algn="just"/>
            <a:r>
              <a:rPr lang="hu-HU" sz="1200" dirty="0"/>
              <a:t>A városi uszoda 1989-ben épült azóta az alapvető rendszerek funkcionális kialakítások kisebb mértékű felújítások történtek az épületben.</a:t>
            </a:r>
          </a:p>
          <a:p>
            <a:pPr algn="just"/>
            <a:r>
              <a:rPr lang="hu-HU" sz="1200" dirty="0"/>
              <a:t>Az uszoda jelen állapotában a beépített anyagok és szerkezeti elemek avulása tapasztalható.</a:t>
            </a:r>
          </a:p>
          <a:p>
            <a:pPr algn="just"/>
            <a:r>
              <a:rPr lang="hu-HU" sz="1200" dirty="0"/>
              <a:t>A korábban beépített szigetelések, hőszigetelések gyakorlatilag már nem látják el funkciójukat. Ezzel együtt az akkori időszakban beépített nyílászáró szerkezetek sem felelnek meg a mai kor követelményeinek. </a:t>
            </a:r>
          </a:p>
          <a:p>
            <a:pPr algn="just"/>
            <a:r>
              <a:rPr lang="hu-HU" sz="1200" dirty="0"/>
              <a:t>Az épület melletti </a:t>
            </a:r>
            <a:r>
              <a:rPr lang="hu-HU" sz="1200" dirty="0" err="1"/>
              <a:t>földrézsük</a:t>
            </a:r>
            <a:r>
              <a:rPr lang="hu-HU" sz="1200" dirty="0"/>
              <a:t>, mögött lévő falszerkezetek utólagos szigetelését meg kell oldani, mivel a korábban mért nedvességtartalom a mérések szerint eléri a 100%-ot.</a:t>
            </a:r>
          </a:p>
          <a:p>
            <a:pPr algn="just"/>
            <a:r>
              <a:rPr lang="hu-HU" sz="1200" dirty="0"/>
              <a:t>A medence térben lévő parafa padló szigetelés szintén az évtizedek alatt. Elmondható, hogy az épület energetikai burok újraépítése szükséges a meglévő építészeti elemek visszabontását követően. Az energetikai korszerűsítés keretén belül a tervezési program részét képezi egy új wellness terület illetve egy kisebb irodai terület átalakítása. A jelentősebb alaprajzi átalakítás ezt a bejárati szinti területet érinti. A korszerűsítés energetikai felújítás viszont a teljes épületre vonatkozik.</a:t>
            </a:r>
          </a:p>
        </p:txBody>
      </p:sp>
    </p:spTree>
    <p:extLst>
      <p:ext uri="{BB962C8B-B14F-4D97-AF65-F5344CB8AC3E}">
        <p14:creationId xmlns:p14="http://schemas.microsoft.com/office/powerpoint/2010/main" val="257381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Egyenes összekötő 3">
            <a:extLst>
              <a:ext uri="{FF2B5EF4-FFF2-40B4-BE49-F238E27FC236}">
                <a16:creationId xmlns:a16="http://schemas.microsoft.com/office/drawing/2014/main" id="{42F96F74-900F-C73F-3286-B8F9DA9EAC05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07FE2ABE-4E0A-9578-871F-8485C46F0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9A393672-50C4-6686-D63B-7755CC19D6A3}"/>
              </a:ext>
            </a:extLst>
          </p:cNvPr>
          <p:cNvSpPr txBox="1"/>
          <p:nvPr/>
        </p:nvSpPr>
        <p:spPr>
          <a:xfrm>
            <a:off x="3173136" y="5932612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D4944867-B535-4E54-5EE8-BF4CFBE88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006BFD19-6B9A-AC80-995D-2BB2F68A9C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801" y="830392"/>
            <a:ext cx="10061099" cy="4877429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C75420D1-D245-A46B-A96B-20245B63E87C}"/>
              </a:ext>
            </a:extLst>
          </p:cNvPr>
          <p:cNvSpPr txBox="1"/>
          <p:nvPr/>
        </p:nvSpPr>
        <p:spPr>
          <a:xfrm>
            <a:off x="1185798" y="249638"/>
            <a:ext cx="9631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TERVEZETT BEJÁRATI SZINT  2531,60 m2</a:t>
            </a:r>
          </a:p>
        </p:txBody>
      </p:sp>
    </p:spTree>
    <p:extLst>
      <p:ext uri="{BB962C8B-B14F-4D97-AF65-F5344CB8AC3E}">
        <p14:creationId xmlns:p14="http://schemas.microsoft.com/office/powerpoint/2010/main" val="385659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Egyenes összekötő 3">
            <a:extLst>
              <a:ext uri="{FF2B5EF4-FFF2-40B4-BE49-F238E27FC236}">
                <a16:creationId xmlns:a16="http://schemas.microsoft.com/office/drawing/2014/main" id="{ED315A36-C66A-8F3E-B087-6F3FF0269C69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CD097767-22F3-5E44-A37C-A2FE1FBDE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1C03A5ED-8F38-7F03-F424-535ED8AFED72}"/>
              </a:ext>
            </a:extLst>
          </p:cNvPr>
          <p:cNvSpPr txBox="1"/>
          <p:nvPr/>
        </p:nvSpPr>
        <p:spPr>
          <a:xfrm>
            <a:off x="3206691" y="5932612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DB27E03-6C64-25B5-D202-1795C47F9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64D6CE73-41D5-E9EF-8D89-682CE6350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092" y="1132867"/>
            <a:ext cx="10847269" cy="349954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3DA127BB-1774-DBB9-A5D5-A4D6933512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092" y="920797"/>
            <a:ext cx="10847269" cy="4028985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78BA469A-995A-5F42-6005-BF8F28089002}"/>
              </a:ext>
            </a:extLst>
          </p:cNvPr>
          <p:cNvSpPr txBox="1"/>
          <p:nvPr/>
        </p:nvSpPr>
        <p:spPr>
          <a:xfrm>
            <a:off x="506066" y="5100367"/>
            <a:ext cx="10933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AutoNum type="romanUcPeriod"/>
            </a:pPr>
            <a:r>
              <a:rPr lang="hu-HU" sz="1600" b="1" dirty="0" err="1"/>
              <a:t>Fittness</a:t>
            </a:r>
            <a:r>
              <a:rPr lang="hu-HU" sz="1600" b="1" dirty="0"/>
              <a:t> – terem helyén irodai funkció került kialakításra. </a:t>
            </a:r>
          </a:p>
          <a:p>
            <a:pPr algn="ctr"/>
            <a:r>
              <a:rPr lang="hu-HU" sz="1600" b="1" dirty="0"/>
              <a:t>Az akadálymentes közlekedés biztosítása érdekében a pénztárakkal szemben egy liftet terveztünk. </a:t>
            </a: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E7FE47A4-0C40-C12F-6397-8670365B07B3}"/>
              </a:ext>
            </a:extLst>
          </p:cNvPr>
          <p:cNvSpPr txBox="1"/>
          <p:nvPr/>
        </p:nvSpPr>
        <p:spPr>
          <a:xfrm>
            <a:off x="763398" y="444617"/>
            <a:ext cx="11198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BEJÁRATI SZINT BELSŐ ÉPÍTÉSZETI ÁTALAKÍTÁSOK  / I. UTCAFRONTI IRODARÉSZ /</a:t>
            </a:r>
          </a:p>
        </p:txBody>
      </p:sp>
    </p:spTree>
    <p:extLst>
      <p:ext uri="{BB962C8B-B14F-4D97-AF65-F5344CB8AC3E}">
        <p14:creationId xmlns:p14="http://schemas.microsoft.com/office/powerpoint/2010/main" val="38518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Egyenes összekötő 3">
            <a:extLst>
              <a:ext uri="{FF2B5EF4-FFF2-40B4-BE49-F238E27FC236}">
                <a16:creationId xmlns:a16="http://schemas.microsoft.com/office/drawing/2014/main" id="{ED315A36-C66A-8F3E-B087-6F3FF0269C69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CD097767-22F3-5E44-A37C-A2FE1FBDE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1C03A5ED-8F38-7F03-F424-535ED8AFED72}"/>
              </a:ext>
            </a:extLst>
          </p:cNvPr>
          <p:cNvSpPr txBox="1"/>
          <p:nvPr/>
        </p:nvSpPr>
        <p:spPr>
          <a:xfrm>
            <a:off x="3206691" y="5932612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DB27E03-6C64-25B5-D202-1795C47F95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64D6CE73-41D5-E9EF-8D89-682CE6350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29" y="739436"/>
            <a:ext cx="4512062" cy="460819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3DA127BB-1774-DBB9-A5D5-A4D6933512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4122" y="775898"/>
            <a:ext cx="4869383" cy="4535271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78BA469A-995A-5F42-6005-BF8F28089002}"/>
              </a:ext>
            </a:extLst>
          </p:cNvPr>
          <p:cNvSpPr txBox="1"/>
          <p:nvPr/>
        </p:nvSpPr>
        <p:spPr>
          <a:xfrm>
            <a:off x="534741" y="5273118"/>
            <a:ext cx="10933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/>
              <a:t>II. A szauna világ a Megrendelői igényeknek megfelelően nagyobb felületet kapott. A régi szauna világ öltözők irodai helyiségeket is magában foglalja. A régi szauna rész eredeti alapterülete: 98,57 m2 az áttervezést követően 284 m2</a:t>
            </a:r>
          </a:p>
        </p:txBody>
      </p:sp>
      <p:sp>
        <p:nvSpPr>
          <p:cNvPr id="2" name="Szövegdoboz 1">
            <a:extLst>
              <a:ext uri="{FF2B5EF4-FFF2-40B4-BE49-F238E27FC236}">
                <a16:creationId xmlns:a16="http://schemas.microsoft.com/office/drawing/2014/main" id="{E7FE47A4-0C40-C12F-6397-8670365B07B3}"/>
              </a:ext>
            </a:extLst>
          </p:cNvPr>
          <p:cNvSpPr txBox="1"/>
          <p:nvPr/>
        </p:nvSpPr>
        <p:spPr>
          <a:xfrm>
            <a:off x="870402" y="356586"/>
            <a:ext cx="1119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BEJÁRATI SZINT BELSŐ ÉPÍTÉSZETI ÁTALAKÍTÁSOK  / II. WELNESS /</a:t>
            </a:r>
          </a:p>
          <a:p>
            <a:pPr algn="ctr"/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265005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>
            <a:extLst>
              <a:ext uri="{FF2B5EF4-FFF2-40B4-BE49-F238E27FC236}">
                <a16:creationId xmlns:a16="http://schemas.microsoft.com/office/drawing/2014/main" id="{B77ADC57-1276-69AF-E894-55A4366FB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1101" y="2713247"/>
            <a:ext cx="5880950" cy="2549414"/>
          </a:xfrm>
          <a:prstGeom prst="rect">
            <a:avLst/>
          </a:prstGeom>
        </p:spPr>
      </p:pic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28226DA5-AE80-E5C9-8F8C-CCA45F93964C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0858AF9F-1D91-9705-1BF3-326D850A45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DE63DAEF-DD1A-F0B7-6C62-94E5485E68F0}"/>
              </a:ext>
            </a:extLst>
          </p:cNvPr>
          <p:cNvSpPr txBox="1"/>
          <p:nvPr/>
        </p:nvSpPr>
        <p:spPr>
          <a:xfrm>
            <a:off x="2954050" y="5871411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9F122E9B-D8DE-B0F7-B1F2-D65F633FAA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1537"/>
            <a:ext cx="1180699" cy="834702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BDAD2BAD-F547-7729-F50C-28E3A434C5E1}"/>
              </a:ext>
            </a:extLst>
          </p:cNvPr>
          <p:cNvSpPr txBox="1"/>
          <p:nvPr/>
        </p:nvSpPr>
        <p:spPr>
          <a:xfrm>
            <a:off x="385894" y="360727"/>
            <a:ext cx="11010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WELNESS RÉSZ ÁTALAKÍTÁSA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672D8D3F-7414-B496-6428-2257EBF9F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759" y="1138138"/>
            <a:ext cx="5539801" cy="4124523"/>
          </a:xfrm>
          <a:prstGeom prst="rect">
            <a:avLst/>
          </a:prstGeom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DFD173E0-9044-8FEF-68DB-FEC2AEF97926}"/>
              </a:ext>
            </a:extLst>
          </p:cNvPr>
          <p:cNvSpPr txBox="1"/>
          <p:nvPr/>
        </p:nvSpPr>
        <p:spPr>
          <a:xfrm>
            <a:off x="5891101" y="1138138"/>
            <a:ext cx="505627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</a:rPr>
              <a:t>Élményelemek:</a:t>
            </a:r>
            <a:endParaRPr lang="hu-HU" sz="12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/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SZV-002 - </a:t>
            </a:r>
            <a:r>
              <a:rPr lang="hu-HU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Infra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szauna 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Alapterület: 4,39 m</a:t>
            </a:r>
            <a:r>
              <a:rPr lang="hu-HU" sz="1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hu-HU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Bm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 2,4 m – 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 fő </a:t>
            </a:r>
          </a:p>
          <a:p>
            <a:pPr algn="just"/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SZV-004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Szauna (Finn szauna) 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Alapterület: 12,97 m</a:t>
            </a:r>
            <a:r>
              <a:rPr lang="hu-HU" sz="1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u-HU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2,4 m -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18-20 fő</a:t>
            </a:r>
            <a:endParaRPr lang="hu-H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SZV-006 – Szauna (</a:t>
            </a:r>
            <a:r>
              <a:rPr lang="hu-HU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szauna) 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Alapterület: 8,94 m</a:t>
            </a:r>
            <a:r>
              <a:rPr lang="hu-HU" sz="1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u-HU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2,4 m – 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 fő</a:t>
            </a:r>
            <a:endParaRPr lang="hu-H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SZV-003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Gőzkabin 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Alapterület: 8,01 m</a:t>
            </a:r>
            <a:r>
              <a:rPr lang="hu-HU" sz="1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u-HU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2,4 m – </a:t>
            </a:r>
            <a:r>
              <a:rPr lang="hu-H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 fő</a:t>
            </a:r>
            <a:endParaRPr lang="hu-H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SZV-009 – Merülő medence </a:t>
            </a:r>
            <a:r>
              <a:rPr lang="hu-H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Alapterület: 6,5 m</a:t>
            </a:r>
            <a:r>
              <a:rPr lang="hu-HU" sz="12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algn="just"/>
            <a:endParaRPr lang="hu-HU" sz="1200" b="1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Pihenőtér összesen: </a:t>
            </a:r>
            <a:r>
              <a:rPr lang="hu-HU" sz="1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cca</a:t>
            </a:r>
            <a:r>
              <a:rPr lang="hu-HU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140 m2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811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gyenes összekötő 1">
            <a:extLst>
              <a:ext uri="{FF2B5EF4-FFF2-40B4-BE49-F238E27FC236}">
                <a16:creationId xmlns:a16="http://schemas.microsoft.com/office/drawing/2014/main" id="{71F0AFA2-4D13-B3B7-5BE4-C824A5B69464}"/>
              </a:ext>
            </a:extLst>
          </p:cNvPr>
          <p:cNvCxnSpPr/>
          <p:nvPr/>
        </p:nvCxnSpPr>
        <p:spPr>
          <a:xfrm>
            <a:off x="606391" y="5871411"/>
            <a:ext cx="1078992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Kép 2">
            <a:extLst>
              <a:ext uri="{FF2B5EF4-FFF2-40B4-BE49-F238E27FC236}">
                <a16:creationId xmlns:a16="http://schemas.microsoft.com/office/drawing/2014/main" id="{8CF5D20F-4299-4246-2668-3E3EC1442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2" y="5654481"/>
            <a:ext cx="2184935" cy="1448814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1CD61A81-CB46-BE59-FBEB-CF8CB6B15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191" y="5965448"/>
            <a:ext cx="1180699" cy="834702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9D37E5E5-BB2E-81FF-7138-C585875C486B}"/>
              </a:ext>
            </a:extLst>
          </p:cNvPr>
          <p:cNvSpPr txBox="1"/>
          <p:nvPr/>
        </p:nvSpPr>
        <p:spPr>
          <a:xfrm>
            <a:off x="3538808" y="5965448"/>
            <a:ext cx="60946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u-HU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Csitáry</a:t>
            </a:r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 G. Emil Városi Uszoda Energetikai Korszerűsítés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Székesfehérvár, Mészöly G. u.</a:t>
            </a:r>
          </a:p>
          <a:p>
            <a:pPr algn="ctr"/>
            <a:r>
              <a:rPr lang="hu-H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2024.04.25.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0DB15EA1-2BC7-527F-969A-0BC29E8430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918" y="587446"/>
            <a:ext cx="10552865" cy="5080317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BA145D70-58A8-3D67-7E13-AA4671828894}"/>
              </a:ext>
            </a:extLst>
          </p:cNvPr>
          <p:cNvSpPr txBox="1"/>
          <p:nvPr/>
        </p:nvSpPr>
        <p:spPr>
          <a:xfrm>
            <a:off x="1857983" y="218114"/>
            <a:ext cx="899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/>
              <a:t>MEGLÉVŐ ÉS TERVEZETT MEDENCE TÉRI SZINT 3750,94 m2</a:t>
            </a:r>
          </a:p>
        </p:txBody>
      </p:sp>
      <p:pic>
        <p:nvPicPr>
          <p:cNvPr id="11" name="Kép 10">
            <a:extLst>
              <a:ext uri="{FF2B5EF4-FFF2-40B4-BE49-F238E27FC236}">
                <a16:creationId xmlns:a16="http://schemas.microsoft.com/office/drawing/2014/main" id="{71E5C52B-3D8C-402D-798A-03D05FCD1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7" y="681482"/>
            <a:ext cx="10702666" cy="498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4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RDONYI SABLON" id="{9C85D371-829A-4269-B84B-092C00683685}" vid="{42DBCF05-C7F6-467E-8B09-19663D84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GARDONYI SABLON</Template>
  <TotalTime>2347</TotalTime>
  <Words>2408</Words>
  <Application>Microsoft Office PowerPoint</Application>
  <PresentationFormat>Szélesvásznú</PresentationFormat>
  <Paragraphs>368</Paragraphs>
  <Slides>33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33</vt:i4>
      </vt:variant>
    </vt:vector>
  </HeadingPairs>
  <TitlesOfParts>
    <vt:vector size="42" baseType="lpstr">
      <vt:lpstr>Aptos Narrow</vt:lpstr>
      <vt:lpstr>Arial</vt:lpstr>
      <vt:lpstr>Arial Narrow</vt:lpstr>
      <vt:lpstr>Calibri</vt:lpstr>
      <vt:lpstr>Calibri Light</vt:lpstr>
      <vt:lpstr>Century</vt:lpstr>
      <vt:lpstr>Impact</vt:lpstr>
      <vt:lpstr>Times New Roman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Miha Emőke</dc:creator>
  <cp:lastModifiedBy>János Havasi</cp:lastModifiedBy>
  <cp:revision>57</cp:revision>
  <dcterms:created xsi:type="dcterms:W3CDTF">2020-06-05T09:44:19Z</dcterms:created>
  <dcterms:modified xsi:type="dcterms:W3CDTF">2024-04-25T12:20:23Z</dcterms:modified>
</cp:coreProperties>
</file>