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</p:sldMasterIdLst>
  <p:notesMasterIdLst>
    <p:notesMasterId r:id="rId65"/>
  </p:notesMasterIdLst>
  <p:handoutMasterIdLst>
    <p:handoutMasterId r:id="rId66"/>
  </p:handoutMasterIdLst>
  <p:sldIdLst>
    <p:sldId id="257" r:id="rId2"/>
    <p:sldId id="320" r:id="rId3"/>
    <p:sldId id="328" r:id="rId4"/>
    <p:sldId id="263" r:id="rId5"/>
    <p:sldId id="324" r:id="rId6"/>
    <p:sldId id="321" r:id="rId7"/>
    <p:sldId id="322" r:id="rId8"/>
    <p:sldId id="325" r:id="rId9"/>
    <p:sldId id="304" r:id="rId10"/>
    <p:sldId id="31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267" r:id="rId19"/>
    <p:sldId id="323" r:id="rId20"/>
    <p:sldId id="336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37" r:id="rId32"/>
    <p:sldId id="349" r:id="rId33"/>
    <p:sldId id="350" r:id="rId34"/>
    <p:sldId id="326" r:id="rId35"/>
    <p:sldId id="352" r:id="rId36"/>
    <p:sldId id="353" r:id="rId37"/>
    <p:sldId id="354" r:id="rId38"/>
    <p:sldId id="355" r:id="rId39"/>
    <p:sldId id="356" r:id="rId40"/>
    <p:sldId id="357" r:id="rId41"/>
    <p:sldId id="327" r:id="rId42"/>
    <p:sldId id="305" r:id="rId43"/>
    <p:sldId id="319" r:id="rId44"/>
    <p:sldId id="302" r:id="rId45"/>
    <p:sldId id="365" r:id="rId46"/>
    <p:sldId id="358" r:id="rId47"/>
    <p:sldId id="360" r:id="rId48"/>
    <p:sldId id="361" r:id="rId49"/>
    <p:sldId id="359" r:id="rId50"/>
    <p:sldId id="364" r:id="rId51"/>
    <p:sldId id="379" r:id="rId52"/>
    <p:sldId id="380" r:id="rId53"/>
    <p:sldId id="381" r:id="rId54"/>
    <p:sldId id="382" r:id="rId55"/>
    <p:sldId id="383" r:id="rId56"/>
    <p:sldId id="384" r:id="rId57"/>
    <p:sldId id="362" r:id="rId58"/>
    <p:sldId id="366" r:id="rId59"/>
    <p:sldId id="367" r:id="rId60"/>
    <p:sldId id="370" r:id="rId61"/>
    <p:sldId id="373" r:id="rId62"/>
    <p:sldId id="375" r:id="rId63"/>
    <p:sldId id="378" r:id="rId64"/>
  </p:sldIdLst>
  <p:sldSz cx="12192000" cy="6858000"/>
  <p:notesSz cx="6735763" cy="9866313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98" autoAdjust="0"/>
  </p:normalViewPr>
  <p:slideViewPr>
    <p:cSldViewPr snapToGrid="0">
      <p:cViewPr varScale="1">
        <p:scale>
          <a:sx n="77" d="100"/>
          <a:sy n="77" d="100"/>
        </p:scale>
        <p:origin x="96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&#243;th%20R&#243;bert\Desktop\personal\munka\2021_2027\5_Sz&#233;kesfeh&#233;rv&#225;r\2_H&#225;tt&#233;r\1_Adatok\2_m&#369;k&#246;d&#337;_v&#225;llalkoz&#225;s_v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&#243;th%20R&#243;bert\Desktop\personal\munka\2021_2027\5_Sz&#233;kesfeh&#233;rv&#225;r\2_H&#225;tt&#233;r\1_Adatok\sz&#225;ll&#225;shely_kapacit&#225;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&#243;th%20R&#243;bert\Desktop\personal\munka\2021_2027\5_Sz&#233;kesfeh&#233;rv&#225;r\2_H&#225;tt&#233;r\1_Adatok\4_Kereskedelmi_sz&#225;ll&#225;shelyek_vend&#233;gforgalm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enes\00_Mel&#243;k\0_Munk&#225;k_2022\Sz&#233;kesfeh&#233;rv&#225;r\Adatok\Okt_szoc_adatok\KSH_b&#246;lcsi_ovi_&#225;ltisk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enes\00_Mel&#243;k\0_Munk&#225;k_2022\Sz&#233;kesfeh&#233;rv&#225;r\Adatok\Okt_szoc_adatok\KSH_b&#246;lcsi_ovi_&#225;ltis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TA2020_W!$A$8</c:f>
              <c:strCache>
                <c:ptCount val="1"/>
                <c:pt idx="0">
                  <c:v>2017. év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2.735152001226726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54-49A9-99A4-BF987DC2BB9B}"/>
                </c:ext>
              </c:extLst>
            </c:dLbl>
            <c:dLbl>
              <c:idx val="2"/>
              <c:layout>
                <c:manualLayout>
                  <c:x val="-4.1027280018400896E-3"/>
                  <c:y val="6.1639444196646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54-49A9-99A4-BF987DC2BB9B}"/>
                </c:ext>
              </c:extLst>
            </c:dLbl>
            <c:dLbl>
              <c:idx val="3"/>
              <c:layout>
                <c:manualLayout>
                  <c:x val="-3.9997215941819479E-3"/>
                  <c:y val="6.16688064609485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54-49A9-99A4-BF987DC2BB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" baseline="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TA2020_W!$B$6:$S$7</c:f>
              <c:multiLvlStrCache>
                <c:ptCount val="18"/>
                <c:lvl>
                  <c:pt idx="0">
                    <c:v>Működő társas vállalkozások száma a bányászat, kőfejtés nemzetgazdasági ágban </c:v>
                  </c:pt>
                  <c:pt idx="1">
                    <c:v>Működő társas vállalkozások száma a feldolgozóipar nemzetgazdasági ágban </c:v>
                  </c:pt>
                  <c:pt idx="2">
                    <c:v>Működő társas vállalkozások száma a humán-egészségügyi, szociális ellátás nemzetgazdasági ágban </c:v>
                  </c:pt>
                  <c:pt idx="3">
                    <c:v>Működő társas vállalkozások száma a kereskedelem, gépjárműjavítás nemzetgazdasági ágban </c:v>
                  </c:pt>
                  <c:pt idx="4">
                    <c:v>Működő társas vállalkozások száma a mezőgazdaság, erdőgazdálkodás, halászat nemzetgazdasági ágakban </c:v>
                  </c:pt>
                  <c:pt idx="5">
                    <c:v>Működő társas vállalkozások száma a művészet, szórakoztatás, szabadidő nemzetgazdasági ágban</c:v>
                  </c:pt>
                  <c:pt idx="6">
                    <c:v>Működő társas vállalkozások száma a pénzügyi, biztosítási tevékenység nemzetgazdasági ágban </c:v>
                  </c:pt>
                  <c:pt idx="7">
                    <c:v>Működő társas vállalkozások száma a szakmai, tudományos, műszaki tevékenység nemzetgazdasági ágban </c:v>
                  </c:pt>
                  <c:pt idx="8">
                    <c:v>Működő társas vállalkozások száma a szálláshely-szolgáltatás, vendéglátás nemzetgazdasági ágban </c:v>
                  </c:pt>
                  <c:pt idx="9">
                    <c:v>Működő társas vállalkozások száma a szállítás, raktározás nemzetgazdasági ágban </c:v>
                  </c:pt>
                  <c:pt idx="10">
                    <c:v>Működő társas vállalkozások száma a villamosenergia-, gáz-, gőzellátás, légkondicionálás nemzetgazdasági ágban </c:v>
                  </c:pt>
                  <c:pt idx="11">
                    <c:v>Működő társas vállalkozások száma a vízellátás, szennyvíz gyűjtése, kezelése, hulladékgazdálkodás, szennyeződésmentesítés nemzetgazdasági ágban </c:v>
                  </c:pt>
                  <c:pt idx="12">
                    <c:v>Működő társas vállalkozások száma az adminisztratív és szolgáltatást támogató tevékenység nemzetgazdasági ágban </c:v>
                  </c:pt>
                  <c:pt idx="13">
                    <c:v>Működő társas vállalkozások száma az egyéb szolgáltatás nemzetgazdasági ágban </c:v>
                  </c:pt>
                  <c:pt idx="14">
                    <c:v>Működő társas vállalkozások száma az információ, kommunikáció nemzetgazdasági ágban</c:v>
                  </c:pt>
                  <c:pt idx="15">
                    <c:v>Működő társas vállalkozások száma az ingatlanügyletek nemzetgazdasági ágban</c:v>
                  </c:pt>
                  <c:pt idx="16">
                    <c:v>Működő társas vállalkozások száma az oktatás nemzetgazdasági ágban</c:v>
                  </c:pt>
                  <c:pt idx="17">
                    <c:v>Működő társas vállalkozások száma az építőipar nemzetgazdasági ágban </c:v>
                  </c:pt>
                </c:lvl>
                <c:lvl>
                  <c:pt idx="0">
                    <c:v>Mutatók</c:v>
                  </c:pt>
                </c:lvl>
              </c:multiLvlStrCache>
            </c:multiLvlStrRef>
          </c:cat>
          <c:val>
            <c:numRef>
              <c:f>TA2020_W!$B$8:$S$8</c:f>
              <c:numCache>
                <c:formatCode>General</c:formatCode>
                <c:ptCount val="18"/>
                <c:pt idx="0">
                  <c:v>3</c:v>
                </c:pt>
                <c:pt idx="1">
                  <c:v>496</c:v>
                </c:pt>
                <c:pt idx="2">
                  <c:v>301</c:v>
                </c:pt>
                <c:pt idx="3">
                  <c:v>1007</c:v>
                </c:pt>
                <c:pt idx="4">
                  <c:v>37</c:v>
                </c:pt>
                <c:pt idx="5">
                  <c:v>63</c:v>
                </c:pt>
                <c:pt idx="6">
                  <c:v>45</c:v>
                </c:pt>
                <c:pt idx="7">
                  <c:v>944</c:v>
                </c:pt>
                <c:pt idx="8">
                  <c:v>155</c:v>
                </c:pt>
                <c:pt idx="9">
                  <c:v>143</c:v>
                </c:pt>
                <c:pt idx="10">
                  <c:v>4</c:v>
                </c:pt>
                <c:pt idx="11">
                  <c:v>12</c:v>
                </c:pt>
                <c:pt idx="12">
                  <c:v>234</c:v>
                </c:pt>
                <c:pt idx="13">
                  <c:v>89</c:v>
                </c:pt>
                <c:pt idx="14">
                  <c:v>256</c:v>
                </c:pt>
                <c:pt idx="15">
                  <c:v>314</c:v>
                </c:pt>
                <c:pt idx="16">
                  <c:v>115</c:v>
                </c:pt>
                <c:pt idx="17">
                  <c:v>421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54-49A9-99A4-BF987DC2BB9B}"/>
            </c:ext>
          </c:extLst>
        </c:ser>
        <c:ser>
          <c:idx val="1"/>
          <c:order val="1"/>
          <c:tx>
            <c:strRef>
              <c:f>TA2020_W!$A$9</c:f>
              <c:strCache>
                <c:ptCount val="1"/>
                <c:pt idx="0">
                  <c:v>2018. év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0"/>
                  <c:y val="6.16688064609485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54-49A9-99A4-BF987DC2BB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" baseline="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TA2020_W!$B$6:$S$7</c:f>
              <c:multiLvlStrCache>
                <c:ptCount val="18"/>
                <c:lvl>
                  <c:pt idx="0">
                    <c:v>Működő társas vállalkozások száma a bányászat, kőfejtés nemzetgazdasági ágban </c:v>
                  </c:pt>
                  <c:pt idx="1">
                    <c:v>Működő társas vállalkozások száma a feldolgozóipar nemzetgazdasági ágban </c:v>
                  </c:pt>
                  <c:pt idx="2">
                    <c:v>Működő társas vállalkozások száma a humán-egészségügyi, szociális ellátás nemzetgazdasági ágban </c:v>
                  </c:pt>
                  <c:pt idx="3">
                    <c:v>Működő társas vállalkozások száma a kereskedelem, gépjárműjavítás nemzetgazdasági ágban </c:v>
                  </c:pt>
                  <c:pt idx="4">
                    <c:v>Működő társas vállalkozások száma a mezőgazdaság, erdőgazdálkodás, halászat nemzetgazdasági ágakban </c:v>
                  </c:pt>
                  <c:pt idx="5">
                    <c:v>Működő társas vállalkozások száma a művészet, szórakoztatás, szabadidő nemzetgazdasági ágban</c:v>
                  </c:pt>
                  <c:pt idx="6">
                    <c:v>Működő társas vállalkozások száma a pénzügyi, biztosítási tevékenység nemzetgazdasági ágban </c:v>
                  </c:pt>
                  <c:pt idx="7">
                    <c:v>Működő társas vállalkozások száma a szakmai, tudományos, műszaki tevékenység nemzetgazdasági ágban </c:v>
                  </c:pt>
                  <c:pt idx="8">
                    <c:v>Működő társas vállalkozások száma a szálláshely-szolgáltatás, vendéglátás nemzetgazdasági ágban </c:v>
                  </c:pt>
                  <c:pt idx="9">
                    <c:v>Működő társas vállalkozások száma a szállítás, raktározás nemzetgazdasági ágban </c:v>
                  </c:pt>
                  <c:pt idx="10">
                    <c:v>Működő társas vállalkozások száma a villamosenergia-, gáz-, gőzellátás, légkondicionálás nemzetgazdasági ágban </c:v>
                  </c:pt>
                  <c:pt idx="11">
                    <c:v>Működő társas vállalkozások száma a vízellátás, szennyvíz gyűjtése, kezelése, hulladékgazdálkodás, szennyeződésmentesítés nemzetgazdasági ágban </c:v>
                  </c:pt>
                  <c:pt idx="12">
                    <c:v>Működő társas vállalkozások száma az adminisztratív és szolgáltatást támogató tevékenység nemzetgazdasági ágban </c:v>
                  </c:pt>
                  <c:pt idx="13">
                    <c:v>Működő társas vállalkozások száma az egyéb szolgáltatás nemzetgazdasági ágban </c:v>
                  </c:pt>
                  <c:pt idx="14">
                    <c:v>Működő társas vállalkozások száma az információ, kommunikáció nemzetgazdasági ágban</c:v>
                  </c:pt>
                  <c:pt idx="15">
                    <c:v>Működő társas vállalkozások száma az ingatlanügyletek nemzetgazdasági ágban</c:v>
                  </c:pt>
                  <c:pt idx="16">
                    <c:v>Működő társas vállalkozások száma az oktatás nemzetgazdasági ágban</c:v>
                  </c:pt>
                  <c:pt idx="17">
                    <c:v>Működő társas vállalkozások száma az építőipar nemzetgazdasági ágban </c:v>
                  </c:pt>
                </c:lvl>
                <c:lvl>
                  <c:pt idx="0">
                    <c:v>Mutatók</c:v>
                  </c:pt>
                </c:lvl>
              </c:multiLvlStrCache>
            </c:multiLvlStrRef>
          </c:cat>
          <c:val>
            <c:numRef>
              <c:f>TA2020_W!$B$9:$S$9</c:f>
              <c:numCache>
                <c:formatCode>General</c:formatCode>
                <c:ptCount val="18"/>
                <c:pt idx="0">
                  <c:v>4</c:v>
                </c:pt>
                <c:pt idx="1">
                  <c:v>496</c:v>
                </c:pt>
                <c:pt idx="2">
                  <c:v>306</c:v>
                </c:pt>
                <c:pt idx="3">
                  <c:v>1047</c:v>
                </c:pt>
                <c:pt idx="4">
                  <c:v>37</c:v>
                </c:pt>
                <c:pt idx="5">
                  <c:v>73</c:v>
                </c:pt>
                <c:pt idx="6">
                  <c:v>42</c:v>
                </c:pt>
                <c:pt idx="7">
                  <c:v>992</c:v>
                </c:pt>
                <c:pt idx="8">
                  <c:v>169</c:v>
                </c:pt>
                <c:pt idx="9">
                  <c:v>147</c:v>
                </c:pt>
                <c:pt idx="10">
                  <c:v>20</c:v>
                </c:pt>
                <c:pt idx="11">
                  <c:v>15</c:v>
                </c:pt>
                <c:pt idx="12">
                  <c:v>245</c:v>
                </c:pt>
                <c:pt idx="13">
                  <c:v>88</c:v>
                </c:pt>
                <c:pt idx="14">
                  <c:v>268</c:v>
                </c:pt>
                <c:pt idx="15">
                  <c:v>321</c:v>
                </c:pt>
                <c:pt idx="16">
                  <c:v>113</c:v>
                </c:pt>
                <c:pt idx="17">
                  <c:v>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054-49A9-99A4-BF987DC2BB9B}"/>
            </c:ext>
          </c:extLst>
        </c:ser>
        <c:ser>
          <c:idx val="2"/>
          <c:order val="2"/>
          <c:tx>
            <c:strRef>
              <c:f>TA2020_W!$A$10</c:f>
              <c:strCache>
                <c:ptCount val="1"/>
                <c:pt idx="0">
                  <c:v>2019. év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4.1039671682626538E-3"/>
                  <c:y val="-1.2307692307692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54-49A9-99A4-BF987DC2BB9B}"/>
                </c:ext>
              </c:extLst>
            </c:dLbl>
            <c:dLbl>
              <c:idx val="2"/>
              <c:layout>
                <c:manualLayout>
                  <c:x val="5.4703040024534529E-3"/>
                  <c:y val="-2.4655777678658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054-49A9-99A4-BF987DC2BB9B}"/>
                </c:ext>
              </c:extLst>
            </c:dLbl>
            <c:dLbl>
              <c:idx val="3"/>
              <c:layout>
                <c:manualLayout>
                  <c:x val="2.6664810627879901E-3"/>
                  <c:y val="-1.8500641938284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054-49A9-99A4-BF987DC2BB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500" baseline="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TA2020_W!$B$6:$S$7</c:f>
              <c:multiLvlStrCache>
                <c:ptCount val="18"/>
                <c:lvl>
                  <c:pt idx="0">
                    <c:v>Működő társas vállalkozások száma a bányászat, kőfejtés nemzetgazdasági ágban </c:v>
                  </c:pt>
                  <c:pt idx="1">
                    <c:v>Működő társas vállalkozások száma a feldolgozóipar nemzetgazdasági ágban </c:v>
                  </c:pt>
                  <c:pt idx="2">
                    <c:v>Működő társas vállalkozások száma a humán-egészségügyi, szociális ellátás nemzetgazdasági ágban </c:v>
                  </c:pt>
                  <c:pt idx="3">
                    <c:v>Működő társas vállalkozások száma a kereskedelem, gépjárműjavítás nemzetgazdasági ágban </c:v>
                  </c:pt>
                  <c:pt idx="4">
                    <c:v>Működő társas vállalkozások száma a mezőgazdaság, erdőgazdálkodás, halászat nemzetgazdasági ágakban </c:v>
                  </c:pt>
                  <c:pt idx="5">
                    <c:v>Működő társas vállalkozások száma a művészet, szórakoztatás, szabadidő nemzetgazdasági ágban</c:v>
                  </c:pt>
                  <c:pt idx="6">
                    <c:v>Működő társas vállalkozások száma a pénzügyi, biztosítási tevékenység nemzetgazdasági ágban </c:v>
                  </c:pt>
                  <c:pt idx="7">
                    <c:v>Működő társas vállalkozások száma a szakmai, tudományos, műszaki tevékenység nemzetgazdasági ágban </c:v>
                  </c:pt>
                  <c:pt idx="8">
                    <c:v>Működő társas vállalkozások száma a szálláshely-szolgáltatás, vendéglátás nemzetgazdasági ágban </c:v>
                  </c:pt>
                  <c:pt idx="9">
                    <c:v>Működő társas vállalkozások száma a szállítás, raktározás nemzetgazdasági ágban </c:v>
                  </c:pt>
                  <c:pt idx="10">
                    <c:v>Működő társas vállalkozások száma a villamosenergia-, gáz-, gőzellátás, légkondicionálás nemzetgazdasági ágban </c:v>
                  </c:pt>
                  <c:pt idx="11">
                    <c:v>Működő társas vállalkozások száma a vízellátás, szennyvíz gyűjtése, kezelése, hulladékgazdálkodás, szennyeződésmentesítés nemzetgazdasági ágban </c:v>
                  </c:pt>
                  <c:pt idx="12">
                    <c:v>Működő társas vállalkozások száma az adminisztratív és szolgáltatást támogató tevékenység nemzetgazdasági ágban </c:v>
                  </c:pt>
                  <c:pt idx="13">
                    <c:v>Működő társas vállalkozások száma az egyéb szolgáltatás nemzetgazdasági ágban </c:v>
                  </c:pt>
                  <c:pt idx="14">
                    <c:v>Működő társas vállalkozások száma az információ, kommunikáció nemzetgazdasági ágban</c:v>
                  </c:pt>
                  <c:pt idx="15">
                    <c:v>Működő társas vállalkozások száma az ingatlanügyletek nemzetgazdasági ágban</c:v>
                  </c:pt>
                  <c:pt idx="16">
                    <c:v>Működő társas vállalkozások száma az oktatás nemzetgazdasági ágban</c:v>
                  </c:pt>
                  <c:pt idx="17">
                    <c:v>Működő társas vállalkozások száma az építőipar nemzetgazdasági ágban </c:v>
                  </c:pt>
                </c:lvl>
                <c:lvl>
                  <c:pt idx="0">
                    <c:v>Mutatók</c:v>
                  </c:pt>
                </c:lvl>
              </c:multiLvlStrCache>
            </c:multiLvlStrRef>
          </c:cat>
          <c:val>
            <c:numRef>
              <c:f>TA2020_W!$B$10:$S$10</c:f>
              <c:numCache>
                <c:formatCode>General</c:formatCode>
                <c:ptCount val="18"/>
                <c:pt idx="0">
                  <c:v>1</c:v>
                </c:pt>
                <c:pt idx="1">
                  <c:v>496</c:v>
                </c:pt>
                <c:pt idx="2">
                  <c:v>308</c:v>
                </c:pt>
                <c:pt idx="3">
                  <c:v>1049</c:v>
                </c:pt>
                <c:pt idx="4">
                  <c:v>38</c:v>
                </c:pt>
                <c:pt idx="5">
                  <c:v>65</c:v>
                </c:pt>
                <c:pt idx="6">
                  <c:v>48</c:v>
                </c:pt>
                <c:pt idx="7">
                  <c:v>972</c:v>
                </c:pt>
                <c:pt idx="8">
                  <c:v>168</c:v>
                </c:pt>
                <c:pt idx="9">
                  <c:v>145</c:v>
                </c:pt>
                <c:pt idx="10">
                  <c:v>10</c:v>
                </c:pt>
                <c:pt idx="11">
                  <c:v>13</c:v>
                </c:pt>
                <c:pt idx="12">
                  <c:v>264</c:v>
                </c:pt>
                <c:pt idx="13">
                  <c:v>85</c:v>
                </c:pt>
                <c:pt idx="14">
                  <c:v>254</c:v>
                </c:pt>
                <c:pt idx="15">
                  <c:v>336</c:v>
                </c:pt>
                <c:pt idx="16">
                  <c:v>117</c:v>
                </c:pt>
                <c:pt idx="17">
                  <c:v>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054-49A9-99A4-BF987DC2BB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316992"/>
        <c:axId val="133318528"/>
      </c:barChart>
      <c:catAx>
        <c:axId val="133316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450" baseline="0">
                <a:latin typeface="Calibri" panose="020F0502020204030204" pitchFamily="34" charset="0"/>
              </a:defRPr>
            </a:pPr>
            <a:endParaRPr lang="hu-HU"/>
          </a:p>
        </c:txPr>
        <c:crossAx val="133318528"/>
        <c:crosses val="autoZero"/>
        <c:auto val="1"/>
        <c:lblAlgn val="ctr"/>
        <c:lblOffset val="100"/>
        <c:noMultiLvlLbl val="0"/>
      </c:catAx>
      <c:valAx>
        <c:axId val="133318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aseline="0"/>
            </a:pPr>
            <a:endParaRPr lang="hu-HU"/>
          </a:p>
        </c:txPr>
        <c:crossAx val="13331699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baseline="0"/>
          </a:pPr>
          <a:endParaRPr lang="hu-HU"/>
        </a:p>
      </c:txPr>
    </c:legend>
    <c:plotVisOnly val="1"/>
    <c:dispBlanksAs val="gap"/>
    <c:showDLblsOverMax val="0"/>
  </c:chart>
  <c:txPr>
    <a:bodyPr/>
    <a:lstStyle/>
    <a:p>
      <a:pPr>
        <a:defRPr sz="600" baseline="0"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Munka1!$E$4</c:f>
              <c:strCache>
                <c:ptCount val="1"/>
                <c:pt idx="0">
                  <c:v>Fejér megye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aseline="0">
                    <a:latin typeface="Calibri" panose="020F0502020204030204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Munka1!$D$5:$D$10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Munka1!$E$5:$E$10</c:f>
              <c:numCache>
                <c:formatCode>#,##0</c:formatCode>
                <c:ptCount val="6"/>
                <c:pt idx="0">
                  <c:v>7481</c:v>
                </c:pt>
                <c:pt idx="1">
                  <c:v>11158</c:v>
                </c:pt>
                <c:pt idx="2">
                  <c:v>13926</c:v>
                </c:pt>
                <c:pt idx="3">
                  <c:v>17364</c:v>
                </c:pt>
                <c:pt idx="4">
                  <c:v>17217</c:v>
                </c:pt>
                <c:pt idx="5">
                  <c:v>10463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6F-40C3-8764-67098214FB0C}"/>
            </c:ext>
          </c:extLst>
        </c:ser>
        <c:ser>
          <c:idx val="1"/>
          <c:order val="1"/>
          <c:tx>
            <c:strRef>
              <c:f>Munka1!$F$4</c:f>
              <c:strCache>
                <c:ptCount val="1"/>
                <c:pt idx="0">
                  <c:v>Székesfehérvár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aseline="0">
                    <a:latin typeface="Calibri" panose="020F0502020204030204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Munka1!$D$5:$D$10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Munka1!$F$5:$F$10</c:f>
              <c:numCache>
                <c:formatCode>#,##0</c:formatCode>
                <c:ptCount val="6"/>
                <c:pt idx="0">
                  <c:v>1272</c:v>
                </c:pt>
                <c:pt idx="1">
                  <c:v>1386</c:v>
                </c:pt>
                <c:pt idx="2">
                  <c:v>1314</c:v>
                </c:pt>
                <c:pt idx="3">
                  <c:v>1357</c:v>
                </c:pt>
                <c:pt idx="4">
                  <c:v>2443</c:v>
                </c:pt>
                <c:pt idx="5">
                  <c:v>1550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6F-40C3-8764-67098214F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328896"/>
        <c:axId val="133330432"/>
      </c:barChart>
      <c:catAx>
        <c:axId val="133328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aseline="0">
                <a:latin typeface="Calibri" panose="020F0502020204030204" pitchFamily="34" charset="0"/>
              </a:defRPr>
            </a:pPr>
            <a:endParaRPr lang="hu-HU"/>
          </a:p>
        </c:txPr>
        <c:crossAx val="133330432"/>
        <c:crosses val="autoZero"/>
        <c:auto val="1"/>
        <c:lblAlgn val="ctr"/>
        <c:lblOffset val="100"/>
        <c:noMultiLvlLbl val="0"/>
      </c:catAx>
      <c:valAx>
        <c:axId val="1333304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800" baseline="0">
                <a:latin typeface="Calibri" panose="020F0502020204030204" pitchFamily="34" charset="0"/>
              </a:defRPr>
            </a:pPr>
            <a:endParaRPr lang="hu-HU"/>
          </a:p>
        </c:txPr>
        <c:crossAx val="13332889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800" baseline="0">
              <a:latin typeface="Calibri" panose="020F0502020204030204" pitchFamily="34" charset="0"/>
            </a:defRPr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228801828725832"/>
          <c:y val="4.0733197556008148E-2"/>
          <c:w val="0.65235859566125043"/>
          <c:h val="0.83496192278963133"/>
        </c:manualLayout>
      </c:layout>
      <c:lineChart>
        <c:grouping val="standard"/>
        <c:varyColors val="0"/>
        <c:ser>
          <c:idx val="0"/>
          <c:order val="0"/>
          <c:tx>
            <c:strRef>
              <c:f>'GB1012'!$F$28</c:f>
              <c:strCache>
                <c:ptCount val="1"/>
                <c:pt idx="0">
                  <c:v>Fejér megye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3.8272094299225901E-2"/>
                  <c:y val="4.0823559050916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B2A-4B50-A2DB-65F6EE84F993}"/>
                </c:ext>
              </c:extLst>
            </c:dLbl>
            <c:dLbl>
              <c:idx val="1"/>
              <c:layout>
                <c:manualLayout>
                  <c:x val="-3.8272094299225901E-2"/>
                  <c:y val="4.0823559050916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B2A-4B50-A2DB-65F6EE84F993}"/>
                </c:ext>
              </c:extLst>
            </c:dLbl>
            <c:dLbl>
              <c:idx val="2"/>
              <c:layout>
                <c:manualLayout>
                  <c:x val="-3.3169148392662447E-2"/>
                  <c:y val="2.0411779525458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2A-4B50-A2DB-65F6EE84F993}"/>
                </c:ext>
              </c:extLst>
            </c:dLbl>
            <c:dLbl>
              <c:idx val="3"/>
              <c:layout>
                <c:manualLayout>
                  <c:x val="-3.572062134594417E-2"/>
                  <c:y val="3.06176692881874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2A-4B50-A2DB-65F6EE84F993}"/>
                </c:ext>
              </c:extLst>
            </c:dLbl>
            <c:dLbl>
              <c:idx val="4"/>
              <c:layout>
                <c:manualLayout>
                  <c:x val="-3.4832829300231419E-2"/>
                  <c:y val="-3.0526860977700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B2A-4B50-A2DB-65F6EE84F993}"/>
                </c:ext>
              </c:extLst>
            </c:dLbl>
            <c:dLbl>
              <c:idx val="5"/>
              <c:layout>
                <c:manualLayout>
                  <c:x val="-3.061767543938072E-2"/>
                  <c:y val="-6.6338283457739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B2A-4B50-A2DB-65F6EE84F993}"/>
                </c:ext>
              </c:extLst>
            </c:dLbl>
            <c:dLbl>
              <c:idx val="6"/>
              <c:layout>
                <c:manualLayout>
                  <c:x val="-1.7873100983020553E-2"/>
                  <c:y val="-4.0733197556008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B2A-4B50-A2DB-65F6EE84F9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aseline="0">
                    <a:latin typeface="Calibri" panose="020F0502020204030204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'GB1012'!$E$29:$E$35</c:f>
              <c:strCache>
                <c:ptCount val="7"/>
                <c:pt idx="0">
                  <c:v>2015. év</c:v>
                </c:pt>
                <c:pt idx="1">
                  <c:v>2016. év</c:v>
                </c:pt>
                <c:pt idx="2">
                  <c:v>2017. év</c:v>
                </c:pt>
                <c:pt idx="3">
                  <c:v>2018. év</c:v>
                </c:pt>
                <c:pt idx="4">
                  <c:v>2019. év</c:v>
                </c:pt>
                <c:pt idx="5">
                  <c:v>2020. év</c:v>
                </c:pt>
                <c:pt idx="6">
                  <c:v>2021. év</c:v>
                </c:pt>
              </c:strCache>
            </c:strRef>
          </c:cat>
          <c:val>
            <c:numRef>
              <c:f>'GB1012'!$F$29:$F$35</c:f>
              <c:numCache>
                <c:formatCode>#,##0</c:formatCode>
                <c:ptCount val="7"/>
                <c:pt idx="0">
                  <c:v>426442</c:v>
                </c:pt>
                <c:pt idx="1">
                  <c:v>551413</c:v>
                </c:pt>
                <c:pt idx="2">
                  <c:v>641720</c:v>
                </c:pt>
                <c:pt idx="3">
                  <c:v>702958</c:v>
                </c:pt>
                <c:pt idx="4">
                  <c:v>703871</c:v>
                </c:pt>
                <c:pt idx="5">
                  <c:v>305164</c:v>
                </c:pt>
                <c:pt idx="6">
                  <c:v>329315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B2A-4B50-A2DB-65F6EE84F993}"/>
            </c:ext>
          </c:extLst>
        </c:ser>
        <c:ser>
          <c:idx val="1"/>
          <c:order val="1"/>
          <c:tx>
            <c:strRef>
              <c:f>'GB1012'!$G$28</c:f>
              <c:strCache>
                <c:ptCount val="1"/>
                <c:pt idx="0">
                  <c:v>Székesfehérvár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5.1062091503267973E-2"/>
                  <c:y val="-5.091235338144123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B2A-4B50-A2DB-65F6EE84F993}"/>
                </c:ext>
              </c:extLst>
            </c:dLbl>
            <c:dLbl>
              <c:idx val="1"/>
              <c:layout>
                <c:manualLayout>
                  <c:x val="-6.8889769738606624E-2"/>
                  <c:y val="5.6132393695010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B2A-4B50-A2DB-65F6EE84F993}"/>
                </c:ext>
              </c:extLst>
            </c:dLbl>
            <c:dLbl>
              <c:idx val="2"/>
              <c:layout>
                <c:manualLayout>
                  <c:x val="-6.633829678532489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B2A-4B50-A2DB-65F6EE84F993}"/>
                </c:ext>
              </c:extLst>
            </c:dLbl>
            <c:dLbl>
              <c:idx val="3"/>
              <c:layout>
                <c:manualLayout>
                  <c:x val="-5.8683877925479709E-2"/>
                  <c:y val="-2.5514724406822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B2A-4B50-A2DB-65F6EE84F993}"/>
                </c:ext>
              </c:extLst>
            </c:dLbl>
            <c:dLbl>
              <c:idx val="4"/>
              <c:layout>
                <c:manualLayout>
                  <c:x val="-5.3580932018916262E-2"/>
                  <c:y val="-2.5514724406822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B2A-4B50-A2DB-65F6EE84F993}"/>
                </c:ext>
              </c:extLst>
            </c:dLbl>
            <c:dLbl>
              <c:idx val="5"/>
              <c:layout>
                <c:manualLayout>
                  <c:x val="-7.6544188598451801E-2"/>
                  <c:y val="3.5720614169551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B2A-4B50-A2DB-65F6EE84F993}"/>
                </c:ext>
              </c:extLst>
            </c:dLbl>
            <c:dLbl>
              <c:idx val="6"/>
              <c:layout>
                <c:manualLayout>
                  <c:x val="-3.8281938564951157E-2"/>
                  <c:y val="-6.1106358630948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B2A-4B50-A2DB-65F6EE84F9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aseline="0">
                    <a:latin typeface="Calibri" panose="020F0502020204030204" pitchFamily="34" charset="0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'GB1012'!$E$29:$E$35</c:f>
              <c:strCache>
                <c:ptCount val="7"/>
                <c:pt idx="0">
                  <c:v>2015. év</c:v>
                </c:pt>
                <c:pt idx="1">
                  <c:v>2016. év</c:v>
                </c:pt>
                <c:pt idx="2">
                  <c:v>2017. év</c:v>
                </c:pt>
                <c:pt idx="3">
                  <c:v>2018. év</c:v>
                </c:pt>
                <c:pt idx="4">
                  <c:v>2019. év</c:v>
                </c:pt>
                <c:pt idx="5">
                  <c:v>2020. év</c:v>
                </c:pt>
                <c:pt idx="6">
                  <c:v>2021. év</c:v>
                </c:pt>
              </c:strCache>
            </c:strRef>
          </c:cat>
          <c:val>
            <c:numRef>
              <c:f>'GB1012'!$G$29:$G$35</c:f>
              <c:numCache>
                <c:formatCode>#,##0</c:formatCode>
                <c:ptCount val="7"/>
                <c:pt idx="0">
                  <c:v>116499</c:v>
                </c:pt>
                <c:pt idx="1">
                  <c:v>130417</c:v>
                </c:pt>
                <c:pt idx="2">
                  <c:v>154757</c:v>
                </c:pt>
                <c:pt idx="3">
                  <c:v>161098</c:v>
                </c:pt>
                <c:pt idx="4">
                  <c:v>155648</c:v>
                </c:pt>
                <c:pt idx="5">
                  <c:v>77524</c:v>
                </c:pt>
                <c:pt idx="6">
                  <c:v>95646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AB2A-4B50-A2DB-65F6EE84F9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3599232"/>
        <c:axId val="133600768"/>
      </c:lineChart>
      <c:catAx>
        <c:axId val="133599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 baseline="0">
                <a:latin typeface="Calibri" panose="020F0502020204030204" pitchFamily="34" charset="0"/>
              </a:defRPr>
            </a:pPr>
            <a:endParaRPr lang="hu-HU"/>
          </a:p>
        </c:txPr>
        <c:crossAx val="133600768"/>
        <c:crosses val="autoZero"/>
        <c:auto val="1"/>
        <c:lblAlgn val="ctr"/>
        <c:lblOffset val="100"/>
        <c:noMultiLvlLbl val="0"/>
      </c:catAx>
      <c:valAx>
        <c:axId val="1336007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800" baseline="0">
                <a:latin typeface="Calibri" panose="020F0502020204030204" pitchFamily="34" charset="0"/>
              </a:defRPr>
            </a:pPr>
            <a:endParaRPr lang="hu-HU"/>
          </a:p>
        </c:txPr>
        <c:crossAx val="13359923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800" baseline="0">
              <a:latin typeface="Calibri" panose="020F0502020204030204" pitchFamily="34" charset="0"/>
            </a:defRPr>
          </a:pPr>
          <a:endParaRPr lang="hu-H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TA2020_W!$B$51</c:f>
              <c:strCache>
                <c:ptCount val="1"/>
                <c:pt idx="0">
                  <c:v>Óvodai férőhelyek száma (fő)</c:v>
                </c:pt>
              </c:strCache>
            </c:strRef>
          </c:tx>
          <c:dLbls>
            <c:dLbl>
              <c:idx val="1"/>
              <c:layout>
                <c:manualLayout>
                  <c:x val="-5.9523809523809521E-2"/>
                  <c:y val="4.64213258357129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C9-4EDF-BB4A-C44205D912FD}"/>
                </c:ext>
              </c:extLst>
            </c:dLbl>
            <c:dLbl>
              <c:idx val="3"/>
              <c:layout>
                <c:manualLayout>
                  <c:x val="-5.5708180708180746E-2"/>
                  <c:y val="3.44067172068589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C9-4EDF-BB4A-C44205D912FD}"/>
                </c:ext>
              </c:extLst>
            </c:dLbl>
            <c:dLbl>
              <c:idx val="5"/>
              <c:layout>
                <c:manualLayout>
                  <c:x val="-6.3339438339438336E-2"/>
                  <c:y val="5.2428630150140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C9-4EDF-BB4A-C44205D912FD}"/>
                </c:ext>
              </c:extLst>
            </c:dLbl>
            <c:dLbl>
              <c:idx val="7"/>
              <c:layout>
                <c:manualLayout>
                  <c:x val="-5.9496567505720827E-2"/>
                  <c:y val="5.84759862636647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C9-4EDF-BB4A-C44205D912FD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TA2020_W!$A$52:$A$61</c:f>
              <c:strCache>
                <c:ptCount val="10"/>
                <c:pt idx="0">
                  <c:v>2011. év</c:v>
                </c:pt>
                <c:pt idx="1">
                  <c:v>2012. év</c:v>
                </c:pt>
                <c:pt idx="2">
                  <c:v>2013. év</c:v>
                </c:pt>
                <c:pt idx="3">
                  <c:v>2014. év</c:v>
                </c:pt>
                <c:pt idx="4">
                  <c:v>2015. év</c:v>
                </c:pt>
                <c:pt idx="5">
                  <c:v>2016. év</c:v>
                </c:pt>
                <c:pt idx="6">
                  <c:v>2017. év</c:v>
                </c:pt>
                <c:pt idx="7">
                  <c:v>2018. év</c:v>
                </c:pt>
                <c:pt idx="8">
                  <c:v>2019. év</c:v>
                </c:pt>
                <c:pt idx="9">
                  <c:v>2020. év</c:v>
                </c:pt>
              </c:strCache>
            </c:strRef>
          </c:cat>
          <c:val>
            <c:numRef>
              <c:f>TA2020_W!$B$52:$B$61</c:f>
              <c:numCache>
                <c:formatCode>General</c:formatCode>
                <c:ptCount val="10"/>
                <c:pt idx="0">
                  <c:v>3901</c:v>
                </c:pt>
                <c:pt idx="1">
                  <c:v>3946</c:v>
                </c:pt>
                <c:pt idx="2">
                  <c:v>3946</c:v>
                </c:pt>
                <c:pt idx="3">
                  <c:v>3937</c:v>
                </c:pt>
                <c:pt idx="4">
                  <c:v>4082</c:v>
                </c:pt>
                <c:pt idx="5">
                  <c:v>4031</c:v>
                </c:pt>
                <c:pt idx="6">
                  <c:v>4071</c:v>
                </c:pt>
                <c:pt idx="7">
                  <c:v>4085</c:v>
                </c:pt>
                <c:pt idx="8">
                  <c:v>4066</c:v>
                </c:pt>
                <c:pt idx="9">
                  <c:v>3821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6C9-4EDF-BB4A-C44205D912FD}"/>
            </c:ext>
          </c:extLst>
        </c:ser>
        <c:ser>
          <c:idx val="1"/>
          <c:order val="1"/>
          <c:tx>
            <c:strRef>
              <c:f>TA2020_W!$C$51</c:f>
              <c:strCache>
                <c:ptCount val="1"/>
                <c:pt idx="0">
                  <c:v>Óvodába beírt gyermekek száma (fő)</c:v>
                </c:pt>
              </c:strCache>
            </c:strRef>
          </c:tx>
          <c:dLbls>
            <c:dLbl>
              <c:idx val="0"/>
              <c:layout>
                <c:manualLayout>
                  <c:x val="-5.1892551892551896E-2"/>
                  <c:y val="-4.0414021521285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C9-4EDF-BB4A-C44205D912FD}"/>
                </c:ext>
              </c:extLst>
            </c:dLbl>
            <c:dLbl>
              <c:idx val="6"/>
              <c:layout>
                <c:manualLayout>
                  <c:x val="-5.1892551892551896E-2"/>
                  <c:y val="-5.242863015014003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C9-4EDF-BB4A-C44205D912FD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TA2020_W!$A$52:$A$61</c:f>
              <c:strCache>
                <c:ptCount val="10"/>
                <c:pt idx="0">
                  <c:v>2011. év</c:v>
                </c:pt>
                <c:pt idx="1">
                  <c:v>2012. év</c:v>
                </c:pt>
                <c:pt idx="2">
                  <c:v>2013. év</c:v>
                </c:pt>
                <c:pt idx="3">
                  <c:v>2014. év</c:v>
                </c:pt>
                <c:pt idx="4">
                  <c:v>2015. év</c:v>
                </c:pt>
                <c:pt idx="5">
                  <c:v>2016. év</c:v>
                </c:pt>
                <c:pt idx="6">
                  <c:v>2017. év</c:v>
                </c:pt>
                <c:pt idx="7">
                  <c:v>2018. év</c:v>
                </c:pt>
                <c:pt idx="8">
                  <c:v>2019. év</c:v>
                </c:pt>
                <c:pt idx="9">
                  <c:v>2020. év</c:v>
                </c:pt>
              </c:strCache>
            </c:strRef>
          </c:cat>
          <c:val>
            <c:numRef>
              <c:f>TA2020_W!$C$52:$C$61</c:f>
              <c:numCache>
                <c:formatCode>General</c:formatCode>
                <c:ptCount val="10"/>
                <c:pt idx="0">
                  <c:v>3551</c:v>
                </c:pt>
                <c:pt idx="1">
                  <c:v>3557</c:v>
                </c:pt>
                <c:pt idx="2">
                  <c:v>3437</c:v>
                </c:pt>
                <c:pt idx="3">
                  <c:v>3400</c:v>
                </c:pt>
                <c:pt idx="4">
                  <c:v>3602</c:v>
                </c:pt>
                <c:pt idx="5">
                  <c:v>3498</c:v>
                </c:pt>
                <c:pt idx="6">
                  <c:v>3466</c:v>
                </c:pt>
                <c:pt idx="7">
                  <c:v>3432</c:v>
                </c:pt>
                <c:pt idx="8">
                  <c:v>3507</c:v>
                </c:pt>
                <c:pt idx="9">
                  <c:v>3266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96C9-4EDF-BB4A-C44205D91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1244928"/>
        <c:axId val="233985920"/>
      </c:lineChart>
      <c:catAx>
        <c:axId val="231244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33985920"/>
        <c:crosses val="autoZero"/>
        <c:auto val="1"/>
        <c:lblAlgn val="ctr"/>
        <c:lblOffset val="100"/>
        <c:noMultiLvlLbl val="0"/>
      </c:catAx>
      <c:valAx>
        <c:axId val="233985920"/>
        <c:scaling>
          <c:orientation val="minMax"/>
          <c:min val="3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312449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"/>
          <c:y val="0.87677620450115479"/>
          <c:w val="0.99717494400100681"/>
          <c:h val="0.1232237954988450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700"/>
      </a:pPr>
      <a:endParaRPr lang="hu-H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TA2020_W!$B$77</c:f>
              <c:strCache>
                <c:ptCount val="1"/>
                <c:pt idx="0">
                  <c:v>Általános iskolai tanulók száma a nappali oktatásban (fő)</c:v>
                </c:pt>
              </c:strCache>
            </c:strRef>
          </c:tx>
          <c:dLbls>
            <c:dLbl>
              <c:idx val="1"/>
              <c:layout>
                <c:manualLayout>
                  <c:x val="-5.2669552669552672E-2"/>
                  <c:y val="6.44874079648970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6A8-4254-9E69-F3D0993BB32F}"/>
                </c:ext>
              </c:extLst>
            </c:dLbl>
            <c:dLbl>
              <c:idx val="3"/>
              <c:layout>
                <c:manualLayout>
                  <c:x val="-5.9915688321329104E-2"/>
                  <c:y val="7.04505764176771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6A8-4254-9E69-F3D0993BB32F}"/>
                </c:ext>
              </c:extLst>
            </c:dLbl>
            <c:dLbl>
              <c:idx val="5"/>
              <c:layout>
                <c:manualLayout>
                  <c:x val="-5.2696930692253278E-2"/>
                  <c:y val="5.8435962105717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A8-4254-9E69-F3D0993BB32F}"/>
                </c:ext>
              </c:extLst>
            </c:dLbl>
            <c:dLbl>
              <c:idx val="7"/>
              <c:layout>
                <c:manualLayout>
                  <c:x val="-5.2696930692253278E-2"/>
                  <c:y val="5.24286549497372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A8-4254-9E69-F3D0993BB32F}"/>
                </c:ext>
              </c:extLst>
            </c:dLbl>
            <c:dLbl>
              <c:idx val="9"/>
              <c:layout>
                <c:manualLayout>
                  <c:x val="-5.6306309506791177E-2"/>
                  <c:y val="6.44432692616972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A8-4254-9E69-F3D0993BB32F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TA2020_W!$A$78:$A$87</c:f>
              <c:strCache>
                <c:ptCount val="10"/>
                <c:pt idx="0">
                  <c:v>2011. év</c:v>
                </c:pt>
                <c:pt idx="1">
                  <c:v>2012. év</c:v>
                </c:pt>
                <c:pt idx="2">
                  <c:v>2013. év</c:v>
                </c:pt>
                <c:pt idx="3">
                  <c:v>2014. év</c:v>
                </c:pt>
                <c:pt idx="4">
                  <c:v>2015. év</c:v>
                </c:pt>
                <c:pt idx="5">
                  <c:v>2016. év</c:v>
                </c:pt>
                <c:pt idx="6">
                  <c:v>2017. év</c:v>
                </c:pt>
                <c:pt idx="7">
                  <c:v>2018. év</c:v>
                </c:pt>
                <c:pt idx="8">
                  <c:v>2019. év</c:v>
                </c:pt>
                <c:pt idx="9">
                  <c:v>2020. év</c:v>
                </c:pt>
              </c:strCache>
            </c:strRef>
          </c:cat>
          <c:val>
            <c:numRef>
              <c:f>TA2020_W!$B$78:$B$87</c:f>
              <c:numCache>
                <c:formatCode>General</c:formatCode>
                <c:ptCount val="10"/>
                <c:pt idx="0">
                  <c:v>7977</c:v>
                </c:pt>
                <c:pt idx="1">
                  <c:v>8062</c:v>
                </c:pt>
                <c:pt idx="2">
                  <c:v>8404</c:v>
                </c:pt>
                <c:pt idx="3">
                  <c:v>8341</c:v>
                </c:pt>
                <c:pt idx="4">
                  <c:v>8557</c:v>
                </c:pt>
                <c:pt idx="5">
                  <c:v>8522</c:v>
                </c:pt>
                <c:pt idx="6">
                  <c:v>8517</c:v>
                </c:pt>
                <c:pt idx="7">
                  <c:v>8585</c:v>
                </c:pt>
                <c:pt idx="8">
                  <c:v>8539</c:v>
                </c:pt>
                <c:pt idx="9">
                  <c:v>8666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6A8-4254-9E69-F3D0993BB32F}"/>
            </c:ext>
          </c:extLst>
        </c:ser>
        <c:ser>
          <c:idx val="1"/>
          <c:order val="1"/>
          <c:tx>
            <c:strRef>
              <c:f>TA2020_W!$C$77</c:f>
              <c:strCache>
                <c:ptCount val="1"/>
                <c:pt idx="0">
                  <c:v>Más településről bejáró általános iskolai tanulók száma a nappali oktatásban (fő)</c:v>
                </c:pt>
              </c:strCache>
            </c:strRef>
          </c:tx>
          <c:dLbls>
            <c:dLbl>
              <c:idx val="0"/>
              <c:layout>
                <c:manualLayout>
                  <c:x val="-5.6306309506791177E-2"/>
                  <c:y val="-5.84359621057172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6A8-4254-9E69-F3D0993BB32F}"/>
                </c:ext>
              </c:extLst>
            </c:dLbl>
            <c:dLbl>
              <c:idx val="2"/>
              <c:layout>
                <c:manualLayout>
                  <c:x val="-5.6306309506791177E-2"/>
                  <c:y val="-4.64213477937573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A8-4254-9E69-F3D0993BB32F}"/>
                </c:ext>
              </c:extLst>
            </c:dLbl>
            <c:dLbl>
              <c:idx val="4"/>
              <c:layout>
                <c:manualLayout>
                  <c:x val="-5.6306309506791177E-2"/>
                  <c:y val="-5.24286549497372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6A8-4254-9E69-F3D0993BB32F}"/>
                </c:ext>
              </c:extLst>
            </c:dLbl>
            <c:dLbl>
              <c:idx val="6"/>
              <c:layout>
                <c:manualLayout>
                  <c:x val="-5.9915688321329069E-2"/>
                  <c:y val="-5.24286549497372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6A8-4254-9E69-F3D0993BB32F}"/>
                </c:ext>
              </c:extLst>
            </c:dLbl>
            <c:dLbl>
              <c:idx val="8"/>
              <c:layout>
                <c:manualLayout>
                  <c:x val="-5.630630950679124E-2"/>
                  <c:y val="-5.24286549497372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6A8-4254-9E69-F3D0993BB32F}"/>
                </c:ext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TA2020_W!$A$78:$A$87</c:f>
              <c:strCache>
                <c:ptCount val="10"/>
                <c:pt idx="0">
                  <c:v>2011. év</c:v>
                </c:pt>
                <c:pt idx="1">
                  <c:v>2012. év</c:v>
                </c:pt>
                <c:pt idx="2">
                  <c:v>2013. év</c:v>
                </c:pt>
                <c:pt idx="3">
                  <c:v>2014. év</c:v>
                </c:pt>
                <c:pt idx="4">
                  <c:v>2015. év</c:v>
                </c:pt>
                <c:pt idx="5">
                  <c:v>2016. év</c:v>
                </c:pt>
                <c:pt idx="6">
                  <c:v>2017. év</c:v>
                </c:pt>
                <c:pt idx="7">
                  <c:v>2018. év</c:v>
                </c:pt>
                <c:pt idx="8">
                  <c:v>2019. év</c:v>
                </c:pt>
                <c:pt idx="9">
                  <c:v>2020. év</c:v>
                </c:pt>
              </c:strCache>
            </c:strRef>
          </c:cat>
          <c:val>
            <c:numRef>
              <c:f>TA2020_W!$C$78:$C$87</c:f>
              <c:numCache>
                <c:formatCode>General</c:formatCode>
                <c:ptCount val="10"/>
                <c:pt idx="0">
                  <c:v>1648</c:v>
                </c:pt>
                <c:pt idx="1">
                  <c:v>1609</c:v>
                </c:pt>
                <c:pt idx="2">
                  <c:v>1720</c:v>
                </c:pt>
                <c:pt idx="3">
                  <c:v>1671</c:v>
                </c:pt>
                <c:pt idx="4">
                  <c:v>1751</c:v>
                </c:pt>
                <c:pt idx="5">
                  <c:v>1800</c:v>
                </c:pt>
                <c:pt idx="6">
                  <c:v>1890</c:v>
                </c:pt>
                <c:pt idx="7">
                  <c:v>1914</c:v>
                </c:pt>
                <c:pt idx="8">
                  <c:v>1955</c:v>
                </c:pt>
                <c:pt idx="9">
                  <c:v>2086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A6A8-4254-9E69-F3D0993BB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0548096"/>
        <c:axId val="244401664"/>
      </c:lineChart>
      <c:catAx>
        <c:axId val="240548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44401664"/>
        <c:crosses val="autoZero"/>
        <c:auto val="1"/>
        <c:lblAlgn val="ctr"/>
        <c:lblOffset val="100"/>
        <c:noMultiLvlLbl val="0"/>
      </c:catAx>
      <c:valAx>
        <c:axId val="244401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054809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700"/>
      </a:pPr>
      <a:endParaRPr lang="hu-H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6E8C31-D2CC-4DFB-948F-65ED68B3AC9C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7989FB7-D4CD-4D27-A301-876474F8D7F4}">
      <dgm:prSet phldrT="[Szöveg]"/>
      <dgm:spPr/>
      <dgm:t>
        <a:bodyPr/>
        <a:lstStyle/>
        <a:p>
          <a:r>
            <a:rPr lang="hu-HU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Az ezeréves Székesfehérvár </a:t>
          </a:r>
          <a:r>
            <a:rPr lang="hu-HU" b="1" dirty="0" err="1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társadalmi-gazdasági-környezeti</a:t>
          </a:r>
          <a:r>
            <a:rPr lang="hu-HU" b="1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életképességének fenntartása vonzó, egymást erősítő gazdasági és lakossági letelepedési célterületként való megerősítése</a:t>
          </a:r>
          <a:endParaRPr lang="hu-HU" dirty="0"/>
        </a:p>
      </dgm:t>
    </dgm:pt>
    <dgm:pt modelId="{03DCCC64-0F2D-4BCE-B20F-0010366EFFD9}" type="parTrans" cxnId="{3C4BD293-3749-4E4D-81F3-E6E6CB06D021}">
      <dgm:prSet/>
      <dgm:spPr/>
      <dgm:t>
        <a:bodyPr/>
        <a:lstStyle/>
        <a:p>
          <a:endParaRPr lang="hu-HU"/>
        </a:p>
      </dgm:t>
    </dgm:pt>
    <dgm:pt modelId="{F580F8F6-B6FC-4F9A-8889-D9256149A849}" type="sibTrans" cxnId="{3C4BD293-3749-4E4D-81F3-E6E6CB06D021}">
      <dgm:prSet/>
      <dgm:spPr/>
      <dgm:t>
        <a:bodyPr/>
        <a:lstStyle/>
        <a:p>
          <a:endParaRPr lang="hu-HU"/>
        </a:p>
      </dgm:t>
    </dgm:pt>
    <dgm:pt modelId="{F9F5553D-1C94-4AF9-8D27-C3BF606E2A16}">
      <dgm:prSet phldrT="[Szöveg]"/>
      <dgm:spPr/>
      <dgm:t>
        <a:bodyPr/>
        <a:lstStyle/>
        <a:p>
          <a:pPr rtl="0"/>
          <a:r>
            <a:rPr lang="hu-HU" dirty="0">
              <a:solidFill>
                <a:schemeClr val="tx1"/>
              </a:solidFill>
              <a:latin typeface="Tw Cen MT" panose="020B0602020104020603" pitchFamily="34" charset="-18"/>
            </a:rPr>
            <a:t>S1 Székesfehérvár európai szinten versenyképes, klímabarát erőcentrummá fejlesztése</a:t>
          </a:r>
          <a:endParaRPr lang="hu-HU" dirty="0">
            <a:solidFill>
              <a:schemeClr val="tx1"/>
            </a:solidFill>
          </a:endParaRPr>
        </a:p>
      </dgm:t>
    </dgm:pt>
    <dgm:pt modelId="{3F23A178-70D3-4311-844C-72EA6BEC469D}" type="parTrans" cxnId="{C6B9C95C-360E-4981-B48C-2A9C905F9339}">
      <dgm:prSet/>
      <dgm:spPr/>
      <dgm:t>
        <a:bodyPr/>
        <a:lstStyle/>
        <a:p>
          <a:endParaRPr lang="hu-HU"/>
        </a:p>
      </dgm:t>
    </dgm:pt>
    <dgm:pt modelId="{C6D60677-9B79-4328-97B0-7A7E59DF17B7}" type="sibTrans" cxnId="{C6B9C95C-360E-4981-B48C-2A9C905F9339}">
      <dgm:prSet/>
      <dgm:spPr/>
      <dgm:t>
        <a:bodyPr/>
        <a:lstStyle/>
        <a:p>
          <a:endParaRPr lang="hu-HU"/>
        </a:p>
      </dgm:t>
    </dgm:pt>
    <dgm:pt modelId="{3056AAA3-1DD8-4448-809D-AA0CEF84CE0C}">
      <dgm:prSet phldrT="[Szöveg]"/>
      <dgm:spPr/>
      <dgm:t>
        <a:bodyPr/>
        <a:lstStyle/>
        <a:p>
          <a:r>
            <a:rPr lang="hu-HU" dirty="0">
              <a:solidFill>
                <a:schemeClr val="tx1"/>
              </a:solidFill>
              <a:latin typeface="Tw Cen MT" panose="020B0602020104020603" pitchFamily="34" charset="-18"/>
            </a:rPr>
            <a:t>S2 Székesfehérvár népességmegtartó képességének erősítése a humán szolgáltatások és környezet feltételeinek javításával</a:t>
          </a:r>
          <a:endParaRPr lang="hu-HU" dirty="0"/>
        </a:p>
      </dgm:t>
    </dgm:pt>
    <dgm:pt modelId="{F4B6F186-56F2-46BA-9F09-8A491BCBBDCE}" type="parTrans" cxnId="{54C6E090-1FED-4B45-8A68-15D5828679D3}">
      <dgm:prSet/>
      <dgm:spPr/>
      <dgm:t>
        <a:bodyPr/>
        <a:lstStyle/>
        <a:p>
          <a:endParaRPr lang="hu-HU"/>
        </a:p>
      </dgm:t>
    </dgm:pt>
    <dgm:pt modelId="{024CB93D-AD5A-4FBF-B240-353BD86951A3}" type="sibTrans" cxnId="{54C6E090-1FED-4B45-8A68-15D5828679D3}">
      <dgm:prSet/>
      <dgm:spPr/>
      <dgm:t>
        <a:bodyPr/>
        <a:lstStyle/>
        <a:p>
          <a:endParaRPr lang="hu-HU"/>
        </a:p>
      </dgm:t>
    </dgm:pt>
    <dgm:pt modelId="{60BBDCD6-2019-40F4-93E9-9ACF6AD6D877}">
      <dgm:prSet phldrT="[Szöveg]"/>
      <dgm:spPr/>
      <dgm:t>
        <a:bodyPr/>
        <a:lstStyle/>
        <a:p>
          <a:r>
            <a:rPr lang="hu-HU" dirty="0">
              <a:solidFill>
                <a:schemeClr val="tx1"/>
              </a:solidFill>
              <a:latin typeface="Tw Cen MT" panose="020B0602020104020603" pitchFamily="34" charset="-18"/>
            </a:rPr>
            <a:t>S3 A települési és természeti környezet, valamint az infrastrukturális hálózatok fenntartható és klímabarát fejlesztése</a:t>
          </a:r>
          <a:endParaRPr lang="hu-HU" dirty="0"/>
        </a:p>
      </dgm:t>
    </dgm:pt>
    <dgm:pt modelId="{F4C05B72-D651-464E-9D8A-ADE1F13DE04E}" type="parTrans" cxnId="{EA3D0507-F8F2-4D41-9F11-B0126823BA75}">
      <dgm:prSet/>
      <dgm:spPr/>
      <dgm:t>
        <a:bodyPr/>
        <a:lstStyle/>
        <a:p>
          <a:endParaRPr lang="hu-HU"/>
        </a:p>
      </dgm:t>
    </dgm:pt>
    <dgm:pt modelId="{105AB220-EBEE-41ED-AC95-7327983CE7DA}" type="sibTrans" cxnId="{EA3D0507-F8F2-4D41-9F11-B0126823BA75}">
      <dgm:prSet/>
      <dgm:spPr/>
      <dgm:t>
        <a:bodyPr/>
        <a:lstStyle/>
        <a:p>
          <a:endParaRPr lang="hu-HU"/>
        </a:p>
      </dgm:t>
    </dgm:pt>
    <dgm:pt modelId="{1A1D1337-5A99-4E38-BFF6-98629ED00C83}">
      <dgm:prSet/>
      <dgm:spPr/>
      <dgm:t>
        <a:bodyPr/>
        <a:lstStyle/>
        <a:p>
          <a:pPr rtl="0"/>
          <a:r>
            <a:rPr lang="hu-HU" dirty="0">
              <a:solidFill>
                <a:schemeClr val="tx1"/>
              </a:solidFill>
              <a:latin typeface="Tw Cen MT" panose="020B0602020104020603" pitchFamily="34" charset="-18"/>
            </a:rPr>
            <a:t>S4 Székesfehérvár helyi közösségekre építő regionális központ szerepének erősítése</a:t>
          </a:r>
        </a:p>
      </dgm:t>
    </dgm:pt>
    <dgm:pt modelId="{2F19B1FC-DA57-443D-AE4C-C1D0F853E54F}" type="sibTrans" cxnId="{26B98896-89AC-43DA-9F85-406799E6EEB3}">
      <dgm:prSet/>
      <dgm:spPr/>
      <dgm:t>
        <a:bodyPr/>
        <a:lstStyle/>
        <a:p>
          <a:endParaRPr lang="hu-HU"/>
        </a:p>
      </dgm:t>
    </dgm:pt>
    <dgm:pt modelId="{B00C8034-4757-40F6-8E20-95DD19B74664}" type="parTrans" cxnId="{26B98896-89AC-43DA-9F85-406799E6EEB3}">
      <dgm:prSet/>
      <dgm:spPr/>
      <dgm:t>
        <a:bodyPr/>
        <a:lstStyle/>
        <a:p>
          <a:endParaRPr lang="hu-HU"/>
        </a:p>
      </dgm:t>
    </dgm:pt>
    <dgm:pt modelId="{637AB21B-621D-4173-9861-A8599300362F}">
      <dgm:prSet phldrT="[Szöveg]"/>
      <dgm:spPr>
        <a:noFill/>
      </dgm:spPr>
      <dgm:t>
        <a:bodyPr/>
        <a:lstStyle/>
        <a:p>
          <a:pPr rtl="0"/>
          <a:r>
            <a:rPr lang="hu-HU" dirty="0">
              <a:solidFill>
                <a:schemeClr val="tx1"/>
              </a:solidFill>
            </a:rPr>
            <a:t>Fenntarthatóság/</a:t>
          </a:r>
          <a:r>
            <a:rPr lang="hu-HU" dirty="0">
              <a:solidFill>
                <a:srgbClr val="FF0000"/>
              </a:solidFill>
            </a:rPr>
            <a:t>körforgásos gazdaság, klímavédelem</a:t>
          </a:r>
        </a:p>
        <a:p>
          <a:pPr rtl="0"/>
          <a:r>
            <a:rPr lang="hu-HU" dirty="0">
              <a:solidFill>
                <a:schemeClr val="tx1"/>
              </a:solidFill>
            </a:rPr>
            <a:t>Esélyegyenlőség, Partnerség, </a:t>
          </a:r>
          <a:r>
            <a:rPr lang="hu-HU" dirty="0" err="1">
              <a:solidFill>
                <a:schemeClr val="tx1"/>
              </a:solidFill>
            </a:rPr>
            <a:t>Addicionalitás</a:t>
          </a:r>
          <a:endParaRPr lang="hu-HU" dirty="0">
            <a:solidFill>
              <a:schemeClr val="tx1"/>
            </a:solidFill>
          </a:endParaRPr>
        </a:p>
        <a:p>
          <a:pPr rtl="0"/>
          <a:r>
            <a:rPr lang="hu-HU" dirty="0">
              <a:solidFill>
                <a:srgbClr val="FF0000"/>
              </a:solidFill>
            </a:rPr>
            <a:t>Digitalizálás</a:t>
          </a:r>
        </a:p>
      </dgm:t>
    </dgm:pt>
    <dgm:pt modelId="{CA22E555-F08E-4DAD-B849-688B4622567D}" type="sibTrans" cxnId="{BEA3C074-1B7F-4B2B-8FB7-1E31B1020FA0}">
      <dgm:prSet/>
      <dgm:spPr/>
      <dgm:t>
        <a:bodyPr/>
        <a:lstStyle/>
        <a:p>
          <a:endParaRPr lang="hu-HU"/>
        </a:p>
      </dgm:t>
    </dgm:pt>
    <dgm:pt modelId="{7715FF92-7A9B-46CC-A219-F36E1525ED24}" type="parTrans" cxnId="{BEA3C074-1B7F-4B2B-8FB7-1E31B1020FA0}">
      <dgm:prSet/>
      <dgm:spPr/>
      <dgm:t>
        <a:bodyPr/>
        <a:lstStyle/>
        <a:p>
          <a:endParaRPr lang="hu-HU"/>
        </a:p>
      </dgm:t>
    </dgm:pt>
    <dgm:pt modelId="{35922B8A-6F51-48BC-886B-2447D8B96110}" type="pres">
      <dgm:prSet presAssocID="{CB6E8C31-D2CC-4DFB-948F-65ED68B3AC9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299F738-04B7-44B3-A98C-EBCE849BAD92}" type="pres">
      <dgm:prSet presAssocID="{97989FB7-D4CD-4D27-A301-876474F8D7F4}" presName="vertOne" presStyleCnt="0"/>
      <dgm:spPr/>
    </dgm:pt>
    <dgm:pt modelId="{2E2C1915-B2F0-4707-8F0D-AE30C8C6ACC2}" type="pres">
      <dgm:prSet presAssocID="{97989FB7-D4CD-4D27-A301-876474F8D7F4}" presName="txOne" presStyleLbl="node0" presStyleIdx="0" presStyleCnt="1">
        <dgm:presLayoutVars>
          <dgm:chPref val="3"/>
        </dgm:presLayoutVars>
      </dgm:prSet>
      <dgm:spPr/>
    </dgm:pt>
    <dgm:pt modelId="{7E1D9AA9-A423-4DF2-A23B-ECE5FC36C137}" type="pres">
      <dgm:prSet presAssocID="{97989FB7-D4CD-4D27-A301-876474F8D7F4}" presName="parTransOne" presStyleCnt="0"/>
      <dgm:spPr/>
    </dgm:pt>
    <dgm:pt modelId="{3B495DB7-078F-460D-8D9A-A9F795530FB3}" type="pres">
      <dgm:prSet presAssocID="{97989FB7-D4CD-4D27-A301-876474F8D7F4}" presName="horzOne" presStyleCnt="0"/>
      <dgm:spPr/>
    </dgm:pt>
    <dgm:pt modelId="{FF0D377B-95AB-47AC-96E3-CAB28A6EABC9}" type="pres">
      <dgm:prSet presAssocID="{F9F5553D-1C94-4AF9-8D27-C3BF606E2A16}" presName="vertTwo" presStyleCnt="0"/>
      <dgm:spPr/>
    </dgm:pt>
    <dgm:pt modelId="{ABA8692E-B54C-4FFF-870F-6E304A351A50}" type="pres">
      <dgm:prSet presAssocID="{F9F5553D-1C94-4AF9-8D27-C3BF606E2A16}" presName="txTwo" presStyleLbl="node2" presStyleIdx="0" presStyleCnt="4">
        <dgm:presLayoutVars>
          <dgm:chPref val="3"/>
        </dgm:presLayoutVars>
      </dgm:prSet>
      <dgm:spPr/>
    </dgm:pt>
    <dgm:pt modelId="{4C385DB7-348D-477C-A1EA-31D1F0B9A43A}" type="pres">
      <dgm:prSet presAssocID="{F9F5553D-1C94-4AF9-8D27-C3BF606E2A16}" presName="parTransTwo" presStyleCnt="0"/>
      <dgm:spPr/>
    </dgm:pt>
    <dgm:pt modelId="{61EC6518-D802-4F68-86B4-C563926FF210}" type="pres">
      <dgm:prSet presAssocID="{F9F5553D-1C94-4AF9-8D27-C3BF606E2A16}" presName="horzTwo" presStyleCnt="0"/>
      <dgm:spPr/>
    </dgm:pt>
    <dgm:pt modelId="{E93BDD25-BE81-4647-A893-35D504660623}" type="pres">
      <dgm:prSet presAssocID="{637AB21B-621D-4173-9861-A8599300362F}" presName="vertThree" presStyleCnt="0"/>
      <dgm:spPr/>
    </dgm:pt>
    <dgm:pt modelId="{C684C161-BB1E-4234-9D81-569898E2CF35}" type="pres">
      <dgm:prSet presAssocID="{637AB21B-621D-4173-9861-A8599300362F}" presName="txThree" presStyleLbl="node3" presStyleIdx="0" presStyleCnt="1" custLinFactNeighborX="862" custLinFactNeighborY="-6509">
        <dgm:presLayoutVars>
          <dgm:chPref val="3"/>
        </dgm:presLayoutVars>
      </dgm:prSet>
      <dgm:spPr>
        <a:prstGeom prst="homePlate">
          <a:avLst/>
        </a:prstGeom>
      </dgm:spPr>
    </dgm:pt>
    <dgm:pt modelId="{374AD085-90AB-4B71-8EFA-F62C230F6AF9}" type="pres">
      <dgm:prSet presAssocID="{637AB21B-621D-4173-9861-A8599300362F}" presName="horzThree" presStyleCnt="0"/>
      <dgm:spPr/>
    </dgm:pt>
    <dgm:pt modelId="{3A58FDEA-AC21-46AF-B7DC-B1A2BC1B614C}" type="pres">
      <dgm:prSet presAssocID="{C6D60677-9B79-4328-97B0-7A7E59DF17B7}" presName="sibSpaceTwo" presStyleCnt="0"/>
      <dgm:spPr/>
    </dgm:pt>
    <dgm:pt modelId="{DFC7E86D-3FE4-4E6D-86B7-C0004B690FB1}" type="pres">
      <dgm:prSet presAssocID="{3056AAA3-1DD8-4448-809D-AA0CEF84CE0C}" presName="vertTwo" presStyleCnt="0"/>
      <dgm:spPr/>
    </dgm:pt>
    <dgm:pt modelId="{71FDF8AB-B7B6-4F56-A9F1-BBD1B7BF8E14}" type="pres">
      <dgm:prSet presAssocID="{3056AAA3-1DD8-4448-809D-AA0CEF84CE0C}" presName="txTwo" presStyleLbl="node2" presStyleIdx="1" presStyleCnt="4">
        <dgm:presLayoutVars>
          <dgm:chPref val="3"/>
        </dgm:presLayoutVars>
      </dgm:prSet>
      <dgm:spPr/>
    </dgm:pt>
    <dgm:pt modelId="{23FF122C-68F2-4B2E-8C66-601EF431BD6E}" type="pres">
      <dgm:prSet presAssocID="{3056AAA3-1DD8-4448-809D-AA0CEF84CE0C}" presName="horzTwo" presStyleCnt="0"/>
      <dgm:spPr/>
    </dgm:pt>
    <dgm:pt modelId="{33371371-C9D0-4C10-9399-693504EBDE94}" type="pres">
      <dgm:prSet presAssocID="{024CB93D-AD5A-4FBF-B240-353BD86951A3}" presName="sibSpaceTwo" presStyleCnt="0"/>
      <dgm:spPr/>
    </dgm:pt>
    <dgm:pt modelId="{94E0C14A-F1DB-4EE6-8453-BA3ADB3C83BE}" type="pres">
      <dgm:prSet presAssocID="{60BBDCD6-2019-40F4-93E9-9ACF6AD6D877}" presName="vertTwo" presStyleCnt="0"/>
      <dgm:spPr/>
    </dgm:pt>
    <dgm:pt modelId="{663063AD-72F4-442E-9363-FE6F36D36DB4}" type="pres">
      <dgm:prSet presAssocID="{60BBDCD6-2019-40F4-93E9-9ACF6AD6D877}" presName="txTwo" presStyleLbl="node2" presStyleIdx="2" presStyleCnt="4">
        <dgm:presLayoutVars>
          <dgm:chPref val="3"/>
        </dgm:presLayoutVars>
      </dgm:prSet>
      <dgm:spPr/>
    </dgm:pt>
    <dgm:pt modelId="{90357F4A-E73E-4FA9-8F58-721ECF0FF611}" type="pres">
      <dgm:prSet presAssocID="{60BBDCD6-2019-40F4-93E9-9ACF6AD6D877}" presName="horzTwo" presStyleCnt="0"/>
      <dgm:spPr/>
    </dgm:pt>
    <dgm:pt modelId="{B143E070-FA29-41FD-AC1C-C947532476BE}" type="pres">
      <dgm:prSet presAssocID="{105AB220-EBEE-41ED-AC95-7327983CE7DA}" presName="sibSpaceTwo" presStyleCnt="0"/>
      <dgm:spPr/>
    </dgm:pt>
    <dgm:pt modelId="{3DE73D5F-1D57-4370-B707-62462EB02E6C}" type="pres">
      <dgm:prSet presAssocID="{1A1D1337-5A99-4E38-BFF6-98629ED00C83}" presName="vertTwo" presStyleCnt="0"/>
      <dgm:spPr/>
    </dgm:pt>
    <dgm:pt modelId="{495C0ED0-A23B-4D93-B504-7C0CC19CBBAD}" type="pres">
      <dgm:prSet presAssocID="{1A1D1337-5A99-4E38-BFF6-98629ED00C83}" presName="txTwo" presStyleLbl="node2" presStyleIdx="3" presStyleCnt="4">
        <dgm:presLayoutVars>
          <dgm:chPref val="3"/>
        </dgm:presLayoutVars>
      </dgm:prSet>
      <dgm:spPr/>
    </dgm:pt>
    <dgm:pt modelId="{AD76D8AB-D3CC-448D-8BCB-E3E98BC4F3B4}" type="pres">
      <dgm:prSet presAssocID="{1A1D1337-5A99-4E38-BFF6-98629ED00C83}" presName="horzTwo" presStyleCnt="0"/>
      <dgm:spPr/>
    </dgm:pt>
  </dgm:ptLst>
  <dgm:cxnLst>
    <dgm:cxn modelId="{EA3D0507-F8F2-4D41-9F11-B0126823BA75}" srcId="{97989FB7-D4CD-4D27-A301-876474F8D7F4}" destId="{60BBDCD6-2019-40F4-93E9-9ACF6AD6D877}" srcOrd="2" destOrd="0" parTransId="{F4C05B72-D651-464E-9D8A-ADE1F13DE04E}" sibTransId="{105AB220-EBEE-41ED-AC95-7327983CE7DA}"/>
    <dgm:cxn modelId="{C6B9C95C-360E-4981-B48C-2A9C905F9339}" srcId="{97989FB7-D4CD-4D27-A301-876474F8D7F4}" destId="{F9F5553D-1C94-4AF9-8D27-C3BF606E2A16}" srcOrd="0" destOrd="0" parTransId="{3F23A178-70D3-4311-844C-72EA6BEC469D}" sibTransId="{C6D60677-9B79-4328-97B0-7A7E59DF17B7}"/>
    <dgm:cxn modelId="{086C416B-524C-44EA-AC78-FB8048F2F1F0}" type="presOf" srcId="{CB6E8C31-D2CC-4DFB-948F-65ED68B3AC9C}" destId="{35922B8A-6F51-48BC-886B-2447D8B96110}" srcOrd="0" destOrd="0" presId="urn:microsoft.com/office/officeart/2005/8/layout/hierarchy4"/>
    <dgm:cxn modelId="{BEA3C074-1B7F-4B2B-8FB7-1E31B1020FA0}" srcId="{F9F5553D-1C94-4AF9-8D27-C3BF606E2A16}" destId="{637AB21B-621D-4173-9861-A8599300362F}" srcOrd="0" destOrd="0" parTransId="{7715FF92-7A9B-46CC-A219-F36E1525ED24}" sibTransId="{CA22E555-F08E-4DAD-B849-688B4622567D}"/>
    <dgm:cxn modelId="{4B762D7C-6CA2-447E-836F-70599203A2B4}" type="presOf" srcId="{60BBDCD6-2019-40F4-93E9-9ACF6AD6D877}" destId="{663063AD-72F4-442E-9363-FE6F36D36DB4}" srcOrd="0" destOrd="0" presId="urn:microsoft.com/office/officeart/2005/8/layout/hierarchy4"/>
    <dgm:cxn modelId="{F97DBD83-FBDD-4C91-927F-442FB42AEF8F}" type="presOf" srcId="{97989FB7-D4CD-4D27-A301-876474F8D7F4}" destId="{2E2C1915-B2F0-4707-8F0D-AE30C8C6ACC2}" srcOrd="0" destOrd="0" presId="urn:microsoft.com/office/officeart/2005/8/layout/hierarchy4"/>
    <dgm:cxn modelId="{1674BB86-B01F-4E83-86EF-EF318B8B646F}" type="presOf" srcId="{1A1D1337-5A99-4E38-BFF6-98629ED00C83}" destId="{495C0ED0-A23B-4D93-B504-7C0CC19CBBAD}" srcOrd="0" destOrd="0" presId="urn:microsoft.com/office/officeart/2005/8/layout/hierarchy4"/>
    <dgm:cxn modelId="{54C6E090-1FED-4B45-8A68-15D5828679D3}" srcId="{97989FB7-D4CD-4D27-A301-876474F8D7F4}" destId="{3056AAA3-1DD8-4448-809D-AA0CEF84CE0C}" srcOrd="1" destOrd="0" parTransId="{F4B6F186-56F2-46BA-9F09-8A491BCBBDCE}" sibTransId="{024CB93D-AD5A-4FBF-B240-353BD86951A3}"/>
    <dgm:cxn modelId="{3C4BD293-3749-4E4D-81F3-E6E6CB06D021}" srcId="{CB6E8C31-D2CC-4DFB-948F-65ED68B3AC9C}" destId="{97989FB7-D4CD-4D27-A301-876474F8D7F4}" srcOrd="0" destOrd="0" parTransId="{03DCCC64-0F2D-4BCE-B20F-0010366EFFD9}" sibTransId="{F580F8F6-B6FC-4F9A-8889-D9256149A849}"/>
    <dgm:cxn modelId="{26B98896-89AC-43DA-9F85-406799E6EEB3}" srcId="{97989FB7-D4CD-4D27-A301-876474F8D7F4}" destId="{1A1D1337-5A99-4E38-BFF6-98629ED00C83}" srcOrd="3" destOrd="0" parTransId="{B00C8034-4757-40F6-8E20-95DD19B74664}" sibTransId="{2F19B1FC-DA57-443D-AE4C-C1D0F853E54F}"/>
    <dgm:cxn modelId="{D059A5E1-71DC-4CF1-878E-E051231DD5BA}" type="presOf" srcId="{F9F5553D-1C94-4AF9-8D27-C3BF606E2A16}" destId="{ABA8692E-B54C-4FFF-870F-6E304A351A50}" srcOrd="0" destOrd="0" presId="urn:microsoft.com/office/officeart/2005/8/layout/hierarchy4"/>
    <dgm:cxn modelId="{A7F5C8F2-C1AF-49F6-ADDE-9DD0E62D21B8}" type="presOf" srcId="{3056AAA3-1DD8-4448-809D-AA0CEF84CE0C}" destId="{71FDF8AB-B7B6-4F56-A9F1-BBD1B7BF8E14}" srcOrd="0" destOrd="0" presId="urn:microsoft.com/office/officeart/2005/8/layout/hierarchy4"/>
    <dgm:cxn modelId="{49A137FA-B270-43E1-926C-CFDB88202539}" type="presOf" srcId="{637AB21B-621D-4173-9861-A8599300362F}" destId="{C684C161-BB1E-4234-9D81-569898E2CF35}" srcOrd="0" destOrd="0" presId="urn:microsoft.com/office/officeart/2005/8/layout/hierarchy4"/>
    <dgm:cxn modelId="{FE133051-2913-4992-B384-01128F4E99E5}" type="presParOf" srcId="{35922B8A-6F51-48BC-886B-2447D8B96110}" destId="{4299F738-04B7-44B3-A98C-EBCE849BAD92}" srcOrd="0" destOrd="0" presId="urn:microsoft.com/office/officeart/2005/8/layout/hierarchy4"/>
    <dgm:cxn modelId="{0CD72EF2-497D-4C5C-BC1A-4BAE01729B77}" type="presParOf" srcId="{4299F738-04B7-44B3-A98C-EBCE849BAD92}" destId="{2E2C1915-B2F0-4707-8F0D-AE30C8C6ACC2}" srcOrd="0" destOrd="0" presId="urn:microsoft.com/office/officeart/2005/8/layout/hierarchy4"/>
    <dgm:cxn modelId="{89426B09-0780-46CC-B290-05A322C0F87B}" type="presParOf" srcId="{4299F738-04B7-44B3-A98C-EBCE849BAD92}" destId="{7E1D9AA9-A423-4DF2-A23B-ECE5FC36C137}" srcOrd="1" destOrd="0" presId="urn:microsoft.com/office/officeart/2005/8/layout/hierarchy4"/>
    <dgm:cxn modelId="{055B133D-39D5-431A-8793-B0E01166609C}" type="presParOf" srcId="{4299F738-04B7-44B3-A98C-EBCE849BAD92}" destId="{3B495DB7-078F-460D-8D9A-A9F795530FB3}" srcOrd="2" destOrd="0" presId="urn:microsoft.com/office/officeart/2005/8/layout/hierarchy4"/>
    <dgm:cxn modelId="{4BD7C961-95D6-498A-803F-1B50D1094340}" type="presParOf" srcId="{3B495DB7-078F-460D-8D9A-A9F795530FB3}" destId="{FF0D377B-95AB-47AC-96E3-CAB28A6EABC9}" srcOrd="0" destOrd="0" presId="urn:microsoft.com/office/officeart/2005/8/layout/hierarchy4"/>
    <dgm:cxn modelId="{8BFF3F2B-1EBB-431A-B383-EFC60E4AD27D}" type="presParOf" srcId="{FF0D377B-95AB-47AC-96E3-CAB28A6EABC9}" destId="{ABA8692E-B54C-4FFF-870F-6E304A351A50}" srcOrd="0" destOrd="0" presId="urn:microsoft.com/office/officeart/2005/8/layout/hierarchy4"/>
    <dgm:cxn modelId="{D7496B64-2B8D-4D43-ACC9-2F71D4FAEA92}" type="presParOf" srcId="{FF0D377B-95AB-47AC-96E3-CAB28A6EABC9}" destId="{4C385DB7-348D-477C-A1EA-31D1F0B9A43A}" srcOrd="1" destOrd="0" presId="urn:microsoft.com/office/officeart/2005/8/layout/hierarchy4"/>
    <dgm:cxn modelId="{07139A88-7103-434F-BF7A-3B706CCEDE77}" type="presParOf" srcId="{FF0D377B-95AB-47AC-96E3-CAB28A6EABC9}" destId="{61EC6518-D802-4F68-86B4-C563926FF210}" srcOrd="2" destOrd="0" presId="urn:microsoft.com/office/officeart/2005/8/layout/hierarchy4"/>
    <dgm:cxn modelId="{62139610-E9F0-489A-A6B7-F4DDADB4556C}" type="presParOf" srcId="{61EC6518-D802-4F68-86B4-C563926FF210}" destId="{E93BDD25-BE81-4647-A893-35D504660623}" srcOrd="0" destOrd="0" presId="urn:microsoft.com/office/officeart/2005/8/layout/hierarchy4"/>
    <dgm:cxn modelId="{286B8C8F-6A0F-4408-8370-256FD874D66F}" type="presParOf" srcId="{E93BDD25-BE81-4647-A893-35D504660623}" destId="{C684C161-BB1E-4234-9D81-569898E2CF35}" srcOrd="0" destOrd="0" presId="urn:microsoft.com/office/officeart/2005/8/layout/hierarchy4"/>
    <dgm:cxn modelId="{FC2AF933-3525-4E1C-9503-D89B401E0106}" type="presParOf" srcId="{E93BDD25-BE81-4647-A893-35D504660623}" destId="{374AD085-90AB-4B71-8EFA-F62C230F6AF9}" srcOrd="1" destOrd="0" presId="urn:microsoft.com/office/officeart/2005/8/layout/hierarchy4"/>
    <dgm:cxn modelId="{18C32E4F-08D1-41BB-9514-A3B8A847E8DF}" type="presParOf" srcId="{3B495DB7-078F-460D-8D9A-A9F795530FB3}" destId="{3A58FDEA-AC21-46AF-B7DC-B1A2BC1B614C}" srcOrd="1" destOrd="0" presId="urn:microsoft.com/office/officeart/2005/8/layout/hierarchy4"/>
    <dgm:cxn modelId="{E5708A39-3985-4439-B130-B337C710ACAD}" type="presParOf" srcId="{3B495DB7-078F-460D-8D9A-A9F795530FB3}" destId="{DFC7E86D-3FE4-4E6D-86B7-C0004B690FB1}" srcOrd="2" destOrd="0" presId="urn:microsoft.com/office/officeart/2005/8/layout/hierarchy4"/>
    <dgm:cxn modelId="{11A5F89F-C2F2-4917-BE47-F0BE0164839A}" type="presParOf" srcId="{DFC7E86D-3FE4-4E6D-86B7-C0004B690FB1}" destId="{71FDF8AB-B7B6-4F56-A9F1-BBD1B7BF8E14}" srcOrd="0" destOrd="0" presId="urn:microsoft.com/office/officeart/2005/8/layout/hierarchy4"/>
    <dgm:cxn modelId="{2E9E98FA-6896-46FE-A0A6-2C706D61B1FD}" type="presParOf" srcId="{DFC7E86D-3FE4-4E6D-86B7-C0004B690FB1}" destId="{23FF122C-68F2-4B2E-8C66-601EF431BD6E}" srcOrd="1" destOrd="0" presId="urn:microsoft.com/office/officeart/2005/8/layout/hierarchy4"/>
    <dgm:cxn modelId="{47B14E55-3823-432E-9FCD-F39A0B3918E7}" type="presParOf" srcId="{3B495DB7-078F-460D-8D9A-A9F795530FB3}" destId="{33371371-C9D0-4C10-9399-693504EBDE94}" srcOrd="3" destOrd="0" presId="urn:microsoft.com/office/officeart/2005/8/layout/hierarchy4"/>
    <dgm:cxn modelId="{34C6CCA4-2918-4DAD-8365-E47CC8B43605}" type="presParOf" srcId="{3B495DB7-078F-460D-8D9A-A9F795530FB3}" destId="{94E0C14A-F1DB-4EE6-8453-BA3ADB3C83BE}" srcOrd="4" destOrd="0" presId="urn:microsoft.com/office/officeart/2005/8/layout/hierarchy4"/>
    <dgm:cxn modelId="{DA0EF4C4-1C46-4894-9B5B-4E2D1091412B}" type="presParOf" srcId="{94E0C14A-F1DB-4EE6-8453-BA3ADB3C83BE}" destId="{663063AD-72F4-442E-9363-FE6F36D36DB4}" srcOrd="0" destOrd="0" presId="urn:microsoft.com/office/officeart/2005/8/layout/hierarchy4"/>
    <dgm:cxn modelId="{8FE87EC3-0F3C-4BD0-A8F7-ECDAD7C9E7DF}" type="presParOf" srcId="{94E0C14A-F1DB-4EE6-8453-BA3ADB3C83BE}" destId="{90357F4A-E73E-4FA9-8F58-721ECF0FF611}" srcOrd="1" destOrd="0" presId="urn:microsoft.com/office/officeart/2005/8/layout/hierarchy4"/>
    <dgm:cxn modelId="{CF5C4774-9E3B-49F0-8B34-53DF713C9AF1}" type="presParOf" srcId="{3B495DB7-078F-460D-8D9A-A9F795530FB3}" destId="{B143E070-FA29-41FD-AC1C-C947532476BE}" srcOrd="5" destOrd="0" presId="urn:microsoft.com/office/officeart/2005/8/layout/hierarchy4"/>
    <dgm:cxn modelId="{FC626254-BF61-4846-8F8A-8CA5FFD76F51}" type="presParOf" srcId="{3B495DB7-078F-460D-8D9A-A9F795530FB3}" destId="{3DE73D5F-1D57-4370-B707-62462EB02E6C}" srcOrd="6" destOrd="0" presId="urn:microsoft.com/office/officeart/2005/8/layout/hierarchy4"/>
    <dgm:cxn modelId="{2EEEACA4-CD5A-4A9B-8630-37FE748BA958}" type="presParOf" srcId="{3DE73D5F-1D57-4370-B707-62462EB02E6C}" destId="{495C0ED0-A23B-4D93-B504-7C0CC19CBBAD}" srcOrd="0" destOrd="0" presId="urn:microsoft.com/office/officeart/2005/8/layout/hierarchy4"/>
    <dgm:cxn modelId="{259B9381-B7D9-4BBB-A5AF-721052F2E601}" type="presParOf" srcId="{3DE73D5F-1D57-4370-B707-62462EB02E6C}" destId="{AD76D8AB-D3CC-448D-8BCB-E3E98BC4F3B4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C1915-B2F0-4707-8F0D-AE30C8C6ACC2}">
      <dsp:nvSpPr>
        <dsp:cNvPr id="0" name=""/>
        <dsp:cNvSpPr/>
      </dsp:nvSpPr>
      <dsp:spPr>
        <a:xfrm>
          <a:off x="1699" y="2853"/>
          <a:ext cx="10512200" cy="1467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9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Az ezeréves Székesfehérvár </a:t>
          </a:r>
          <a:r>
            <a:rPr lang="hu-HU" sz="2900" b="1" kern="1200" dirty="0" err="1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társadalmi-gazdasági-környezeti</a:t>
          </a:r>
          <a:r>
            <a:rPr lang="hu-HU" sz="29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életképességének fenntartása vonzó, egymást erősítő gazdasági és lakossági letelepedési célterületként való megerősítése</a:t>
          </a:r>
          <a:endParaRPr lang="hu-HU" sz="2900" kern="1200" dirty="0"/>
        </a:p>
      </dsp:txBody>
      <dsp:txXfrm>
        <a:off x="44676" y="45830"/>
        <a:ext cx="10426246" cy="1381394"/>
      </dsp:txXfrm>
    </dsp:sp>
    <dsp:sp modelId="{ABA8692E-B54C-4FFF-870F-6E304A351A50}">
      <dsp:nvSpPr>
        <dsp:cNvPr id="0" name=""/>
        <dsp:cNvSpPr/>
      </dsp:nvSpPr>
      <dsp:spPr>
        <a:xfrm>
          <a:off x="1699" y="1651349"/>
          <a:ext cx="2472295" cy="1467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schemeClr val="tx1"/>
              </a:solidFill>
              <a:latin typeface="Tw Cen MT" panose="020B0602020104020603" pitchFamily="34" charset="-18"/>
            </a:rPr>
            <a:t>S1 Székesfehérvár európai szinten versenyképes, klímabarát erőcentrummá fejlesztése</a:t>
          </a:r>
          <a:endParaRPr lang="hu-HU" sz="1600" kern="1200" dirty="0">
            <a:solidFill>
              <a:schemeClr val="tx1"/>
            </a:solidFill>
          </a:endParaRPr>
        </a:p>
      </dsp:txBody>
      <dsp:txXfrm>
        <a:off x="44676" y="1694326"/>
        <a:ext cx="2386341" cy="1381394"/>
      </dsp:txXfrm>
    </dsp:sp>
    <dsp:sp modelId="{C684C161-BB1E-4234-9D81-569898E2CF35}">
      <dsp:nvSpPr>
        <dsp:cNvPr id="0" name=""/>
        <dsp:cNvSpPr/>
      </dsp:nvSpPr>
      <dsp:spPr>
        <a:xfrm>
          <a:off x="23010" y="3204335"/>
          <a:ext cx="2472295" cy="1467348"/>
        </a:xfrm>
        <a:prstGeom prst="homePlate">
          <a:avLst/>
        </a:prstGeom>
        <a:noFill/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 dirty="0">
              <a:solidFill>
                <a:schemeClr val="tx1"/>
              </a:solidFill>
            </a:rPr>
            <a:t>Fenntarthatóság/</a:t>
          </a:r>
          <a:r>
            <a:rPr lang="hu-HU" sz="1100" kern="1200" dirty="0">
              <a:solidFill>
                <a:srgbClr val="FF0000"/>
              </a:solidFill>
            </a:rPr>
            <a:t>körforgásos gazdaság, klímavédelem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 dirty="0">
              <a:solidFill>
                <a:schemeClr val="tx1"/>
              </a:solidFill>
            </a:rPr>
            <a:t>Esélyegyenlőség, Partnerség, </a:t>
          </a:r>
          <a:r>
            <a:rPr lang="hu-HU" sz="1100" kern="1200" dirty="0" err="1">
              <a:solidFill>
                <a:schemeClr val="tx1"/>
              </a:solidFill>
            </a:rPr>
            <a:t>Addicionalitás</a:t>
          </a:r>
          <a:endParaRPr lang="hu-HU" sz="1100" kern="1200" dirty="0">
            <a:solidFill>
              <a:schemeClr val="tx1"/>
            </a:solidFill>
          </a:endParaRP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100" kern="1200" dirty="0">
              <a:solidFill>
                <a:srgbClr val="FF0000"/>
              </a:solidFill>
            </a:rPr>
            <a:t>Digitalizálás</a:t>
          </a:r>
        </a:p>
      </dsp:txBody>
      <dsp:txXfrm>
        <a:off x="23010" y="3204335"/>
        <a:ext cx="2105458" cy="1467348"/>
      </dsp:txXfrm>
    </dsp:sp>
    <dsp:sp modelId="{71FDF8AB-B7B6-4F56-A9F1-BBD1B7BF8E14}">
      <dsp:nvSpPr>
        <dsp:cNvPr id="0" name=""/>
        <dsp:cNvSpPr/>
      </dsp:nvSpPr>
      <dsp:spPr>
        <a:xfrm>
          <a:off x="2681667" y="1651349"/>
          <a:ext cx="2472295" cy="1467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schemeClr val="tx1"/>
              </a:solidFill>
              <a:latin typeface="Tw Cen MT" panose="020B0602020104020603" pitchFamily="34" charset="-18"/>
            </a:rPr>
            <a:t>S2 Székesfehérvár népességmegtartó képességének erősítése a humán szolgáltatások és környezet feltételeinek javításával</a:t>
          </a:r>
          <a:endParaRPr lang="hu-HU" sz="1600" kern="1200" dirty="0"/>
        </a:p>
      </dsp:txBody>
      <dsp:txXfrm>
        <a:off x="2724644" y="1694326"/>
        <a:ext cx="2386341" cy="1381394"/>
      </dsp:txXfrm>
    </dsp:sp>
    <dsp:sp modelId="{663063AD-72F4-442E-9363-FE6F36D36DB4}">
      <dsp:nvSpPr>
        <dsp:cNvPr id="0" name=""/>
        <dsp:cNvSpPr/>
      </dsp:nvSpPr>
      <dsp:spPr>
        <a:xfrm>
          <a:off x="5361636" y="1651349"/>
          <a:ext cx="2472295" cy="1467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schemeClr val="tx1"/>
              </a:solidFill>
              <a:latin typeface="Tw Cen MT" panose="020B0602020104020603" pitchFamily="34" charset="-18"/>
            </a:rPr>
            <a:t>S3 A települési és természeti környezet, valamint az infrastrukturális hálózatok fenntartható és klímabarát fejlesztése</a:t>
          </a:r>
          <a:endParaRPr lang="hu-HU" sz="1600" kern="1200" dirty="0"/>
        </a:p>
      </dsp:txBody>
      <dsp:txXfrm>
        <a:off x="5404613" y="1694326"/>
        <a:ext cx="2386341" cy="1381394"/>
      </dsp:txXfrm>
    </dsp:sp>
    <dsp:sp modelId="{495C0ED0-A23B-4D93-B504-7C0CC19CBBAD}">
      <dsp:nvSpPr>
        <dsp:cNvPr id="0" name=""/>
        <dsp:cNvSpPr/>
      </dsp:nvSpPr>
      <dsp:spPr>
        <a:xfrm>
          <a:off x="8041604" y="1651349"/>
          <a:ext cx="2472295" cy="1467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>
              <a:solidFill>
                <a:schemeClr val="tx1"/>
              </a:solidFill>
              <a:latin typeface="Tw Cen MT" panose="020B0602020104020603" pitchFamily="34" charset="-18"/>
            </a:rPr>
            <a:t>S4 Székesfehérvár helyi közösségekre építő regionális központ szerepének erősítése</a:t>
          </a:r>
        </a:p>
      </dsp:txBody>
      <dsp:txXfrm>
        <a:off x="8084581" y="1694326"/>
        <a:ext cx="2386341" cy="1381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CAEEA8C-D79B-4D7E-9B24-9CDE292BA524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747FBB5-06FC-4B7C-805A-71D5B2DC73D7}" type="datetime1">
              <a:rPr lang="hu-HU" smtClean="0"/>
              <a:t>2022. 09. 21.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"/>
              <a:t>Mintaszöveg szerkesztése</a:t>
            </a:r>
            <a:endParaRPr lang="en-US"/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5747FBB5-06FC-4B7C-805A-71D5B2DC73D7}" type="datetime1">
              <a:rPr lang="hu-HU" smtClean="0"/>
              <a:t>2022. 09. 21.</a:t>
            </a:fld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9C2B151B-D7D1-48E5-8230-5AADBC794F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01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hu-HU"/>
              <a:t>Kattintson ide az alcím mintájának szerkesztéséhez</a:t>
            </a:r>
            <a:endParaRPr lang="en-US" dirty="0"/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átum helye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9E5F8B-C0C0-4B90-909B-D74267390778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8F2378-D795-4356-944B-E8E7E6619F8D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Függőleges cím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hu" dirty="0"/>
              <a:t>Mintacím stílusának szerkesztése</a:t>
            </a:r>
            <a:endParaRPr lang="en-US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FC19FB-55E1-406B-B7E8-13185ED76BF1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DC00C9-4F95-417E-BC75-9AB88F3EB5E6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cxnSp>
        <p:nvCxnSpPr>
          <p:cNvPr id="9" name="Egyenes összekötő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átum helye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FDFAF3-0D62-4D1D-BD8E-B3574060A218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Dia számának helye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2" name="Dátum helye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B56D3F-AD39-462A-9AE5-D8B4258A7D70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9" name="Élőláb helye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Dia számának helye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hu" dirty="0"/>
              <a:t>Mintacím stílusának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2" name="Dátum helye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DB4B0B-F58C-4E09-A8D0-6C9829E738F5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11" name="Élőláb helye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Dia számának helye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F97517-8E79-4B36-BDAC-B491A8C38CFF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átum helye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DBA4BE-2F5E-4084-A7CE-4E56814F3F42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76829ACE-307A-417A-8C22-FF9BAE9008E7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Kép helyőrzőj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E811A51D-7981-47DF-A25B-B843283A527C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"/>
              <a:t>Mintacím stílusának szerkesztése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 lang="en-US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BB79EBFC-01B3-48F8-A130-8344AF273ED8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Egyenes összekötő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Téglalap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pPr rtl="0"/>
            <a:r>
              <a:rPr lang="hu" sz="6000" dirty="0"/>
              <a:t>Székesfehérvár</a:t>
            </a:r>
            <a:r>
              <a:rPr lang="hu" sz="8000" dirty="0"/>
              <a:t> FVS és TVP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h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Képviselőtestületi tájékoztató</a:t>
            </a:r>
          </a:p>
          <a:p>
            <a:pPr rtl="0"/>
            <a:r>
              <a:rPr lang="h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2022. szepteMber 21.</a:t>
            </a:r>
          </a:p>
        </p:txBody>
      </p:sp>
      <p:pic>
        <p:nvPicPr>
          <p:cNvPr id="5" name="Kép 4" descr="Épületet, ülőhelyet, padot és oldalt ábrázoló kép&#10;&#10;Automatikusan létrehozott leírás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Kép 6">
            <a:extLst>
              <a:ext uri="{FF2B5EF4-FFF2-40B4-BE49-F238E27FC236}">
                <a16:creationId xmlns:a16="http://schemas.microsoft.com/office/drawing/2014/main" id="{333BA401-1C78-3D8F-627E-C552DC5788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375" y="99286"/>
            <a:ext cx="198056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pPr rtl="0"/>
            <a:r>
              <a:rPr lang="hu" sz="6000" dirty="0"/>
              <a:t>Székesfehérvár</a:t>
            </a:r>
            <a:r>
              <a:rPr lang="hu" sz="8000" dirty="0"/>
              <a:t> FVS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/>
          </a:bodyPr>
          <a:lstStyle/>
          <a:p>
            <a:pPr rtl="0"/>
            <a:r>
              <a:rPr lang="h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I. Helyezetelemző rész</a:t>
            </a:r>
          </a:p>
        </p:txBody>
      </p:sp>
      <p:pic>
        <p:nvPicPr>
          <p:cNvPr id="5" name="Kép 4" descr="Épületet, ülőhelyet, padot és oldalt ábrázoló kép&#10;&#10;Automatikusan létrehozott leírás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33BA401-1C78-3D8F-627E-C552DC5788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375" y="99286"/>
            <a:ext cx="198056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01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E91448-CDEC-39EA-FE6C-3B7E110D8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sz="1800" b="1" u="sng" dirty="0">
                <a:latin typeface="Calibri" panose="020F0502020204030204" pitchFamily="34" charset="0"/>
                <a:ea typeface="Calibri" panose="020F0502020204030204" pitchFamily="34" charset="0"/>
              </a:rPr>
              <a:t>Értékelési szempontok:</a:t>
            </a:r>
          </a:p>
          <a:p>
            <a:r>
              <a:rPr lang="hu-HU" sz="1800" dirty="0">
                <a:latin typeface="Calibri" panose="020F0502020204030204" pitchFamily="34" charset="0"/>
                <a:ea typeface="Calibri" panose="020F0502020204030204" pitchFamily="34" charset="0"/>
              </a:rPr>
              <a:t>Ipar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területek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gazdaságszerkezet diverzifikáltsága….beágyazottság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innovációs ökoszisztéma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városi megtartó és kreatív társadalom (közösségfejlesztés, CSR ösztönzése stb.)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megfelelő minőségű és mennyiségű humán tőke 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befektetésösztönzés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hatékony és transzparens helyi menedzsment</a:t>
            </a:r>
          </a:p>
          <a:p>
            <a:r>
              <a:rPr lang="hu-HU" sz="1800" dirty="0">
                <a:latin typeface="Calibri" panose="020F0502020204030204" pitchFamily="34" charset="0"/>
              </a:rPr>
              <a:t>….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54185AB-FE28-0D14-FBDF-9876C2913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DC00C9-4F95-417E-BC75-9AB88F3EB5E6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A0968355-7BC4-8EE8-6FBA-8677026E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hu-HU" dirty="0"/>
              <a:t>Prosperáló város</a:t>
            </a:r>
          </a:p>
        </p:txBody>
      </p:sp>
    </p:spTree>
    <p:extLst>
      <p:ext uri="{BB962C8B-B14F-4D97-AF65-F5344CB8AC3E}">
        <p14:creationId xmlns:p14="http://schemas.microsoft.com/office/powerpoint/2010/main" val="1618202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3802EB-CB8F-5BA9-3146-6D23904E2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Működő vállalkozások ágazati megoszlása (2017-2019)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8F6A39-BE79-B5F2-09B9-B5AB9958C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DC00C9-4F95-417E-BC75-9AB88F3EB5E6}" type="datetime1">
              <a:rPr lang="hu-HU" smtClean="0"/>
              <a:t>2022. 09. 21.</a:t>
            </a:fld>
            <a:endParaRPr lang="en-US" dirty="0"/>
          </a:p>
        </p:txBody>
      </p:sp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41909A45-BA25-69AF-821D-4ABED501E2D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2108200"/>
          <a:ext cx="10058400" cy="3760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8219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B6B4D1A-509D-31FE-16EC-99CA6B33E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Helyi adóbevételek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579360E-A9DF-ED18-C82C-6D5051EF1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Székesfehérvár MJV önkormányzatának helyi adóbevételei, összetétele és alakulása 2012-2021 között </a:t>
            </a:r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167B1DC-778E-FCDE-E533-F1178D662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6829ACE-307A-417A-8C22-FF9BAE9008E7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3C0C8FD9-311D-53E5-EDEF-D588F2E7B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1838629"/>
            <a:ext cx="5927725" cy="3242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2344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9A06E6-1392-61FF-F131-6139CC9D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dirty="0"/>
              <a:t>Gazdaság - turizmus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5F5366-C37F-10F7-D646-179DB552F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>
            <a:normAutofit fontScale="85000" lnSpcReduction="20000"/>
          </a:bodyPr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Vendégéjszakák számának alakulása Fejér megyében és Székesfehérváron 2015-2021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3876CDD-11B5-1B2C-C7B5-2939CE111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Kereskedelmi szálláshelyeken kiadható férőhelyek száma Fejér megyében és Székesfehérváron 2015-2020 Forrás: KSH T-STAR</a:t>
            </a:r>
            <a:endParaRPr lang="en-US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33E0012-D4D9-BACF-36D7-4CA420B0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6829ACE-307A-417A-8C22-FF9BAE9008E7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  <p:graphicFrame>
        <p:nvGraphicFramePr>
          <p:cNvPr id="8" name="Tartalom helye 7">
            <a:extLst>
              <a:ext uri="{FF2B5EF4-FFF2-40B4-BE49-F238E27FC236}">
                <a16:creationId xmlns:a16="http://schemas.microsoft.com/office/drawing/2014/main" id="{6C481A07-28AD-D31D-DDC3-540F3D76ECE2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6516688" y="2957513"/>
          <a:ext cx="4638675" cy="291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Tartalom helye 8">
            <a:extLst>
              <a:ext uri="{FF2B5EF4-FFF2-40B4-BE49-F238E27FC236}">
                <a16:creationId xmlns:a16="http://schemas.microsoft.com/office/drawing/2014/main" id="{A28E2AB3-33AA-4A55-30D1-598F21F92C56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096963" y="2957513"/>
          <a:ext cx="4640262" cy="291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4429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4A6516-1C76-06A8-0AB7-9208A8F7E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26" y="786383"/>
            <a:ext cx="4601497" cy="2093975"/>
          </a:xfrm>
        </p:spPr>
        <p:txBody>
          <a:bodyPr>
            <a:normAutofit/>
          </a:bodyPr>
          <a:lstStyle/>
          <a:p>
            <a:r>
              <a:rPr lang="hu-HU" sz="3200" dirty="0"/>
              <a:t>Foglalkoztatottság (1)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546119D-4DED-31FC-82F2-B3AF0A224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Nyilvántartott álláskeresők (regisztrált munkanélküliek) száma (fő, 2010-2019) Forrás: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TeIR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2020: 1.633 fő (Forrás: KSH)</a:t>
            </a:r>
            <a:endParaRPr lang="hu-HU" dirty="0">
              <a:latin typeface="Calibri" panose="020F0502020204030204" pitchFamily="34" charset="0"/>
            </a:endParaRP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3691BC5-6C60-0854-F7C2-B08A897E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6829ACE-307A-417A-8C22-FF9BAE9008E7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F44E85E0-5614-A08C-15F3-9886DDDBF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554956"/>
            <a:ext cx="55245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939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4A6516-1C76-06A8-0AB7-9208A8F7E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2422"/>
            <a:ext cx="4542503" cy="2093975"/>
          </a:xfrm>
        </p:spPr>
        <p:txBody>
          <a:bodyPr>
            <a:normAutofit/>
          </a:bodyPr>
          <a:lstStyle/>
          <a:p>
            <a:r>
              <a:rPr lang="hu-HU" sz="3200" dirty="0"/>
              <a:t>Foglalkoztatottság (2)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546119D-4DED-31FC-82F2-B3AF0A224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Nyilvántartott álláskeresők aránya a munkaképes korú népesség százalékában (2010-2019)  Forrás: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TeIR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Székesfehérvár 2,59% (2020. 12. hó) / országosan 4,5%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1,96% (2021. 12. hó) /országosan 3,73%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1,96% (2022.03)/országosan 3,97%</a:t>
            </a:r>
          </a:p>
          <a:p>
            <a:r>
              <a:rPr lang="hu-HU" dirty="0">
                <a:latin typeface="Calibri" panose="020F0502020204030204" pitchFamily="34" charset="0"/>
              </a:rPr>
              <a:t>Forrás: NFSZ</a:t>
            </a:r>
          </a:p>
          <a:p>
            <a:r>
              <a:rPr lang="hu-HU" dirty="0">
                <a:latin typeface="Calibri" panose="020F0502020204030204" pitchFamily="34" charset="0"/>
              </a:rPr>
              <a:t>(</a:t>
            </a:r>
            <a:r>
              <a:rPr lang="hu-HU" dirty="0">
                <a:solidFill>
                  <a:srgbClr val="FF0000"/>
                </a:solidFill>
                <a:latin typeface="Calibri" panose="020F0502020204030204" pitchFamily="34" charset="0"/>
              </a:rPr>
              <a:t>NEM</a:t>
            </a:r>
            <a:r>
              <a:rPr lang="hu-HU" dirty="0">
                <a:latin typeface="Calibri" panose="020F0502020204030204" pitchFamily="34" charset="0"/>
              </a:rPr>
              <a:t> munkanélküliségi ráta)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3691BC5-6C60-0854-F7C2-B08A897E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6829ACE-307A-417A-8C22-FF9BAE9008E7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960EE9A8-0D0E-3912-6811-8F8390763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025" y="1554956"/>
            <a:ext cx="5524500" cy="381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740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51D982-61BD-419A-B4A5-E7343D086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Jövedelem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1F354829-4E41-A6FE-4004-936E5F4AE5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Egy lakosra jutó nettó belföldi jövedelem (Ft), 2011-2019 Forrás: </a:t>
            </a:r>
            <a:r>
              <a:rPr lang="hu-HU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TeIR</a:t>
            </a:r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D295C2B-0C2A-E254-B1A1-B8977ED80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lnSpcReduction="10000"/>
          </a:bodyPr>
          <a:lstStyle/>
          <a:p>
            <a:r>
              <a:rPr lang="hu-HU" dirty="0"/>
              <a:t>Járás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BC9F67B-498E-1DA5-B36C-6DB1AD428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DB4B0B-F58C-4E09-A8D0-6C9829E738F5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8" name="Tartalom helye 8">
            <a:extLst>
              <a:ext uri="{FF2B5EF4-FFF2-40B4-BE49-F238E27FC236}">
                <a16:creationId xmlns:a16="http://schemas.microsoft.com/office/drawing/2014/main" id="{176F0904-9231-7117-1BED-A5CBE61E1E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75" y="2957513"/>
            <a:ext cx="4221638" cy="29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Tartalom helye 7">
            <a:extLst>
              <a:ext uri="{FF2B5EF4-FFF2-40B4-BE49-F238E27FC236}">
                <a16:creationId xmlns:a16="http://schemas.microsoft.com/office/drawing/2014/main" id="{A47B1BE2-36CF-B26B-CF40-3C4B522165B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46825" t="30570" r="11243" b="15814"/>
          <a:stretch/>
        </p:blipFill>
        <p:spPr bwMode="auto">
          <a:xfrm>
            <a:off x="6812020" y="2957513"/>
            <a:ext cx="4048011" cy="291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7532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yíl: jobbra mutató 2">
            <a:extLst>
              <a:ext uri="{FF2B5EF4-FFF2-40B4-BE49-F238E27FC236}">
                <a16:creationId xmlns:a16="http://schemas.microsoft.com/office/drawing/2014/main" id="{85B3299C-7020-F867-369D-08DEC9F025F4}"/>
              </a:ext>
            </a:extLst>
          </p:cNvPr>
          <p:cNvSpPr/>
          <p:nvPr/>
        </p:nvSpPr>
        <p:spPr>
          <a:xfrm>
            <a:off x="1219199" y="678426"/>
            <a:ext cx="6125497" cy="137897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D9A06E6-1392-61FF-F131-6139CC9D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dirty="0"/>
              <a:t>Prosperáló város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5F5366-C37F-10F7-D646-179DB552F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6273" y="2057400"/>
            <a:ext cx="4639736" cy="736282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Kockázatok</a:t>
            </a:r>
          </a:p>
          <a:p>
            <a:r>
              <a:rPr lang="hu-HU" cap="none" dirty="0"/>
              <a:t>és adottságok, erőforrások</a:t>
            </a:r>
            <a:endParaRPr lang="en-US" cap="none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F61917C-6F16-B164-199C-3954671DD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>
            <a:normAutofit/>
          </a:bodyPr>
          <a:lstStyle/>
          <a:p>
            <a:r>
              <a:rPr lang="hu-HU" sz="2000" dirty="0"/>
              <a:t>széles a képzési-oktatási paletta</a:t>
            </a:r>
          </a:p>
          <a:p>
            <a:r>
              <a:rPr lang="hu-HU" sz="2000" dirty="0"/>
              <a:t>felsőoktatás és a gazdasági szereplők közötti együttműködés </a:t>
            </a:r>
          </a:p>
          <a:p>
            <a:r>
              <a:rPr lang="hu-HU" sz="2000" dirty="0"/>
              <a:t>Jelentős ipari infrastruktúra és barnamezős területek </a:t>
            </a:r>
          </a:p>
          <a:p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helyi gazdaság kimagasló teljesítőképessége</a:t>
            </a:r>
            <a:endParaRPr lang="hu-HU" sz="200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3876CDD-11B5-1B2C-C7B5-2939CE111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hu-HU" dirty="0"/>
              <a:t>Lehetőségek</a:t>
            </a:r>
          </a:p>
          <a:p>
            <a:pPr algn="ctr"/>
            <a:r>
              <a:rPr lang="hu-HU" cap="none" dirty="0"/>
              <a:t>és kihívások</a:t>
            </a:r>
            <a:endParaRPr lang="en-US" cap="none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33E0012-D4D9-BACF-36D7-4CA420B0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6829ACE-307A-417A-8C22-FF9BAE9008E7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10DB323E-1BAC-42E2-C13B-6C74A2FFD82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kvalifikált szakemberek hiánya </a:t>
            </a:r>
          </a:p>
          <a:p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koronavírus járvány, </a:t>
            </a:r>
            <a:r>
              <a:rPr lang="hu-HU" sz="2000" dirty="0">
                <a:latin typeface="Calibri" panose="020F0502020204030204" pitchFamily="34" charset="0"/>
                <a:ea typeface="Calibri" panose="020F0502020204030204" pitchFamily="34" charset="0"/>
              </a:rPr>
              <a:t>2022  nemzetközi politikai környezet gazdasági </a:t>
            </a:r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hatásai (energiaár emelkedése, a beszállítói problémák)</a:t>
            </a:r>
          </a:p>
          <a:p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globális klímaváltozás</a:t>
            </a:r>
          </a:p>
          <a:p>
            <a:r>
              <a:rPr lang="hu-HU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kutatás-fejlesztési együttműködések továbbfejlesztése</a:t>
            </a:r>
          </a:p>
        </p:txBody>
      </p:sp>
    </p:spTree>
    <p:extLst>
      <p:ext uri="{BB962C8B-B14F-4D97-AF65-F5344CB8AC3E}">
        <p14:creationId xmlns:p14="http://schemas.microsoft.com/office/powerpoint/2010/main" val="3999788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E91448-CDEC-39EA-FE6C-3B7E110D8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sz="1800" b="1" u="sng" dirty="0">
                <a:latin typeface="Calibri" panose="020F0502020204030204" pitchFamily="34" charset="0"/>
                <a:ea typeface="Calibri" panose="020F0502020204030204" pitchFamily="34" charset="0"/>
              </a:rPr>
              <a:t>Értékelési szempontok: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zöld és klíma céloknak való megfelelés 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Helyi gazdaság erőforráshatékonysága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Megújuló energiatermelés, energiahatékonyság …. klíma semleges közlekedésig 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Természeti értékek, természeti tőke védelme, állapota</a:t>
            </a:r>
          </a:p>
          <a:p>
            <a:r>
              <a:rPr lang="hu-HU" sz="1800" dirty="0">
                <a:latin typeface="Calibri" panose="020F0502020204030204" pitchFamily="34" charset="0"/>
                <a:ea typeface="Calibri" panose="020F0502020204030204" pitchFamily="34" charset="0"/>
              </a:rPr>
              <a:t>Biológiai sokféleség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Vízi erőforrások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Körforgásos gazdaság</a:t>
            </a:r>
          </a:p>
          <a:p>
            <a:r>
              <a:rPr lang="hu-HU" sz="1800" dirty="0">
                <a:latin typeface="Calibri" panose="020F0502020204030204" pitchFamily="34" charset="0"/>
              </a:rPr>
              <a:t>…. Lakosság egészségének védelme, jóléte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54185AB-FE28-0D14-FBDF-9876C2913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DC00C9-4F95-417E-BC75-9AB88F3EB5E6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A0968355-7BC4-8EE8-6FBA-8677026E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hu-HU" dirty="0"/>
              <a:t>Zöldülő város</a:t>
            </a:r>
          </a:p>
        </p:txBody>
      </p:sp>
    </p:spTree>
    <p:extLst>
      <p:ext uri="{BB962C8B-B14F-4D97-AF65-F5344CB8AC3E}">
        <p14:creationId xmlns:p14="http://schemas.microsoft.com/office/powerpoint/2010/main" val="205847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A524EFD-967B-8455-960C-7ECCC404F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Székesfehérvár FVS és TVP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7C5F260-DA6F-4264-53A2-F86348327E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987" y="2120900"/>
            <a:ext cx="3554322" cy="3748193"/>
          </a:xfrm>
          <a:prstGeom prst="rect">
            <a:avLst/>
          </a:prstGeo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ADCC25F-5903-8882-9255-74534B321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1368" y="2120900"/>
            <a:ext cx="5374312" cy="3748194"/>
          </a:xfrm>
        </p:spPr>
        <p:txBody>
          <a:bodyPr/>
          <a:lstStyle/>
          <a:p>
            <a:endParaRPr lang="hu-HU" dirty="0"/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hu-HU" sz="2200" dirty="0"/>
              <a:t>TERVEZÉSI folyamat, partnerség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hu-HU" sz="2200" dirty="0"/>
              <a:t>Székesfehérvár Fenntartható Városfejlesztési Stratégia (FVS)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hu-HU" sz="2200" dirty="0"/>
              <a:t>TOP Plusz Városfejlesztési Programterv (TVP) </a:t>
            </a:r>
            <a:endParaRPr lang="en-US" sz="2200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0DD939E-BF19-05CC-C8C2-17F3F5A9B1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3DC00C9-4F95-417E-BC75-9AB88F3EB5E6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71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FCC83335-59A6-4B7E-8805-F6CF3EF18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94" t="24946" r="29113" b="4516"/>
          <a:stretch/>
        </p:blipFill>
        <p:spPr>
          <a:xfrm>
            <a:off x="4665405" y="46355"/>
            <a:ext cx="2861189" cy="272283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B6B4D1A-509D-31FE-16EC-99CA6B33E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Környezet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579360E-A9DF-ED18-C82C-6D5051EF1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Kulcsadatok</a:t>
            </a:r>
          </a:p>
          <a:p>
            <a:endParaRPr lang="hu-HU" dirty="0">
              <a:latin typeface="Calibri" panose="020F0502020204030204" pitchFamily="34" charset="0"/>
            </a:endParaRPr>
          </a:p>
          <a:p>
            <a:endParaRPr lang="hu-HU" dirty="0">
              <a:latin typeface="Calibri" panose="020F0502020204030204" pitchFamily="34" charset="0"/>
            </a:endParaRPr>
          </a:p>
          <a:p>
            <a:endParaRPr lang="hu-HU" dirty="0">
              <a:latin typeface="Calibri" panose="020F0502020204030204" pitchFamily="34" charset="0"/>
            </a:endParaRPr>
          </a:p>
          <a:p>
            <a:endParaRPr lang="hu-HU" dirty="0">
              <a:latin typeface="Calibri" panose="020F0502020204030204" pitchFamily="34" charset="0"/>
            </a:endParaRP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Önkormányzati tulajdonú zöldterületek nagysága és zöldterületi ellátottság alakulása 2012-2021 között (m2; m2/fő)</a:t>
            </a:r>
            <a:endParaRPr lang="en-US" dirty="0"/>
          </a:p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167B1DC-778E-FCDE-E533-F1178D662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6829ACE-307A-417A-8C22-FF9BAE9008E7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9" name="Tartalom helye 7">
            <a:extLst>
              <a:ext uri="{FF2B5EF4-FFF2-40B4-BE49-F238E27FC236}">
                <a16:creationId xmlns:a16="http://schemas.microsoft.com/office/drawing/2014/main" id="{650BCD6E-D50B-3D49-CFE5-57E3CF285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322" y="2694039"/>
            <a:ext cx="6181740" cy="40401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6929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Űrlapok-válaszdiagram. Kérdés címe: 3.) Hogyan lehetne vonzóbbá tenni a város, városrésze zöldfelületeit az Ön és családja számára (fejlesztések, új funkciók stb.)? (Több válasz is lehetséges). Válaszok száma: 1 087 válasz.">
            <a:extLst>
              <a:ext uri="{FF2B5EF4-FFF2-40B4-BE49-F238E27FC236}">
                <a16:creationId xmlns:a16="http://schemas.microsoft.com/office/drawing/2014/main" id="{BBEE0CC2-C036-0B84-E4A0-530F92D821A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" r="2074" b="65326"/>
          <a:stretch/>
        </p:blipFill>
        <p:spPr bwMode="auto">
          <a:xfrm>
            <a:off x="1012724" y="1999464"/>
            <a:ext cx="4939561" cy="436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8D4FFDB-903E-763E-E321-55E689E6A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Lakossági kérdőív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2B6B182-6FEC-2178-2193-42586B3C6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B56D3F-AD39-462A-9AE5-D8B4258A7D70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02448E4C-DFF3-2654-E246-BADD133B99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4194" t="25520" r="25645" b="6000"/>
          <a:stretch/>
        </p:blipFill>
        <p:spPr>
          <a:xfrm>
            <a:off x="6237499" y="1999465"/>
            <a:ext cx="5680233" cy="43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65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69CB5D-1EE4-707C-ABA7-7FE02C80C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Székesfehérvár úthálózat és kapcsolódó infrastruktúra hosszának változása 2010-2021</a:t>
            </a:r>
            <a:b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Forrás: SZMJV Közlekedési Iroda</a:t>
            </a:r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06BA945-1BC6-8286-C369-92B47F4DB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2025462"/>
            <a:ext cx="9594441" cy="4306512"/>
          </a:xfrm>
          <a:prstGeom prst="rect">
            <a:avLst/>
          </a:prstGeom>
        </p:spPr>
      </p:pic>
      <p:sp>
        <p:nvSpPr>
          <p:cNvPr id="4" name="Dátum helye 3">
            <a:extLst>
              <a:ext uri="{FF2B5EF4-FFF2-40B4-BE49-F238E27FC236}">
                <a16:creationId xmlns:a16="http://schemas.microsoft.com/office/drawing/2014/main" id="{B0E90376-337B-58CC-EE3A-399D9F4E1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DC00C9-4F95-417E-BC75-9AB88F3EB5E6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74813932-75FD-8CA5-A414-9CBB35501611}"/>
              </a:ext>
            </a:extLst>
          </p:cNvPr>
          <p:cNvSpPr txBox="1">
            <a:spLocks/>
          </p:cNvSpPr>
          <p:nvPr/>
        </p:nvSpPr>
        <p:spPr>
          <a:xfrm>
            <a:off x="1036320" y="-39412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dirty="0"/>
              <a:t>Közlekedés</a:t>
            </a:r>
          </a:p>
        </p:txBody>
      </p:sp>
    </p:spTree>
    <p:extLst>
      <p:ext uri="{BB962C8B-B14F-4D97-AF65-F5344CB8AC3E}">
        <p14:creationId xmlns:p14="http://schemas.microsoft.com/office/powerpoint/2010/main" val="83425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9A06E6-1392-61FF-F131-6139CC9D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dirty="0"/>
              <a:t>Közlekedés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5F5366-C37F-10F7-D646-179DB552F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>
            <a:normAutofit fontScale="85000" lnSpcReduction="20000"/>
          </a:bodyPr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Személygépjárművek száma és átlagéletkora az év végén Székesfehérváron 2006-2021 Forrás: KSH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3876CDD-11B5-1B2C-C7B5-2939CE111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Autóbusz kapacitás és forgalom alakulása Székesfehérváron 2010-2021 Forrás: (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TeIR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)|KSH-TSTAR, SZMJV Önkormányzat (2022)</a:t>
            </a:r>
            <a:endParaRPr lang="en-US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33E0012-D4D9-BACF-36D7-4CA420B0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6829ACE-307A-417A-8C22-FF9BAE9008E7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EF7B6285-1063-903C-347D-1DFDD2FB0F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70" y="2888437"/>
            <a:ext cx="4639735" cy="3202250"/>
          </a:xfrm>
          <a:prstGeom prst="rect">
            <a:avLst/>
          </a:prstGeom>
          <a:noFill/>
        </p:spPr>
      </p:pic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CB3240B9-C820-9EA7-806C-4B031994969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t="560" r="529" b="33109"/>
          <a:stretch/>
        </p:blipFill>
        <p:spPr bwMode="auto">
          <a:xfrm>
            <a:off x="5069440" y="2923355"/>
            <a:ext cx="7122560" cy="337912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7396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E7913B-5886-EE29-0DCD-1A10B57A3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dirty="0"/>
              <a:t>Lakossági kérdőív – Digitális város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967E4D6-D90A-4E5F-386E-3020A0A43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>
            <a:normAutofit/>
          </a:bodyPr>
          <a:lstStyle/>
          <a:p>
            <a:r>
              <a:rPr lang="hu-HU" dirty="0"/>
              <a:t>6.) Milyen digitális fejlesztéseket tart szükségesnek, hasznosnak? (több válasz lehetséges)</a:t>
            </a:r>
          </a:p>
          <a:p>
            <a:r>
              <a:rPr lang="hu-HU" sz="1600" dirty="0"/>
              <a:t>Javaslatok: </a:t>
            </a:r>
          </a:p>
          <a:p>
            <a:pPr>
              <a:spcBef>
                <a:spcPts val="0"/>
              </a:spcBef>
            </a:pPr>
            <a:r>
              <a:rPr lang="hu-HU" sz="1600" dirty="0"/>
              <a:t>- autóbuszok GPS alapú követési app. </a:t>
            </a:r>
          </a:p>
          <a:p>
            <a:pPr>
              <a:spcBef>
                <a:spcPts val="0"/>
              </a:spcBef>
            </a:pPr>
            <a:r>
              <a:rPr lang="hu-HU" sz="1600" dirty="0"/>
              <a:t>- valós idejű buszmeghatározás a megállókban</a:t>
            </a:r>
          </a:p>
          <a:p>
            <a:pPr>
              <a:spcBef>
                <a:spcPts val="0"/>
              </a:spcBef>
            </a:pPr>
            <a:r>
              <a:rPr lang="hu-HU" sz="1600" dirty="0"/>
              <a:t>- Intelligens gyalogosátkelők </a:t>
            </a:r>
            <a:r>
              <a:rPr lang="hu-HU" sz="1600" dirty="0" err="1"/>
              <a:t>SafeXOne</a:t>
            </a:r>
            <a:endParaRPr lang="hu-HU" sz="1600" dirty="0"/>
          </a:p>
          <a:p>
            <a:pPr>
              <a:spcBef>
                <a:spcPts val="0"/>
              </a:spcBef>
            </a:pPr>
            <a:r>
              <a:rPr lang="hu-HU" sz="1600" dirty="0"/>
              <a:t>- Városi </a:t>
            </a:r>
            <a:r>
              <a:rPr lang="hu-HU" sz="1600" dirty="0" err="1"/>
              <a:t>üi</a:t>
            </a:r>
            <a:r>
              <a:rPr lang="hu-HU" sz="1600" dirty="0"/>
              <a:t> portál, több online ügyintézési lehetőség</a:t>
            </a:r>
          </a:p>
          <a:p>
            <a:pPr>
              <a:spcBef>
                <a:spcPts val="0"/>
              </a:spcBef>
            </a:pPr>
            <a:r>
              <a:rPr lang="hu-HU" sz="1600" dirty="0" err="1"/>
              <a:t>Vs</a:t>
            </a:r>
            <a:r>
              <a:rPr lang="hu-HU" sz="1600" dirty="0"/>
              <a:t> </a:t>
            </a:r>
            <a:r>
              <a:rPr lang="hu-HU" sz="1600" dirty="0" err="1"/>
              <a:t>elektroszmog</a:t>
            </a:r>
            <a:endParaRPr lang="hu-HU" sz="1600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F90427D-EE3C-7D97-0AB6-D642F8D2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0B56D3F-AD39-462A-9AE5-D8B4258A7D70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EEE28E2-9CAE-6416-1AA7-4B2FFE1C4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77" t="45347" r="28710" b="5996"/>
          <a:stretch/>
        </p:blipFill>
        <p:spPr>
          <a:xfrm>
            <a:off x="5376903" y="2120900"/>
            <a:ext cx="6585608" cy="386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57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5E780A-E249-5797-5298-4D45B6C8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szennyvízgyűjtő- és az ivóvízvezeték-hálózatba bekapcsolt lakások aránya a lakásállományhoz viszonyítva Székesfehérváron és országosan 2007-2020 között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Forrás: KSH</a:t>
            </a:r>
            <a:endParaRPr lang="hu-HU" dirty="0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A52E3A4-951F-E602-DBCB-606817A5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DC00C9-4F95-417E-BC75-9AB88F3EB5E6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4744CE1-3211-E525-543F-2750350D8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1295" r="571" b="43096"/>
          <a:stretch/>
        </p:blipFill>
        <p:spPr bwMode="auto">
          <a:xfrm>
            <a:off x="1529991" y="2296875"/>
            <a:ext cx="9192344" cy="338343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1060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D42397-F172-C030-A5A3-DD7A0D154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Energia (1)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391DE14-1B38-DD27-B848-0E5BAB6E9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910230" cy="736282"/>
          </a:xfrm>
        </p:spPr>
        <p:txBody>
          <a:bodyPr>
            <a:normAutofit fontScale="77500" lnSpcReduction="20000"/>
          </a:bodyPr>
          <a:lstStyle/>
          <a:p>
            <a:r>
              <a:rPr lang="hu-H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Az </a:t>
            </a:r>
            <a:r>
              <a:rPr lang="hu-H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összenergia</a:t>
            </a:r>
            <a:r>
              <a:rPr lang="hu-H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-felhasználás alakulása Székesfehérváron PJ-</a:t>
            </a:r>
            <a:r>
              <a:rPr lang="hu-HU" sz="1800" b="1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</a:t>
            </a:r>
            <a:r>
              <a:rPr lang="hu-H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átszámolva, 2012-2020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C09211B-DCD5-AA87-F34D-282BA36BC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5459746" cy="736282"/>
          </a:xfrm>
        </p:spPr>
        <p:txBody>
          <a:bodyPr>
            <a:normAutofit fontScale="77500" lnSpcReduction="20000"/>
          </a:bodyPr>
          <a:lstStyle/>
          <a:p>
            <a:r>
              <a:rPr lang="hu-HU" sz="1900" b="1" i="1" dirty="0">
                <a:latin typeface="Calibri" panose="020F0502020204030204" pitchFamily="34" charset="0"/>
              </a:rPr>
              <a:t>Villamos</a:t>
            </a:r>
            <a:r>
              <a:rPr lang="hu-HU" dirty="0"/>
              <a:t> </a:t>
            </a:r>
            <a:r>
              <a:rPr lang="hu-HU" sz="1900" b="1" i="1" dirty="0">
                <a:latin typeface="Calibri" panose="020F0502020204030204" pitchFamily="34" charset="0"/>
              </a:rPr>
              <a:t>energia fogyasztás (ezer kWh) és megoszlásának alakulása Székesfehérváron, 2012-2020 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485CB1E-2CD2-0F4D-AE03-E4D53FB76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DB4B0B-F58C-4E09-A8D0-6C9829E738F5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79AB4609-F3FA-E279-2010-BB0DBF913E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8" y="2793681"/>
            <a:ext cx="5791954" cy="3374595"/>
          </a:xfrm>
          <a:prstGeom prst="rect">
            <a:avLst/>
          </a:prstGeom>
          <a:noFill/>
        </p:spPr>
      </p:pic>
      <p:pic>
        <p:nvPicPr>
          <p:cNvPr id="10" name="Tartalom helye 9">
            <a:extLst>
              <a:ext uri="{FF2B5EF4-FFF2-40B4-BE49-F238E27FC236}">
                <a16:creationId xmlns:a16="http://schemas.microsoft.com/office/drawing/2014/main" id="{8BC9AA34-C2D9-C078-0FD6-2BBED2E2664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434" y="2793682"/>
            <a:ext cx="5007463" cy="3374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9674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3D42397-F172-C030-A5A3-DD7A0D154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hu-HU" dirty="0"/>
              <a:t>Energia (2)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94826BD3-BCCA-D56D-B544-F56BB0C0F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947706" y="1181781"/>
            <a:ext cx="6660791" cy="441277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7C09211B-DCD5-AA87-F34D-282BA36BC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r>
              <a:rPr lang="hu-HU" dirty="0"/>
              <a:t>Székesfehérvár üvegházgáz-emissziója a kibocsátó szektorok szerint 2019-ben 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485CB1E-2CD2-0F4D-AE03-E4D53FB76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9DB4B0B-F58C-4E09-A8D0-6C9829E738F5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02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yíl: jobbra mutató 2">
            <a:extLst>
              <a:ext uri="{FF2B5EF4-FFF2-40B4-BE49-F238E27FC236}">
                <a16:creationId xmlns:a16="http://schemas.microsoft.com/office/drawing/2014/main" id="{85B3299C-7020-F867-369D-08DEC9F025F4}"/>
              </a:ext>
            </a:extLst>
          </p:cNvPr>
          <p:cNvSpPr/>
          <p:nvPr/>
        </p:nvSpPr>
        <p:spPr>
          <a:xfrm>
            <a:off x="1219199" y="678426"/>
            <a:ext cx="6125497" cy="137897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D9A06E6-1392-61FF-F131-6139CC9D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dirty="0"/>
              <a:t>Zöldülő város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5F5366-C37F-10F7-D646-179DB552F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Kockázatok</a:t>
            </a:r>
          </a:p>
          <a:p>
            <a:r>
              <a:rPr lang="hu-HU" cap="none" dirty="0"/>
              <a:t>és adottságok, erőforrások</a:t>
            </a:r>
            <a:endParaRPr lang="en-US" cap="none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F61917C-6F16-B164-199C-3954671DD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>
            <a:normAutofit lnSpcReduction="10000"/>
          </a:bodyPr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információs infrastruktúra gyengesége, elégtelen adatgyűjtés, felmérések elmaradása, elemzési kapacitás 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Várostérségi biomassza potenciál elhanyagolása </a:t>
            </a:r>
            <a:endParaRPr lang="hu-HU" sz="1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perspektivikus megújuló források (nap, szél) helyi hasznosíthatósága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Zöldfejlesztések társadalmasítási folyamatai, bevonás, közösségi tervezés</a:t>
            </a:r>
            <a:endParaRPr lang="hu-H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3876CDD-11B5-1B2C-C7B5-2939CE111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hu-HU" dirty="0"/>
              <a:t>Lehetőségek</a:t>
            </a:r>
          </a:p>
          <a:p>
            <a:pPr algn="ctr"/>
            <a:r>
              <a:rPr lang="hu-HU" cap="none" dirty="0"/>
              <a:t>és kihívások</a:t>
            </a:r>
            <a:endParaRPr lang="en-US" cap="none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33E0012-D4D9-BACF-36D7-4CA420B0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6829ACE-307A-417A-8C22-FF9BAE9008E7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10DB323E-1BAC-42E2-C13B-6C74A2FFD82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koronavírus járvány, </a:t>
            </a:r>
            <a:r>
              <a:rPr lang="hu-HU" sz="1800" dirty="0">
                <a:latin typeface="Calibri" panose="020F0502020204030204" pitchFamily="34" charset="0"/>
                <a:ea typeface="Calibri" panose="020F0502020204030204" pitchFamily="34" charset="0"/>
              </a:rPr>
              <a:t>2022  nemzetközi politikai környezet gazdasági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hatásai (energiaár emelkedése, a beszállítói problémák)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globális klímaváltozás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kutatás-fejlesztési együttműködések továbbfejlesztése</a:t>
            </a:r>
          </a:p>
        </p:txBody>
      </p:sp>
    </p:spTree>
    <p:extLst>
      <p:ext uri="{BB962C8B-B14F-4D97-AF65-F5344CB8AC3E}">
        <p14:creationId xmlns:p14="http://schemas.microsoft.com/office/powerpoint/2010/main" val="2936634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E91448-CDEC-39EA-FE6C-3B7E110D8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210" y="2108201"/>
            <a:ext cx="10058400" cy="3760891"/>
          </a:xfrm>
        </p:spPr>
        <p:txBody>
          <a:bodyPr>
            <a:normAutofit/>
          </a:bodyPr>
          <a:lstStyle/>
          <a:p>
            <a:r>
              <a:rPr lang="hu-HU" sz="1800" b="1" u="sng" dirty="0">
                <a:latin typeface="Calibri" panose="020F0502020204030204" pitchFamily="34" charset="0"/>
                <a:ea typeface="Calibri" panose="020F0502020204030204" pitchFamily="34" charset="0"/>
              </a:rPr>
              <a:t>Értékelési szempontok:</a:t>
            </a:r>
          </a:p>
          <a:p>
            <a:endParaRPr lang="hu-HU" sz="1800" b="1" u="sng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u-HU" sz="1800" dirty="0">
                <a:latin typeface="Calibri" panose="020F0502020204030204" pitchFamily="34" charset="0"/>
              </a:rPr>
              <a:t>Digitális szempontú működési problémák </a:t>
            </a:r>
          </a:p>
          <a:p>
            <a:r>
              <a:rPr lang="hu-HU" sz="1800" dirty="0">
                <a:latin typeface="Calibri" panose="020F0502020204030204" pitchFamily="34" charset="0"/>
              </a:rPr>
              <a:t>gyűjtött adatok köre, digitalizáltságuk, rendszerezésük és összhangjuk a problémákkal</a:t>
            </a:r>
          </a:p>
          <a:p>
            <a:r>
              <a:rPr lang="hu-HU" sz="1800" dirty="0">
                <a:latin typeface="Calibri" panose="020F0502020204030204" pitchFamily="34" charset="0"/>
              </a:rPr>
              <a:t>város működtetésének, fenntartásának hatékonysága (adatalapú feladatszervezés és erőforrásgazdálkodás)</a:t>
            </a:r>
          </a:p>
          <a:p>
            <a:r>
              <a:rPr lang="hu-HU" sz="1800" dirty="0">
                <a:latin typeface="Calibri" panose="020F0502020204030204" pitchFamily="34" charset="0"/>
              </a:rPr>
              <a:t>Intézményi innovációk szükségessége</a:t>
            </a:r>
          </a:p>
          <a:p>
            <a:r>
              <a:rPr lang="hu-HU" sz="1800" dirty="0">
                <a:latin typeface="Calibri" panose="020F0502020204030204" pitchFamily="34" charset="0"/>
              </a:rPr>
              <a:t>Felkészültség, IT kompetenciák erősítésének igénye 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54185AB-FE28-0D14-FBDF-9876C2913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DC00C9-4F95-417E-BC75-9AB88F3EB5E6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A0968355-7BC4-8EE8-6FBA-8677026E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hu-HU" dirty="0"/>
              <a:t>Digitális város</a:t>
            </a:r>
          </a:p>
        </p:txBody>
      </p:sp>
    </p:spTree>
    <p:extLst>
      <p:ext uri="{BB962C8B-B14F-4D97-AF65-F5344CB8AC3E}">
        <p14:creationId xmlns:p14="http://schemas.microsoft.com/office/powerpoint/2010/main" val="1529814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DD8849-5FAA-954E-62C1-1520269B7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Programozási és tervezési időszakok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1881CE0-086B-6E6E-6B3A-F3B90DA35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600" y="2057400"/>
            <a:ext cx="3496350" cy="736282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hu-HU" sz="2200" b="1" dirty="0"/>
              <a:t>2014-20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3EF62CC-4CE6-DE47-9B21-978FFE983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57599" y="2958274"/>
            <a:ext cx="3496351" cy="2910821"/>
          </a:xfrm>
        </p:spPr>
        <p:txBody>
          <a:bodyPr>
            <a:noAutofit/>
          </a:bodyPr>
          <a:lstStyle/>
          <a:p>
            <a:r>
              <a:rPr lang="hu-HU" sz="2200" dirty="0"/>
              <a:t>ITS (2020), TFK (2030)</a:t>
            </a:r>
          </a:p>
          <a:p>
            <a:r>
              <a:rPr lang="hu-HU" sz="2200" dirty="0"/>
              <a:t>314/2012.(XI.8) Kormányrendelet</a:t>
            </a:r>
          </a:p>
          <a:p>
            <a:r>
              <a:rPr lang="hu-HU" sz="2200" dirty="0"/>
              <a:t>Valódi Partnerség (4 tematikus munkacsoport, Irányító Testület … Közgyűlés)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8B0D12C-3107-AF88-ADF7-86EDACF0A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659328" y="2057400"/>
            <a:ext cx="3496351" cy="736282"/>
          </a:xfrm>
          <a:solidFill>
            <a:srgbClr val="C00000"/>
          </a:solidFill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algn="ctr"/>
            <a:r>
              <a:rPr lang="hu-HU" sz="2200" b="1" dirty="0">
                <a:solidFill>
                  <a:schemeClr val="bg1"/>
                </a:solidFill>
              </a:rPr>
              <a:t>2021-27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78E5740-93E2-5CE1-5AFB-BE9FED182F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659328" y="2958273"/>
            <a:ext cx="3496352" cy="2910821"/>
          </a:xfrm>
        </p:spPr>
        <p:txBody>
          <a:bodyPr>
            <a:normAutofit/>
          </a:bodyPr>
          <a:lstStyle/>
          <a:p>
            <a:r>
              <a:rPr lang="hu-HU" sz="2200" b="1" dirty="0">
                <a:solidFill>
                  <a:srgbClr val="C00000"/>
                </a:solidFill>
              </a:rPr>
              <a:t>Fenntartható Városfejlesztési Stratégia </a:t>
            </a:r>
            <a:r>
              <a:rPr lang="hu-HU" sz="2200" b="1" dirty="0">
                <a:solidFill>
                  <a:schemeClr val="tx1"/>
                </a:solidFill>
              </a:rPr>
              <a:t>(FVS) (2022-27)</a:t>
            </a:r>
          </a:p>
          <a:p>
            <a:r>
              <a:rPr lang="hu-HU" sz="2200" b="1" dirty="0">
                <a:solidFill>
                  <a:srgbClr val="C00000"/>
                </a:solidFill>
              </a:rPr>
              <a:t>RFP IH Módszertani Útmutató</a:t>
            </a:r>
          </a:p>
          <a:p>
            <a:pPr marL="0" indent="0">
              <a:buNone/>
            </a:pPr>
            <a:r>
              <a:rPr lang="hu-HU" sz="2200" b="1" dirty="0">
                <a:solidFill>
                  <a:srgbClr val="C00000"/>
                </a:solidFill>
              </a:rPr>
              <a:t> Megújított szervezeti modell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C54D533-117D-867C-29EA-F591EA72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DB4B0B-F58C-4E09-A8D0-6C9829E738F5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29CD2E15-1104-1CB6-6C7A-18755ECEBFEA}"/>
              </a:ext>
            </a:extLst>
          </p:cNvPr>
          <p:cNvSpPr txBox="1">
            <a:spLocks/>
          </p:cNvSpPr>
          <p:nvPr/>
        </p:nvSpPr>
        <p:spPr>
          <a:xfrm>
            <a:off x="1292942" y="2057400"/>
            <a:ext cx="2079416" cy="73628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sz="2200" b="1" dirty="0"/>
              <a:t>2007-13</a:t>
            </a:r>
          </a:p>
        </p:txBody>
      </p:sp>
      <p:sp>
        <p:nvSpPr>
          <p:cNvPr id="9" name="Tartalom helye 3">
            <a:extLst>
              <a:ext uri="{FF2B5EF4-FFF2-40B4-BE49-F238E27FC236}">
                <a16:creationId xmlns:a16="http://schemas.microsoft.com/office/drawing/2014/main" id="{DA5D9557-F685-DBFD-AB66-68EF589C7970}"/>
              </a:ext>
            </a:extLst>
          </p:cNvPr>
          <p:cNvSpPr txBox="1">
            <a:spLocks/>
          </p:cNvSpPr>
          <p:nvPr/>
        </p:nvSpPr>
        <p:spPr>
          <a:xfrm>
            <a:off x="1292942" y="2958272"/>
            <a:ext cx="2079416" cy="291082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200" dirty="0"/>
              <a:t>IVS (2008)</a:t>
            </a:r>
          </a:p>
          <a:p>
            <a:r>
              <a:rPr lang="hu-HU" sz="2200" dirty="0"/>
              <a:t>ROP IH Városfejlesztési Kézikönyv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65229691-B2A8-5294-7C2D-EB40DEE244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355" y="183315"/>
            <a:ext cx="1508615" cy="158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77DBA6D-CACB-5948-5FF0-A5D5169BA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Elektronikus hírközlés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6A56140-F5E6-CF05-5D73-25D123DEB6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Előfizetések 1000 főre 2020. évben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különböző területi szinteken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hu-HU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6F800411-E06C-7C8E-1E84-5E20B3B30C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663267" y="2836423"/>
            <a:ext cx="7973654" cy="2284218"/>
          </a:xfrm>
          <a:prstGeom prst="rect">
            <a:avLst/>
          </a:prstGeom>
        </p:spPr>
      </p:pic>
      <p:sp>
        <p:nvSpPr>
          <p:cNvPr id="5" name="Szöveg helye 4">
            <a:extLst>
              <a:ext uri="{FF2B5EF4-FFF2-40B4-BE49-F238E27FC236}">
                <a16:creationId xmlns:a16="http://schemas.microsoft.com/office/drawing/2014/main" id="{C50B6030-CC49-25B1-D22C-F3BF163CBB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Hírközlési infrastruktúra elemeinek változása 20 éves időtávban Székesfehérváron</a:t>
            </a:r>
            <a:r>
              <a:rPr lang="hu-H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hu-HU" dirty="0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560F1D7-0962-7B41-BF1F-658D3335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DB4B0B-F58C-4E09-A8D0-6C9829E738F5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C3435204-6562-3422-890D-8F9A7E18D7C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7" y="3222604"/>
            <a:ext cx="6278563" cy="31432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9842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F95E5F-FFC2-B7B3-196A-84E3DB61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hu-HU" dirty="0"/>
              <a:t>Intézményi felmérés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B6951A8-932C-B8AC-4E39-CBB37B5DF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r>
              <a:rPr lang="hu-HU" dirty="0"/>
              <a:t>13 kérdés digitális működés</a:t>
            </a:r>
          </a:p>
          <a:p>
            <a:r>
              <a:rPr lang="hu-HU" dirty="0"/>
              <a:t>56 intézmény, 69 helyszín</a:t>
            </a:r>
          </a:p>
          <a:p>
            <a:r>
              <a:rPr lang="hu-HU" dirty="0"/>
              <a:t>2.663 fő</a:t>
            </a:r>
          </a:p>
          <a:p>
            <a:r>
              <a:rPr lang="hu-HU" dirty="0"/>
              <a:t>50 fő (1,59%) IKT végzettség</a:t>
            </a:r>
          </a:p>
          <a:p>
            <a:r>
              <a:rPr lang="hu-HU" dirty="0"/>
              <a:t>1.161 db IKT eszköz</a:t>
            </a:r>
          </a:p>
          <a:p>
            <a:r>
              <a:rPr lang="hu-HU" dirty="0"/>
              <a:t>60 fő (2019-21) / 48 fő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B4623B3-FA4B-AF48-0564-E3EADD2017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9DB4B0B-F58C-4E09-A8D0-6C9829E738F5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F21EF580-76B2-D3AA-4D22-A56DBB592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77" r="22968"/>
          <a:stretch/>
        </p:blipFill>
        <p:spPr>
          <a:xfrm>
            <a:off x="4973447" y="167149"/>
            <a:ext cx="6053586" cy="336263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66926233-EEBA-C83A-E4AA-40C0752A1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14" r="20908"/>
          <a:stretch/>
        </p:blipFill>
        <p:spPr>
          <a:xfrm>
            <a:off x="6007511" y="3516671"/>
            <a:ext cx="4935794" cy="323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59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F95E5F-FFC2-B7B3-196A-84E3DB61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hu-HU" dirty="0"/>
              <a:t>Lakossági felmérés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B6951A8-932C-B8AC-4E39-CBB37B5DF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>
            <a:normAutofit/>
          </a:bodyPr>
          <a:lstStyle/>
          <a:p>
            <a:r>
              <a:rPr lang="hu-HU" dirty="0"/>
              <a:t>1.085 fő</a:t>
            </a:r>
          </a:p>
          <a:p>
            <a:r>
              <a:rPr lang="hu-HU" dirty="0"/>
              <a:t>6 kérdés digitális képességek, eszközök, területek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B4623B3-FA4B-AF48-0564-E3EADD2017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9DB4B0B-F58C-4E09-A8D0-6C9829E738F5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7EC0A42-A2C3-CC0F-A0EC-FE5E6252F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19" t="38710" r="25565" b="16846"/>
          <a:stretch/>
        </p:blipFill>
        <p:spPr>
          <a:xfrm>
            <a:off x="4670826" y="-54111"/>
            <a:ext cx="7228825" cy="3649733"/>
          </a:xfrm>
          <a:prstGeom prst="rect">
            <a:avLst/>
          </a:prstGeom>
        </p:spPr>
      </p:pic>
      <p:pic>
        <p:nvPicPr>
          <p:cNvPr id="14" name="Picture 2" descr="Űrlapok-válaszdiagram. Kérdés címe: 3.) Hogyan értékeli az IT eszközök használatával kapcsolatos jártasságát (saját korosztályához viszonyítva) (csak egy válasz lehetséges). Válaszok száma: 1 087 válasz.">
            <a:extLst>
              <a:ext uri="{FF2B5EF4-FFF2-40B4-BE49-F238E27FC236}">
                <a16:creationId xmlns:a16="http://schemas.microsoft.com/office/drawing/2014/main" id="{18FFDFD7-7F69-8685-6CBC-22C49A509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825" y="3595622"/>
            <a:ext cx="7474076" cy="33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3090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yíl: jobbra mutató 2">
            <a:extLst>
              <a:ext uri="{FF2B5EF4-FFF2-40B4-BE49-F238E27FC236}">
                <a16:creationId xmlns:a16="http://schemas.microsoft.com/office/drawing/2014/main" id="{85B3299C-7020-F867-369D-08DEC9F025F4}"/>
              </a:ext>
            </a:extLst>
          </p:cNvPr>
          <p:cNvSpPr/>
          <p:nvPr/>
        </p:nvSpPr>
        <p:spPr>
          <a:xfrm>
            <a:off x="1219199" y="678426"/>
            <a:ext cx="6125497" cy="137897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D9A06E6-1392-61FF-F131-6139CC9D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Digitális város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5F5366-C37F-10F7-D646-179DB552F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Kockázatok</a:t>
            </a:r>
          </a:p>
          <a:p>
            <a:r>
              <a:rPr lang="hu-HU" cap="none" dirty="0"/>
              <a:t>és adottságok, erőforrások</a:t>
            </a:r>
            <a:endParaRPr lang="en-US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F61917C-6F16-B164-199C-3954671DD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>
            <a:normAutofit fontScale="85000" lnSpcReduction="20000"/>
          </a:bodyPr>
          <a:lstStyle/>
          <a:p>
            <a:r>
              <a:rPr lang="hu-HU" sz="1800" dirty="0">
                <a:latin typeface="Calibri" panose="020F0502020204030204" pitchFamily="34" charset="0"/>
              </a:rPr>
              <a:t>Városi </a:t>
            </a:r>
            <a:r>
              <a:rPr lang="hu-HU" sz="1800" dirty="0" err="1">
                <a:latin typeface="Calibri" panose="020F0502020204030204" pitchFamily="34" charset="0"/>
              </a:rPr>
              <a:t>Smart</a:t>
            </a:r>
            <a:r>
              <a:rPr lang="hu-HU" sz="1800" dirty="0">
                <a:latin typeface="Calibri" panose="020F0502020204030204" pitchFamily="34" charset="0"/>
              </a:rPr>
              <a:t> Stratégia (2016), megalapozottság, teljesség kérdése, pilot jellegű projektek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lakosság szemléletformálását, kényelmi kiszolgálását (nyílt wifi, városi mobil applikációk) szolgáló megoldások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digitális kompetenciák jelentőségét felismerve számos kínálati elem az oktatásban, képzésben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központi adminisztrációs felület (ASP)</a:t>
            </a:r>
          </a:p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város közszolgáltatóinak, közszolgáltatásainak (önkormányzat,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cégei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intézményei) digitális lemaradása, vegyes képe (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infra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eszköz, kompetencia)</a:t>
            </a:r>
            <a:endParaRPr lang="hu-HU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3876CDD-11B5-1B2C-C7B5-2939CE111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hu-HU" dirty="0"/>
              <a:t>Lehetőségek</a:t>
            </a:r>
          </a:p>
          <a:p>
            <a:pPr algn="ctr"/>
            <a:r>
              <a:rPr lang="hu-HU" cap="none" dirty="0"/>
              <a:t>és kihívások</a:t>
            </a:r>
            <a:endParaRPr lang="en-US" cap="none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33E0012-D4D9-BACF-36D7-4CA420B0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88929" y="6492875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6829ACE-307A-417A-8C22-FF9BAE9008E7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10DB323E-1BAC-42E2-C13B-6C74A2FFD82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koronavírus járvány, </a:t>
            </a:r>
            <a:r>
              <a:rPr lang="hu-HU" sz="1800" dirty="0">
                <a:latin typeface="Calibri" panose="020F0502020204030204" pitchFamily="34" charset="0"/>
                <a:ea typeface="Calibri" panose="020F0502020204030204" pitchFamily="34" charset="0"/>
              </a:rPr>
              <a:t>2022  nemzetközi politikai környezet gazdasági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hatásai (online tér, digitális kompetenciák felgyorsulása)</a:t>
            </a:r>
          </a:p>
          <a:p>
            <a:r>
              <a:rPr lang="hu-HU" sz="1800" dirty="0">
                <a:latin typeface="Calibri" panose="020F0502020204030204" pitchFamily="34" charset="0"/>
              </a:rPr>
              <a:t>város működtetésének, fenntartásának hatékonyságnövelése (adatalapú feladatszervezés és erőforrásgazdálkodás)</a:t>
            </a:r>
          </a:p>
          <a:p>
            <a:r>
              <a:rPr lang="hu-HU" sz="1800" dirty="0">
                <a:latin typeface="Calibri" panose="020F0502020204030204" pitchFamily="34" charset="0"/>
              </a:rPr>
              <a:t>kutatás-fejlesztési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hu-HU" sz="1800" dirty="0">
                <a:latin typeface="Calibri" panose="020F0502020204030204" pitchFamily="34" charset="0"/>
                <a:ea typeface="Calibri" panose="020F0502020204030204" pitchFamily="34" charset="0"/>
              </a:rPr>
              <a:t>együttműködések továbbfejlesztése</a:t>
            </a:r>
          </a:p>
          <a:p>
            <a:r>
              <a:rPr lang="hu-HU" sz="1800" dirty="0">
                <a:latin typeface="Calibri" panose="020F0502020204030204" pitchFamily="34" charset="0"/>
                <a:ea typeface="Calibri" panose="020F0502020204030204" pitchFamily="34" charset="0"/>
              </a:rPr>
              <a:t>globális klímaváltozás, geopolitikai változások</a:t>
            </a:r>
          </a:p>
          <a:p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086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6BE91448-CDEC-39EA-FE6C-3B7E110D8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210" y="2108201"/>
            <a:ext cx="10058400" cy="3760891"/>
          </a:xfrm>
        </p:spPr>
        <p:txBody>
          <a:bodyPr>
            <a:normAutofit/>
          </a:bodyPr>
          <a:lstStyle/>
          <a:p>
            <a:r>
              <a:rPr lang="hu-HU" sz="1800" b="1" u="sng" dirty="0">
                <a:latin typeface="Calibri" panose="020F0502020204030204" pitchFamily="34" charset="0"/>
                <a:ea typeface="Calibri" panose="020F0502020204030204" pitchFamily="34" charset="0"/>
              </a:rPr>
              <a:t>Értékelési szempontok:</a:t>
            </a:r>
          </a:p>
          <a:p>
            <a:r>
              <a:rPr lang="hu-HU" sz="1800" dirty="0">
                <a:latin typeface="Calibri" panose="020F0502020204030204" pitchFamily="34" charset="0"/>
              </a:rPr>
              <a:t>Biztosított városi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szolgáltatások, oktatási / képzési lehetőségek, munkahelyek</a:t>
            </a:r>
          </a:p>
          <a:p>
            <a:r>
              <a:rPr lang="hu-HU" sz="1800" dirty="0">
                <a:latin typeface="Calibri" panose="020F0502020204030204" pitchFamily="34" charset="0"/>
              </a:rPr>
              <a:t>Kor és élethelyzet szerinti igényeire diverzifikáltan reagáló</a:t>
            </a:r>
          </a:p>
          <a:p>
            <a:r>
              <a:rPr lang="hu-HU" sz="1800" dirty="0">
                <a:latin typeface="Calibri" panose="020F0502020204030204" pitchFamily="34" charset="0"/>
              </a:rPr>
              <a:t>Esélyegyenlőség</a:t>
            </a:r>
          </a:p>
          <a:p>
            <a:r>
              <a:rPr lang="hu-HU" sz="1800" dirty="0">
                <a:latin typeface="Calibri" panose="020F0502020204030204" pitchFamily="34" charset="0"/>
              </a:rPr>
              <a:t>Lakhatás</a:t>
            </a:r>
          </a:p>
          <a:p>
            <a:r>
              <a:rPr lang="hu-HU" sz="1800" dirty="0">
                <a:latin typeface="Calibri" panose="020F0502020204030204" pitchFamily="34" charset="0"/>
              </a:rPr>
              <a:t>Civil szervezetek</a:t>
            </a:r>
          </a:p>
          <a:p>
            <a:r>
              <a:rPr lang="hu-HU" sz="1800" dirty="0">
                <a:latin typeface="Calibri" panose="020F0502020204030204" pitchFamily="34" charset="0"/>
              </a:rPr>
              <a:t>Partnerség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54185AB-FE28-0D14-FBDF-9876C2913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DC00C9-4F95-417E-BC75-9AB88F3EB5E6}" type="datetime1">
              <a:rPr lang="hu-HU" smtClean="0"/>
              <a:t>2022. 09. 21.</a:t>
            </a:fld>
            <a:endParaRPr lang="en-US" dirty="0"/>
          </a:p>
        </p:txBody>
      </p:sp>
      <p:sp>
        <p:nvSpPr>
          <p:cNvPr id="6" name="Cím 5">
            <a:extLst>
              <a:ext uri="{FF2B5EF4-FFF2-40B4-BE49-F238E27FC236}">
                <a16:creationId xmlns:a16="http://schemas.microsoft.com/office/drawing/2014/main" id="{A0968355-7BC4-8EE8-6FBA-8677026E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hu-HU" dirty="0">
                <a:solidFill>
                  <a:schemeClr val="tx1"/>
                </a:solidFill>
              </a:rPr>
              <a:t>Megtartó város</a:t>
            </a:r>
          </a:p>
        </p:txBody>
      </p:sp>
    </p:spTree>
    <p:extLst>
      <p:ext uri="{BB962C8B-B14F-4D97-AF65-F5344CB8AC3E}">
        <p14:creationId xmlns:p14="http://schemas.microsoft.com/office/powerpoint/2010/main" val="1198898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9A06E6-1392-61FF-F131-6139CC9D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dirty="0"/>
              <a:t>Társadalom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F61917C-6F16-B164-199C-3954671DD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>
            <a:normAutofit/>
          </a:bodyPr>
          <a:lstStyle/>
          <a:p>
            <a:r>
              <a:rPr lang="hu-HU" dirty="0"/>
              <a:t>Demográfiai folyamatok</a:t>
            </a:r>
          </a:p>
          <a:p>
            <a:r>
              <a:rPr lang="hu-HU" dirty="0"/>
              <a:t>Képzettség</a:t>
            </a:r>
          </a:p>
          <a:p>
            <a:r>
              <a:rPr lang="hu-HU" dirty="0"/>
              <a:t>Foglalkoztatottság</a:t>
            </a:r>
          </a:p>
          <a:p>
            <a:r>
              <a:rPr lang="hu-HU" dirty="0"/>
              <a:t>Jövedelem</a:t>
            </a:r>
          </a:p>
          <a:p>
            <a:r>
              <a:rPr lang="hu-HU" dirty="0"/>
              <a:t>Összetétel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3876CDD-11B5-1B2C-C7B5-2939CE111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/>
          <a:lstStyle/>
          <a:p>
            <a:pPr algn="ctr"/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Természetes szaporodás, fogyás ezer főre (2010-2019), Forrás: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TeIR</a:t>
            </a:r>
            <a:endParaRPr lang="en-US" dirty="0"/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C24B31AE-655B-45AD-869B-13C86DC5411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6521" y="2958273"/>
            <a:ext cx="4218581" cy="29108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C33E0012-D4D9-BACF-36D7-4CA420B0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6829ACE-307A-417A-8C22-FF9BAE9008E7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16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AA29A8E-AD37-17D1-6857-24C9B114D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Vándorlási egyenleg Székesfehérvár (állandó ideiglenes együtt, 2010-2019) és a Székesfehérvári járás településeinek vándorlási egyenlege 2019-ben, Forrás: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TeIR</a:t>
            </a:r>
            <a:endParaRPr lang="en-US" dirty="0"/>
          </a:p>
        </p:txBody>
      </p:sp>
      <p:pic>
        <p:nvPicPr>
          <p:cNvPr id="6" name="Kép helye 5">
            <a:extLst>
              <a:ext uri="{FF2B5EF4-FFF2-40B4-BE49-F238E27FC236}">
                <a16:creationId xmlns:a16="http://schemas.microsoft.com/office/drawing/2014/main" id="{25F9DB10-B7D2-3F91-0879-2414753CB1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8" r="-3" b="-3"/>
          <a:stretch/>
        </p:blipFill>
        <p:spPr bwMode="auto">
          <a:xfrm>
            <a:off x="1097280" y="2120900"/>
            <a:ext cx="4639736" cy="37481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átum helye 4">
            <a:extLst>
              <a:ext uri="{FF2B5EF4-FFF2-40B4-BE49-F238E27FC236}">
                <a16:creationId xmlns:a16="http://schemas.microsoft.com/office/drawing/2014/main" id="{C37F14AD-28A8-3451-B13A-B1C2C08CD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811A51D-7981-47DF-A25B-B843283A527C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47EF1C8E-8500-2190-4BF5-3679B16454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19394"/>
            <a:ext cx="4638675" cy="3151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236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1E42DA-EB75-CE18-DB6B-BCD427AE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Népesség korösszetétele (1)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B201AD5-BA01-A802-326A-1A8529AC3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dirty="0"/>
              <a:t>A 0-14 éves korúak aránya az állandó népességen belül (%, 2010-2019), Forrás: </a:t>
            </a:r>
            <a:r>
              <a:rPr lang="hu-HU" dirty="0" err="1"/>
              <a:t>TeIR</a:t>
            </a:r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7B9AD17-EA7E-6592-1159-6EC1ACA574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15-59 éves korúak aránya az állandó népességen belül (%, 2010-2019) Forrás: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TeIR</a:t>
            </a:r>
            <a:endParaRPr lang="hu-HU" dirty="0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8054DC8-756E-B5F6-4E00-A959B3D9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DB4B0B-F58C-4E09-A8D0-6C9829E738F5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192D9111-4FFF-34AF-0E22-A4E10D61E4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75" y="2957513"/>
            <a:ext cx="4221638" cy="291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Tartalom helye 11">
            <a:extLst>
              <a:ext uri="{FF2B5EF4-FFF2-40B4-BE49-F238E27FC236}">
                <a16:creationId xmlns:a16="http://schemas.microsoft.com/office/drawing/2014/main" id="{F37501A9-393E-4174-9CB7-B1A33C084F3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06" y="2957513"/>
            <a:ext cx="4221638" cy="291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167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1E42DA-EB75-CE18-DB6B-BCD427AE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Népesség korösszetétele (2)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B201AD5-BA01-A802-326A-1A8529AC3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79" y="2057400"/>
            <a:ext cx="9265921" cy="736282"/>
          </a:xfrm>
        </p:spPr>
        <p:txBody>
          <a:bodyPr>
            <a:normAutofit/>
          </a:bodyPr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60-x éves korúak aránya az állandó népességen belül (%, 2010-2019) Forrás: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TeIR</a:t>
            </a:r>
            <a:endParaRPr lang="hu-HU" dirty="0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8054DC8-756E-B5F6-4E00-A959B3D9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DB4B0B-F58C-4E09-A8D0-6C9829E738F5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13" name="Tartalom helye 12">
            <a:extLst>
              <a:ext uri="{FF2B5EF4-FFF2-40B4-BE49-F238E27FC236}">
                <a16:creationId xmlns:a16="http://schemas.microsoft.com/office/drawing/2014/main" id="{295AA5CA-47E8-34FC-DFFA-740DED5138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485" y="2711707"/>
            <a:ext cx="4835941" cy="3335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767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9A06E6-1392-61FF-F131-6139CC9D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dirty="0"/>
              <a:t>Humán közszolgáltatások – köznevelés (1)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5F5366-C37F-10F7-D646-179DB552F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Óvodai</a:t>
            </a:r>
            <a:r>
              <a:rPr lang="en-US" dirty="0"/>
              <a:t> </a:t>
            </a:r>
            <a:r>
              <a:rPr lang="en-US" dirty="0" err="1"/>
              <a:t>férőhelyek</a:t>
            </a:r>
            <a:r>
              <a:rPr lang="en-US" dirty="0"/>
              <a:t> és </a:t>
            </a:r>
            <a:r>
              <a:rPr lang="en-US" dirty="0" err="1"/>
              <a:t>óvodába</a:t>
            </a:r>
            <a:r>
              <a:rPr lang="en-US" dirty="0"/>
              <a:t> </a:t>
            </a:r>
            <a:r>
              <a:rPr lang="en-US" dirty="0" err="1"/>
              <a:t>beírt</a:t>
            </a:r>
            <a:r>
              <a:rPr lang="hu-HU" dirty="0"/>
              <a:t> gyermekek száma</a:t>
            </a:r>
            <a:r>
              <a:rPr lang="en-US" dirty="0"/>
              <a:t> </a:t>
            </a:r>
            <a:r>
              <a:rPr lang="hu-HU" dirty="0"/>
              <a:t>2011-2020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3876CDD-11B5-1B2C-C7B5-2939CE111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Egy óvodai férőhelyekre jutó óvodások száma 2010 -2019</a:t>
            </a:r>
            <a:endParaRPr lang="en-US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33E0012-D4D9-BACF-36D7-4CA420B0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6829ACE-307A-417A-8C22-FF9BAE9008E7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  <p:graphicFrame>
        <p:nvGraphicFramePr>
          <p:cNvPr id="10" name="Tartalom helye 9">
            <a:extLst>
              <a:ext uri="{FF2B5EF4-FFF2-40B4-BE49-F238E27FC236}">
                <a16:creationId xmlns:a16="http://schemas.microsoft.com/office/drawing/2014/main" id="{65198E16-8B77-B47C-8D0F-ABD51C8B73BE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096963" y="2957513"/>
          <a:ext cx="4640262" cy="291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Tartalom helye 11">
            <a:extLst>
              <a:ext uri="{FF2B5EF4-FFF2-40B4-BE49-F238E27FC236}">
                <a16:creationId xmlns:a16="http://schemas.microsoft.com/office/drawing/2014/main" id="{0A5937F2-A058-17FA-024A-6878D3B0A71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06" y="2957513"/>
            <a:ext cx="4221638" cy="291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925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1A28C5-F44F-4CAA-47E5-6EB7EFC3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hu-HU" dirty="0"/>
              <a:t>Tervezési keretek, peremfeltételek</a:t>
            </a: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E5907A11-AD82-0E4C-5BE6-DA078D0E0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8787" y="914400"/>
            <a:ext cx="6358541" cy="4768906"/>
          </a:xfrm>
          <a:prstGeom prst="rect">
            <a:avLst/>
          </a:prstGeom>
          <a:noFill/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9843AB6C-CCA5-6CB5-F656-B81DAE983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131186"/>
            <a:ext cx="3517567" cy="30645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hu-HU" sz="2200" dirty="0"/>
              <a:t>FVS és új módszertan</a:t>
            </a:r>
          </a:p>
          <a:p>
            <a:pPr>
              <a:lnSpc>
                <a:spcPct val="100000"/>
              </a:lnSpc>
            </a:pPr>
            <a:r>
              <a:rPr lang="hu-HU" sz="2200" dirty="0"/>
              <a:t>2022 őszi népszámlálás </a:t>
            </a:r>
            <a:r>
              <a:rPr lang="hu-HU" sz="2200" dirty="0" err="1"/>
              <a:t>vs</a:t>
            </a:r>
            <a:r>
              <a:rPr lang="hu-HU" sz="2200" dirty="0"/>
              <a:t> </a:t>
            </a:r>
            <a:r>
              <a:rPr lang="hu-HU" sz="2200" cap="none" dirty="0">
                <a:latin typeface="Calibri" panose="020F0502020204030204" pitchFamily="34" charset="0"/>
                <a:ea typeface="Calibri" panose="020F0502020204030204" pitchFamily="34" charset="0"/>
              </a:rPr>
              <a:t>Kulcstémakörök</a:t>
            </a:r>
          </a:p>
          <a:p>
            <a:pPr>
              <a:lnSpc>
                <a:spcPct val="100000"/>
              </a:lnSpc>
            </a:pPr>
            <a:r>
              <a:rPr lang="hu-HU" sz="2200" dirty="0"/>
              <a:t>Lakossági felmérés</a:t>
            </a:r>
          </a:p>
          <a:p>
            <a:pPr>
              <a:lnSpc>
                <a:spcPct val="100000"/>
              </a:lnSpc>
            </a:pPr>
            <a:r>
              <a:rPr lang="hu-HU" sz="2200" dirty="0"/>
              <a:t>Intézményi kérdőív</a:t>
            </a:r>
          </a:p>
          <a:p>
            <a:pPr>
              <a:lnSpc>
                <a:spcPct val="100000"/>
              </a:lnSpc>
            </a:pPr>
            <a:r>
              <a:rPr lang="hu-HU" sz="2200" dirty="0"/>
              <a:t>TFK, ITS alapok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5ED4C3D-B54B-B730-E964-EC0F6056E4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6829ACE-307A-417A-8C22-FF9BAE9008E7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BDF0E39-E028-151F-6401-DF92F5F751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1196" y="5889523"/>
            <a:ext cx="919537" cy="96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60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D9A06E6-1392-61FF-F131-6139CC9D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dirty="0"/>
              <a:t>Humán közszolgáltatások – köznevelés (2)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5F5366-C37F-10F7-D646-179DB552F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>
            <a:normAutofit fontScale="85000" lnSpcReduction="20000"/>
          </a:bodyPr>
          <a:lstStyle/>
          <a:p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Általános iskolai tanulók és más településekről bejáró tanulók száma (2011-2020)</a:t>
            </a:r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3876CDD-11B5-1B2C-C7B5-2939CE111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Nappali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tagozatos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középiskolai tanulók száma (a hat-, nyolc évfolyamos gimnáziumok megfelelő évfolyamaival együtt) (fő, 2006-2015)</a:t>
            </a:r>
            <a:endParaRPr lang="en-US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33E0012-D4D9-BACF-36D7-4CA420B0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6829ACE-307A-417A-8C22-FF9BAE9008E7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  <p:graphicFrame>
        <p:nvGraphicFramePr>
          <p:cNvPr id="14" name="Tartalom helye 13">
            <a:extLst>
              <a:ext uri="{FF2B5EF4-FFF2-40B4-BE49-F238E27FC236}">
                <a16:creationId xmlns:a16="http://schemas.microsoft.com/office/drawing/2014/main" id="{BE532694-7724-1477-4CB5-2243DE2CE9AC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096963" y="2957513"/>
          <a:ext cx="4640262" cy="291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" name="Tartalom helye 14">
            <a:extLst>
              <a:ext uri="{FF2B5EF4-FFF2-40B4-BE49-F238E27FC236}">
                <a16:creationId xmlns:a16="http://schemas.microsoft.com/office/drawing/2014/main" id="{DDEDF056-064B-536D-05FB-4B9FCE0E8BA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06" y="2957513"/>
            <a:ext cx="4221638" cy="291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7584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yíl: jobbra mutató 2">
            <a:extLst>
              <a:ext uri="{FF2B5EF4-FFF2-40B4-BE49-F238E27FC236}">
                <a16:creationId xmlns:a16="http://schemas.microsoft.com/office/drawing/2014/main" id="{85B3299C-7020-F867-369D-08DEC9F025F4}"/>
              </a:ext>
            </a:extLst>
          </p:cNvPr>
          <p:cNvSpPr/>
          <p:nvPr/>
        </p:nvSpPr>
        <p:spPr>
          <a:xfrm>
            <a:off x="1219199" y="678426"/>
            <a:ext cx="6125497" cy="137897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D9A06E6-1392-61FF-F131-6139CC9D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Megtartó város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75F5366-C37F-10F7-D646-179DB552F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Kockázatok</a:t>
            </a:r>
          </a:p>
          <a:p>
            <a:r>
              <a:rPr lang="hu-HU" cap="none" dirty="0"/>
              <a:t>és adottságok, erőforrások</a:t>
            </a:r>
            <a:endParaRPr lang="en-US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F61917C-6F16-B164-199C-3954671DD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>
            <a:normAutofit fontScale="77500" lnSpcReduction="20000"/>
          </a:bodyPr>
          <a:lstStyle/>
          <a:p>
            <a:r>
              <a:rPr lang="hu-H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Székesfehérvár népessége az országos átlagot meghaladó mértékben fogy</a:t>
            </a:r>
          </a:p>
          <a:p>
            <a:r>
              <a:rPr lang="hu-H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lakossági </a:t>
            </a:r>
            <a:r>
              <a:rPr lang="hu-H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elégedettség eltérő az egyes </a:t>
            </a:r>
            <a:r>
              <a:rPr lang="hu-H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helyi humán szolgáltatások kapcsán</a:t>
            </a:r>
          </a:p>
          <a:p>
            <a:r>
              <a:rPr lang="hu-H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bölcsődei, óvodai, iskolai oktatási szolgáltatások kihasználtsága </a:t>
            </a:r>
            <a:endParaRPr lang="hu-HU" sz="2000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3876CDD-11B5-1B2C-C7B5-2939CE111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hu-HU" dirty="0"/>
              <a:t>Lehetőségek</a:t>
            </a:r>
          </a:p>
          <a:p>
            <a:pPr algn="ctr"/>
            <a:r>
              <a:rPr lang="hu-HU" cap="none" dirty="0"/>
              <a:t>és kihívások</a:t>
            </a:r>
            <a:endParaRPr lang="en-US" cap="none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33E0012-D4D9-BACF-36D7-4CA420B0ED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88929" y="6492875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6829ACE-307A-417A-8C22-FF9BAE9008E7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10DB323E-1BAC-42E2-C13B-6C74A2FFD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5944" y="2958274"/>
            <a:ext cx="4639736" cy="2910821"/>
          </a:xfrm>
        </p:spPr>
        <p:txBody>
          <a:bodyPr>
            <a:normAutofit fontScale="77500" lnSpcReduction="20000"/>
          </a:bodyPr>
          <a:lstStyle/>
          <a:p>
            <a:r>
              <a:rPr lang="hu-H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települési környezet, valamint a helyben elérhető szolgáltatások fejlesztése, népességmegtartó hatása </a:t>
            </a:r>
          </a:p>
          <a:p>
            <a:r>
              <a:rPr lang="hu-H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foglalkoztatói, vállalkozói szféra heterogenitása stabil foglalkoztatói oldalt eredményez</a:t>
            </a:r>
          </a:p>
          <a:p>
            <a:r>
              <a:rPr lang="hu-H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lakossági igényekre alapozott fejlesztések </a:t>
            </a:r>
            <a:endParaRPr lang="hu-HU" sz="2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helyi identitás megőrzését szolgáló fejlesztések</a:t>
            </a:r>
          </a:p>
          <a:p>
            <a:r>
              <a:rPr lang="hu-HU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erős civil szervezeti jelenlét a helyi sport, szociális szféra, egészségügy és kultúra területén. </a:t>
            </a:r>
          </a:p>
          <a:p>
            <a:endParaRPr lang="hu-H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8106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B0F9EF-0969-EAAA-1A6C-B9D0CF9A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Várostérség lehatárolása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0202BB5-5E36-8AFC-6DFD-0E6700824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Székesfehérvári nagyvárosi településegyüttes 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Forrás: </a:t>
            </a:r>
            <a:r>
              <a:rPr lang="hu-H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településhálózata 1. Agglomerációk, településegyüttesek; KSH, 2014</a:t>
            </a:r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6041251-30FA-3645-8779-CE56E48A54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sz="1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Funkcionális térségi kihatás foglalkoztatási célú ingázási és vándorlási különbözet adatokra alapozva</a:t>
            </a: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Forrás: SZMJV ITS 2014-2020 I. kötet Megalapozó dokumentum</a:t>
            </a:r>
            <a:endParaRPr lang="hu-HU" dirty="0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AA181BD-27F9-2298-02D5-A42479875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DB4B0B-F58C-4E09-A8D0-6C9829E738F5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514F50F8-01AC-A7DB-B101-A880EC8276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2" t="17884" r="13021" b="19094"/>
          <a:stretch/>
        </p:blipFill>
        <p:spPr bwMode="auto">
          <a:xfrm>
            <a:off x="1133198" y="2793682"/>
            <a:ext cx="4336762" cy="307530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DED3C699-6E2C-91C8-6634-85C40902FE0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493" r="1" b="819"/>
          <a:stretch/>
        </p:blipFill>
        <p:spPr bwMode="auto">
          <a:xfrm>
            <a:off x="7620001" y="2692567"/>
            <a:ext cx="2244810" cy="3176422"/>
          </a:xfrm>
          <a:prstGeom prst="rect">
            <a:avLst/>
          </a:prstGeom>
          <a:ln w="9525" cap="flat" cmpd="sng" algn="ctr">
            <a:solidFill>
              <a:srgbClr val="4472C4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96252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pPr rtl="0"/>
            <a:r>
              <a:rPr lang="hu" sz="6000" dirty="0"/>
              <a:t>Székesfehérvár</a:t>
            </a:r>
            <a:r>
              <a:rPr lang="hu" sz="8000" dirty="0"/>
              <a:t> FVS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/>
          </a:bodyPr>
          <a:lstStyle/>
          <a:p>
            <a:pPr rtl="0"/>
            <a:r>
              <a:rPr lang="h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II. Stratégiai rész</a:t>
            </a:r>
          </a:p>
        </p:txBody>
      </p:sp>
      <p:pic>
        <p:nvPicPr>
          <p:cNvPr id="5" name="Kép 4" descr="Épületet, ülőhelyet, padot és oldalt ábrázoló kép&#10;&#10;Automatikusan létrehozott leírás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33BA401-1C78-3D8F-627E-C552DC5788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375" y="99286"/>
            <a:ext cx="198056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590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ép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795" y="5226801"/>
            <a:ext cx="1019300" cy="10736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Tartalom helye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0520210"/>
              </p:ext>
            </p:extLst>
          </p:nvPr>
        </p:nvGraphicFramePr>
        <p:xfrm>
          <a:off x="838200" y="1825624"/>
          <a:ext cx="10515600" cy="4770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Csoportba foglalás 10"/>
          <p:cNvGrpSpPr/>
          <p:nvPr/>
        </p:nvGrpSpPr>
        <p:grpSpPr>
          <a:xfrm>
            <a:off x="929841" y="275608"/>
            <a:ext cx="10512200" cy="1330047"/>
            <a:chOff x="1699" y="600"/>
            <a:chExt cx="10512200" cy="1330047"/>
          </a:xfrm>
        </p:grpSpPr>
        <p:sp>
          <p:nvSpPr>
            <p:cNvPr id="12" name="Lekerekített téglalap 11"/>
            <p:cNvSpPr/>
            <p:nvPr/>
          </p:nvSpPr>
          <p:spPr>
            <a:xfrm>
              <a:off x="1699" y="600"/>
              <a:ext cx="10512200" cy="133004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Lekerekített téglalap 4"/>
            <p:cNvSpPr/>
            <p:nvPr/>
          </p:nvSpPr>
          <p:spPr>
            <a:xfrm>
              <a:off x="40655" y="39556"/>
              <a:ext cx="10434288" cy="12521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b="1" dirty="0">
                  <a:solidFill>
                    <a:schemeClr val="tx1"/>
                  </a:solidFill>
                  <a:latin typeface="Tw Cen MT" panose="020B0602020104020603" pitchFamily="34" charset="-18"/>
                </a:rPr>
                <a:t>SZÉKESFEHÉRVÁR MERÍTKEZVE GAZDAG, SZENT ISTVÁN KORÁTÓL SZÁRMAZTATHATÓ SZELLEMI-KULTURÁLIS ÖRÖKSÉGÉBŐL, VITÁLIS XXI. SZÁZADI KÖZPONT A MAGYARORSZÁGI MODERNIZÁCIÓBAN, GAZDASÁGI, INNOVÁCIÓ ALKALMAZÓ, A FENNTARTHATÓSÁG SZEMPONTJAIT ÉRVENYESÍTŐ </a:t>
              </a:r>
              <a:r>
                <a:rPr lang="hu-HU" b="1" dirty="0">
                  <a:solidFill>
                    <a:srgbClr val="FF0000"/>
                  </a:solidFill>
                  <a:latin typeface="Tw Cen MT" panose="020B0602020104020603" pitchFamily="34" charset="-18"/>
                </a:rPr>
                <a:t>és a kihívásokra hatékonyan reagáló, </a:t>
              </a:r>
              <a:r>
                <a:rPr lang="hu-HU" b="1" dirty="0">
                  <a:solidFill>
                    <a:schemeClr val="tx1"/>
                  </a:solidFill>
                  <a:latin typeface="Tw Cen MT" panose="020B0602020104020603" pitchFamily="34" charset="-18"/>
                </a:rPr>
                <a:t>VONZÓ,URBÁNUS CÉLPONT</a:t>
              </a:r>
              <a:endParaRPr lang="hu-HU" kern="1200" dirty="0"/>
            </a:p>
          </p:txBody>
        </p:sp>
      </p:grpSp>
      <p:sp>
        <p:nvSpPr>
          <p:cNvPr id="14" name="Szövegdoboz 13"/>
          <p:cNvSpPr txBox="1"/>
          <p:nvPr/>
        </p:nvSpPr>
        <p:spPr>
          <a:xfrm>
            <a:off x="217866" y="507932"/>
            <a:ext cx="461665" cy="104778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hu-HU" dirty="0"/>
              <a:t>Jövőkép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217866" y="1964476"/>
            <a:ext cx="461665" cy="12276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hu-HU" dirty="0"/>
              <a:t>Átfogó cél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79366" y="3600902"/>
            <a:ext cx="738664" cy="123765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hu-HU" dirty="0"/>
              <a:t>Specifikus célok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65011" y="5061678"/>
            <a:ext cx="738664" cy="128839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hu-HU" dirty="0"/>
              <a:t>Horizontális elvek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D6B9BE5B-4116-9CA5-F3D2-C3049CAD29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775034"/>
              </p:ext>
            </p:extLst>
          </p:nvPr>
        </p:nvGraphicFramePr>
        <p:xfrm>
          <a:off x="803675" y="6318811"/>
          <a:ext cx="10515599" cy="553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2519">
                  <a:extLst>
                    <a:ext uri="{9D8B030D-6E8A-4147-A177-3AD203B41FA5}">
                      <a16:colId xmlns:a16="http://schemas.microsoft.com/office/drawing/2014/main" val="1143837384"/>
                    </a:ext>
                  </a:extLst>
                </a:gridCol>
                <a:gridCol w="2103270">
                  <a:extLst>
                    <a:ext uri="{9D8B030D-6E8A-4147-A177-3AD203B41FA5}">
                      <a16:colId xmlns:a16="http://schemas.microsoft.com/office/drawing/2014/main" val="2275694232"/>
                    </a:ext>
                  </a:extLst>
                </a:gridCol>
                <a:gridCol w="2103270">
                  <a:extLst>
                    <a:ext uri="{9D8B030D-6E8A-4147-A177-3AD203B41FA5}">
                      <a16:colId xmlns:a16="http://schemas.microsoft.com/office/drawing/2014/main" val="3324886346"/>
                    </a:ext>
                  </a:extLst>
                </a:gridCol>
                <a:gridCol w="2103270">
                  <a:extLst>
                    <a:ext uri="{9D8B030D-6E8A-4147-A177-3AD203B41FA5}">
                      <a16:colId xmlns:a16="http://schemas.microsoft.com/office/drawing/2014/main" val="4031783618"/>
                    </a:ext>
                  </a:extLst>
                </a:gridCol>
                <a:gridCol w="2103270">
                  <a:extLst>
                    <a:ext uri="{9D8B030D-6E8A-4147-A177-3AD203B41FA5}">
                      <a16:colId xmlns:a16="http://schemas.microsoft.com/office/drawing/2014/main" val="1567621706"/>
                    </a:ext>
                  </a:extLst>
                </a:gridCol>
              </a:tblGrid>
              <a:tr h="297180">
                <a:tc gridSpan="5">
                  <a:txBody>
                    <a:bodyPr/>
                    <a:lstStyle/>
                    <a:p>
                      <a:pPr algn="ctr"/>
                      <a:r>
                        <a:rPr lang="hu-HU" sz="1200" dirty="0">
                          <a:solidFill>
                            <a:schemeClr val="tx1"/>
                          </a:solidFill>
                          <a:effectLst/>
                        </a:rPr>
                        <a:t>Tervezési dimenziók</a:t>
                      </a:r>
                      <a:endParaRPr lang="hu-H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209908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algn="ctr"/>
                      <a:r>
                        <a:rPr lang="hu-HU" sz="1050" b="0" dirty="0">
                          <a:solidFill>
                            <a:schemeClr val="tx1"/>
                          </a:solidFill>
                          <a:effectLst/>
                        </a:rPr>
                        <a:t>prosperáló város</a:t>
                      </a:r>
                      <a:endParaRPr lang="hu-H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dirty="0">
                          <a:effectLst/>
                        </a:rPr>
                        <a:t>zöldülő </a:t>
                      </a:r>
                      <a:r>
                        <a:rPr lang="hu-HU" sz="105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város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dirty="0">
                          <a:effectLst/>
                        </a:rPr>
                        <a:t>digitális város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>
                          <a:effectLst/>
                        </a:rPr>
                        <a:t>megtartó város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050" dirty="0">
                          <a:effectLst/>
                        </a:rPr>
                        <a:t>kiszolgáló város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1597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3862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áblázat 6">
            <a:extLst>
              <a:ext uri="{FF2B5EF4-FFF2-40B4-BE49-F238E27FC236}">
                <a16:creationId xmlns:a16="http://schemas.microsoft.com/office/drawing/2014/main" id="{9BD3BBB6-E0C8-EE02-3523-9B94DCF0F9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99517"/>
              </p:ext>
            </p:extLst>
          </p:nvPr>
        </p:nvGraphicFramePr>
        <p:xfrm>
          <a:off x="643466" y="1623077"/>
          <a:ext cx="10905068" cy="4103463"/>
        </p:xfrm>
        <a:graphic>
          <a:graphicData uri="http://schemas.openxmlformats.org/drawingml/2006/table">
            <a:tbl>
              <a:tblPr firstRow="1" firstCol="1" bandRow="1"/>
              <a:tblGrid>
                <a:gridCol w="2246155">
                  <a:extLst>
                    <a:ext uri="{9D8B030D-6E8A-4147-A177-3AD203B41FA5}">
                      <a16:colId xmlns:a16="http://schemas.microsoft.com/office/drawing/2014/main" val="557813416"/>
                    </a:ext>
                  </a:extLst>
                </a:gridCol>
                <a:gridCol w="2488132">
                  <a:extLst>
                    <a:ext uri="{9D8B030D-6E8A-4147-A177-3AD203B41FA5}">
                      <a16:colId xmlns:a16="http://schemas.microsoft.com/office/drawing/2014/main" val="3260118521"/>
                    </a:ext>
                  </a:extLst>
                </a:gridCol>
                <a:gridCol w="3071947">
                  <a:extLst>
                    <a:ext uri="{9D8B030D-6E8A-4147-A177-3AD203B41FA5}">
                      <a16:colId xmlns:a16="http://schemas.microsoft.com/office/drawing/2014/main" val="2172537352"/>
                    </a:ext>
                  </a:extLst>
                </a:gridCol>
                <a:gridCol w="3098834">
                  <a:extLst>
                    <a:ext uri="{9D8B030D-6E8A-4147-A177-3AD203B41FA5}">
                      <a16:colId xmlns:a16="http://schemas.microsoft.com/office/drawing/2014/main" val="2414089991"/>
                    </a:ext>
                  </a:extLst>
                </a:gridCol>
              </a:tblGrid>
              <a:tr h="277006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5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Stratégiai cél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5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Stratégiai cél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591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5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 Stratégiai cél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1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5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 Stratégiai cél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226628"/>
                  </a:ext>
                </a:extLst>
              </a:tr>
              <a:tr h="719477"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S1 Székesfehérvár európai szinten versenyképes, klímabarát gazdasági erőcentrummá fejlesztése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S2 Székesfehérvár népességmegtartó képességének erősítése a humán szolgáltatások és környezet feltételeinek javításával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S3 A települési és természeti környezeti, valamint az infrastrukturális hálózatok fenntartható és klímabarát fejlesztése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S4 Székesfehérvár helyi közösségekre építő regionális központ szerepének erősítése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360106"/>
                  </a:ext>
                </a:extLst>
              </a:tr>
              <a:tr h="33922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000" b="1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2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Részcélok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10618" marR="110618" marT="55309" marB="55309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000" b="0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072856"/>
                  </a:ext>
                </a:extLst>
              </a:tr>
              <a:tr h="553550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R.1. Székesfehérvár klíma semleges térségi tudásközpont pozíciójának megerősítése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R.6. Fenntartható és innovatív humán szolgáltatási rendszerek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R.10. Közterületek zöld, klímabarát fejlesztése a harmonikus városi szerkezet elérése érdekében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R.15. Kezdeményező, területi szemléletű helyi fejlesztéspolitika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76302"/>
                  </a:ext>
                </a:extLst>
              </a:tr>
              <a:tr h="387624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R.2 A digitalizációra alapozott helyi vállalkozói ökoszisztéma kiépítése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R.7. Ügyfélbarát, digitális közszolgáltatási portfolió kialakítása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R.11. A városi vonalas infrastruktúra fejlesztése „okos” megoldások alkalmazásával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R.16. Tudatos arculatépítés térségi szinten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5375489"/>
                  </a:ext>
                </a:extLst>
              </a:tr>
              <a:tr h="719477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R.3 Vállalkozóbarát üzleti környezet kialakítása a helyi ipar versenyképességének javítása érdekében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R.8. Méltányos és vonzó helyi lakáspolitika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R.12. A kék infrastruktúra fejlesztése, fenntartható ökológiai vízgazdálkodás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R.17. Turisztikai kínálat-fejlesztés saját alapokon, városkörnyéki potenciálok becsatornázásával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072583"/>
                  </a:ext>
                </a:extLst>
              </a:tr>
              <a:tr h="719477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R.4. Székesfehérvár térségi logisztikai centrum szerepének erősítése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R.9. A közösségi tervezés platformjának szélesítése és működtetése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R.13. A települési energiafelhasználás környezetbarát fejlesztése az energiafelhasználás hatékonyságának és megújuló részarány növelésével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R.18. A helyi közösség és identitástudat erősítése a lokális hagyományokra építve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219896"/>
                  </a:ext>
                </a:extLst>
              </a:tr>
              <a:tr h="387624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R.5. Körforgásos gazdaság feltételrendszerének kiépítése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R.14. Fenntartható mobilitási rendszerek fejlesztése, optimalizált közlekedésszervezés</a:t>
                      </a:r>
                      <a:endParaRPr lang="hu-HU" sz="2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u-HU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R.19. A társadalmi integráció és befogadás erősítése, a digitális szakadék felszámolása</a:t>
                      </a:r>
                      <a:endParaRPr lang="hu-HU" sz="2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963" marR="82963" marT="11523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C2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411707"/>
                  </a:ext>
                </a:extLst>
              </a:tr>
            </a:tbl>
          </a:graphicData>
        </a:graphic>
      </p:graphicFrame>
      <p:pic>
        <p:nvPicPr>
          <p:cNvPr id="8" name="Kép 7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9FD7B9E2-4AFB-E57B-7892-55A38A97C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12" y="480060"/>
            <a:ext cx="791951" cy="83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641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9215CE-4999-B1ED-4A15-869B967B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sz="3300"/>
              <a:t>S1 Székesfehérvár európai szinten versenyképes, klímabarát erőcentrummá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B47158E-6606-F75E-38B5-2F2CF34F6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120900"/>
            <a:ext cx="6571882" cy="37481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u-HU" sz="2200" b="1" dirty="0">
                <a:effectLst/>
              </a:rPr>
              <a:t>R1</a:t>
            </a:r>
            <a:r>
              <a:rPr lang="hu-HU" sz="2200" dirty="0">
                <a:effectLst/>
              </a:rPr>
              <a:t> Székesfehérvár klímasemleges térségi tudásközpont pozíciójának megerősítése</a:t>
            </a:r>
          </a:p>
          <a:p>
            <a:pPr>
              <a:lnSpc>
                <a:spcPct val="100000"/>
              </a:lnSpc>
            </a:pPr>
            <a:r>
              <a:rPr lang="hu-HU" sz="2200" b="1" dirty="0">
                <a:effectLst/>
              </a:rPr>
              <a:t>R2</a:t>
            </a:r>
            <a:r>
              <a:rPr lang="hu-HU" sz="2200" dirty="0">
                <a:effectLst/>
              </a:rPr>
              <a:t> A digitalizációra alapozott helyi vállalkozói ökoszisztéma kiépítése</a:t>
            </a:r>
            <a:endParaRPr lang="hu-HU" sz="2200" dirty="0"/>
          </a:p>
          <a:p>
            <a:pPr>
              <a:lnSpc>
                <a:spcPct val="100000"/>
              </a:lnSpc>
            </a:pPr>
            <a:r>
              <a:rPr lang="hu-HU" sz="2200" b="1" dirty="0">
                <a:effectLst/>
              </a:rPr>
              <a:t>R3</a:t>
            </a:r>
            <a:r>
              <a:rPr lang="hu-HU" sz="2200" dirty="0">
                <a:effectLst/>
              </a:rPr>
              <a:t> Vállalkozóbarát üzleti környezet kialakítása a helyi ipar versenyképességének javítása érdekében</a:t>
            </a:r>
          </a:p>
          <a:p>
            <a:pPr>
              <a:lnSpc>
                <a:spcPct val="100000"/>
              </a:lnSpc>
            </a:pPr>
            <a:r>
              <a:rPr lang="hu-HU" sz="2200" b="1" dirty="0">
                <a:effectLst/>
              </a:rPr>
              <a:t>R4</a:t>
            </a:r>
            <a:r>
              <a:rPr lang="hu-HU" sz="2200" dirty="0">
                <a:effectLst/>
              </a:rPr>
              <a:t> Székesfehérvár térségi logisztikai centrum szerepének erősítése</a:t>
            </a:r>
            <a:endParaRPr lang="hu-HU" sz="2200" dirty="0"/>
          </a:p>
          <a:p>
            <a:pPr>
              <a:lnSpc>
                <a:spcPct val="100000"/>
              </a:lnSpc>
            </a:pPr>
            <a:r>
              <a:rPr lang="hu-HU" sz="2200" b="1" dirty="0">
                <a:effectLst/>
              </a:rPr>
              <a:t>R5</a:t>
            </a:r>
            <a:r>
              <a:rPr lang="hu-HU" sz="2200" dirty="0">
                <a:effectLst/>
              </a:rPr>
              <a:t> Körforgásos gazdaság feltétel-rendszerének kiépítése</a:t>
            </a:r>
            <a:endParaRPr lang="hu-HU" sz="22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1455154-0316-DEB4-C30B-40224778E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26" y="2306493"/>
            <a:ext cx="3557928" cy="37481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átum helye 3">
            <a:extLst>
              <a:ext uri="{FF2B5EF4-FFF2-40B4-BE49-F238E27FC236}">
                <a16:creationId xmlns:a16="http://schemas.microsoft.com/office/drawing/2014/main" id="{2E2D9CE6-0E4F-7FA4-62C2-B0E1AD92F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3DC00C9-4F95-417E-BC75-9AB88F3EB5E6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951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9215CE-4999-B1ED-4A15-869B967B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sz="3300" dirty="0"/>
              <a:t>S2 Székesfehérvár népességmegtartó képességének erősítése a humán szolgáltatások és környezet feltételeinek javításával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B47158E-6606-F75E-38B5-2F2CF34F6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120900"/>
            <a:ext cx="6571882" cy="37481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u-HU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R6</a:t>
            </a:r>
            <a:r>
              <a:rPr lang="hu-HU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Fenntartható és innovatív humán szolgáltatási rendszerek</a:t>
            </a:r>
          </a:p>
          <a:p>
            <a:pPr>
              <a:lnSpc>
                <a:spcPct val="100000"/>
              </a:lnSpc>
            </a:pPr>
            <a:r>
              <a:rPr lang="hu-HU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R7</a:t>
            </a:r>
            <a:r>
              <a:rPr lang="hu-HU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Ügyfélbarát, digitális közszolgáltatási portfolió kialakítása</a:t>
            </a:r>
            <a:endParaRPr lang="hu-HU" sz="22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hu-HU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R8</a:t>
            </a:r>
            <a:r>
              <a:rPr lang="hu-HU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Méltányos és vonzó helyi lakáspolitika</a:t>
            </a:r>
          </a:p>
          <a:p>
            <a:pPr>
              <a:lnSpc>
                <a:spcPct val="100000"/>
              </a:lnSpc>
            </a:pPr>
            <a:r>
              <a:rPr lang="hu-HU" sz="2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R9</a:t>
            </a:r>
            <a:r>
              <a:rPr lang="hu-HU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közösségi tervezés platformjának szélesítése és működtetése</a:t>
            </a:r>
            <a:endParaRPr lang="hu-HU" sz="22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1455154-0316-DEB4-C30B-40224778E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26" y="2306493"/>
            <a:ext cx="3557928" cy="37481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átum helye 3">
            <a:extLst>
              <a:ext uri="{FF2B5EF4-FFF2-40B4-BE49-F238E27FC236}">
                <a16:creationId xmlns:a16="http://schemas.microsoft.com/office/drawing/2014/main" id="{2E2D9CE6-0E4F-7FA4-62C2-B0E1AD92F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3DC00C9-4F95-417E-BC75-9AB88F3EB5E6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05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9215CE-4999-B1ED-4A15-869B967B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sz="3300" dirty="0"/>
              <a:t>S3 A települési és természeti környezet, valamint az infrastrukturális hálózatok fenntartható és klímabarát fejlesztése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B47158E-6606-F75E-38B5-2F2CF34F6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091403"/>
            <a:ext cx="6587613" cy="37481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u-HU" sz="2100" dirty="0"/>
              <a:t>R10 Közterületek zöld, klímabarát fejlesztése a harmonikus városi szerkezet elérése érdekében</a:t>
            </a:r>
          </a:p>
          <a:p>
            <a:pPr>
              <a:lnSpc>
                <a:spcPct val="100000"/>
              </a:lnSpc>
            </a:pPr>
            <a:r>
              <a:rPr lang="hu-HU" sz="2100" dirty="0"/>
              <a:t>R11 A városi vonalas infrastruktúra fejlesztése „okos” megoldások alkalmazásával</a:t>
            </a:r>
          </a:p>
          <a:p>
            <a:pPr>
              <a:lnSpc>
                <a:spcPct val="100000"/>
              </a:lnSpc>
            </a:pPr>
            <a:r>
              <a:rPr lang="hu-HU" sz="2100" dirty="0"/>
              <a:t>R12 A kék infrastruktúra fejlesztése, fenntartható ökológiai vízgazdálkodás</a:t>
            </a:r>
          </a:p>
          <a:p>
            <a:pPr>
              <a:lnSpc>
                <a:spcPct val="100000"/>
              </a:lnSpc>
            </a:pPr>
            <a:r>
              <a:rPr lang="hu-HU" sz="2100" dirty="0"/>
              <a:t>R13 A települési energiafelhasználás környezetbarát fejlesztése az energiafelhasználás hatékonyságának és megújuló részarány növelésével</a:t>
            </a:r>
          </a:p>
          <a:p>
            <a:pPr>
              <a:lnSpc>
                <a:spcPct val="100000"/>
              </a:lnSpc>
            </a:pPr>
            <a:r>
              <a:rPr lang="hu-HU" sz="2100" dirty="0"/>
              <a:t>R14 Fenntartható mobilitási rendszerek fejlesztése, optimalizált közlekedésszervezés</a:t>
            </a:r>
          </a:p>
          <a:p>
            <a:pPr>
              <a:lnSpc>
                <a:spcPct val="100000"/>
              </a:lnSpc>
            </a:pPr>
            <a:endParaRPr lang="hu-HU" sz="22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1455154-0316-DEB4-C30B-40224778E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26" y="2345822"/>
            <a:ext cx="3557928" cy="37481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átum helye 3">
            <a:extLst>
              <a:ext uri="{FF2B5EF4-FFF2-40B4-BE49-F238E27FC236}">
                <a16:creationId xmlns:a16="http://schemas.microsoft.com/office/drawing/2014/main" id="{2E2D9CE6-0E4F-7FA4-62C2-B0E1AD92F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3DC00C9-4F95-417E-BC75-9AB88F3EB5E6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0285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9215CE-4999-B1ED-4A15-869B967B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sz="3300" dirty="0"/>
              <a:t>S4 Székesfehérvár helyi közösségekre építő regionális központ szerepének erősítése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B47158E-6606-F75E-38B5-2F2CF34F6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120900"/>
            <a:ext cx="6571882" cy="37481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hu-HU" sz="2200" dirty="0"/>
              <a:t>R15 Kezdeményező, területi szemléletű és partnerségre alapozott helyi fejlesztéspolitika</a:t>
            </a:r>
          </a:p>
          <a:p>
            <a:pPr>
              <a:lnSpc>
                <a:spcPct val="100000"/>
              </a:lnSpc>
            </a:pPr>
            <a:r>
              <a:rPr lang="hu-HU" sz="2200" dirty="0"/>
              <a:t>R16 Tudatos arculatépítés térségi szinten</a:t>
            </a:r>
          </a:p>
          <a:p>
            <a:pPr>
              <a:lnSpc>
                <a:spcPct val="100000"/>
              </a:lnSpc>
            </a:pPr>
            <a:r>
              <a:rPr lang="hu-HU" sz="2200" dirty="0"/>
              <a:t>R17 Turisztikai kínálatfejlesztés saját alapokon, városkörnyéki potenciálok becsatornázásával</a:t>
            </a:r>
          </a:p>
          <a:p>
            <a:pPr>
              <a:lnSpc>
                <a:spcPct val="100000"/>
              </a:lnSpc>
            </a:pPr>
            <a:r>
              <a:rPr lang="hu-HU" sz="2200" dirty="0"/>
              <a:t>R.18. A helyi közösség és identitástudat erősítése a lokális hagyományokra építve</a:t>
            </a:r>
          </a:p>
          <a:p>
            <a:pPr>
              <a:lnSpc>
                <a:spcPct val="100000"/>
              </a:lnSpc>
            </a:pPr>
            <a:r>
              <a:rPr lang="hu-HU" sz="2200" dirty="0"/>
              <a:t>R19 A társadalmi integráció és befogadás erősítése, a digitális szakadék felszámolása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1455154-0316-DEB4-C30B-40224778E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26" y="2306493"/>
            <a:ext cx="3557928" cy="374819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átum helye 3">
            <a:extLst>
              <a:ext uri="{FF2B5EF4-FFF2-40B4-BE49-F238E27FC236}">
                <a16:creationId xmlns:a16="http://schemas.microsoft.com/office/drawing/2014/main" id="{2E2D9CE6-0E4F-7FA4-62C2-B0E1AD92F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3DC00C9-4F95-417E-BC75-9AB88F3EB5E6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9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8712E1-176B-14C6-EDBE-C4584ABA3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96630" cy="1450757"/>
          </a:xfrm>
        </p:spPr>
        <p:txBody>
          <a:bodyPr/>
          <a:lstStyle/>
          <a:p>
            <a:r>
              <a:rPr lang="en-US" dirty="0"/>
              <a:t>Székesfehérvár FVS</a:t>
            </a:r>
            <a:r>
              <a:rPr lang="hu-HU" dirty="0"/>
              <a:t> módszertan (1)</a:t>
            </a:r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EE200BA0-312A-5058-9CED-9FFD51B615A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36328" t="38521" r="37348" b="29351"/>
          <a:stretch/>
        </p:blipFill>
        <p:spPr>
          <a:xfrm>
            <a:off x="5968180" y="1907674"/>
            <a:ext cx="6014973" cy="4129332"/>
          </a:xfrm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00FD2C00-441F-9E5C-048D-B27E7D7F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DB4B0B-F58C-4E09-A8D0-6C9829E738F5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94715D2F-D3FE-C353-8680-50061A502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2" y="116290"/>
            <a:ext cx="953824" cy="1004588"/>
          </a:xfrm>
          <a:prstGeom prst="rect">
            <a:avLst/>
          </a:prstGeom>
        </p:spPr>
      </p:pic>
      <p:sp>
        <p:nvSpPr>
          <p:cNvPr id="14" name="Tartalom helye 2">
            <a:extLst>
              <a:ext uri="{FF2B5EF4-FFF2-40B4-BE49-F238E27FC236}">
                <a16:creationId xmlns:a16="http://schemas.microsoft.com/office/drawing/2014/main" id="{5176DBD8-2328-062A-FDF9-65609E9B8E37}"/>
              </a:ext>
            </a:extLst>
          </p:cNvPr>
          <p:cNvSpPr txBox="1">
            <a:spLocks/>
          </p:cNvSpPr>
          <p:nvPr/>
        </p:nvSpPr>
        <p:spPr>
          <a:xfrm>
            <a:off x="1170038" y="1737360"/>
            <a:ext cx="5427407" cy="4594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200" b="1" cap="none" dirty="0">
                <a:latin typeface="Calibri" panose="020F0502020204030204" pitchFamily="34" charset="0"/>
              </a:rPr>
              <a:t>Városi </a:t>
            </a:r>
            <a:r>
              <a:rPr lang="hu-HU" sz="2200" b="1" cap="none" dirty="0" err="1">
                <a:latin typeface="Calibri" panose="020F0502020204030204" pitchFamily="34" charset="0"/>
              </a:rPr>
              <a:t>reziliencia</a:t>
            </a:r>
            <a:r>
              <a:rPr lang="hu-HU" sz="2200" b="1" cap="none" dirty="0">
                <a:latin typeface="Calibri" panose="020F0502020204030204" pitchFamily="34" charset="0"/>
              </a:rPr>
              <a:t> és t</a:t>
            </a:r>
            <a:r>
              <a:rPr lang="hu-HU" sz="2200" b="1" cap="none" dirty="0">
                <a:latin typeface="Calibri" panose="020F0502020204030204" pitchFamily="34" charset="0"/>
                <a:ea typeface="Calibri" panose="020F0502020204030204" pitchFamily="34" charset="0"/>
              </a:rPr>
              <a:t>ervezési dimenziók</a:t>
            </a:r>
          </a:p>
          <a:p>
            <a:r>
              <a:rPr lang="hu-HU" sz="2200" cap="none" dirty="0">
                <a:latin typeface="Calibri" panose="020F0502020204030204" pitchFamily="34" charset="0"/>
              </a:rPr>
              <a:t>1. Prosperáló város (helyi </a:t>
            </a:r>
            <a:r>
              <a:rPr lang="hu-HU" sz="2200" cap="none" dirty="0" err="1">
                <a:latin typeface="Calibri" panose="020F0502020204030204" pitchFamily="34" charset="0"/>
              </a:rPr>
              <a:t>gazdaságfejlesztés</a:t>
            </a:r>
            <a:r>
              <a:rPr lang="hu-HU" sz="2200" cap="none" dirty="0">
                <a:latin typeface="Calibri" panose="020F0502020204030204" pitchFamily="34" charset="0"/>
              </a:rPr>
              <a:t>)</a:t>
            </a:r>
          </a:p>
          <a:p>
            <a:r>
              <a:rPr lang="hu-HU" sz="2200" cap="none" dirty="0">
                <a:latin typeface="Calibri" panose="020F0502020204030204" pitchFamily="34" charset="0"/>
              </a:rPr>
              <a:t>2. Zöldülő város (energetikai átállás)</a:t>
            </a:r>
          </a:p>
          <a:p>
            <a:r>
              <a:rPr lang="hu-HU" sz="2200" cap="none" dirty="0">
                <a:latin typeface="Calibri" panose="020F0502020204030204" pitchFamily="34" charset="0"/>
              </a:rPr>
              <a:t>3. Digitális város (digitális technológia alkalmazása, okos megoldások működési integrációja) </a:t>
            </a:r>
          </a:p>
          <a:p>
            <a:r>
              <a:rPr lang="hu-HU" sz="2200" cap="none" dirty="0">
                <a:latin typeface="Calibri" panose="020F0502020204030204" pitchFamily="34" charset="0"/>
              </a:rPr>
              <a:t>4. Megtartó város (társadalmi folyamatok, beleértve a befogadást és esélyegyenlőséget is)</a:t>
            </a:r>
          </a:p>
          <a:p>
            <a:r>
              <a:rPr lang="hu-HU" sz="2200" cap="none" dirty="0">
                <a:latin typeface="Calibri" panose="020F0502020204030204" pitchFamily="34" charset="0"/>
              </a:rPr>
              <a:t>5. Kiszolgáló város (városi területhasználat, közmű infrastruktúra, épített és természeti környezet)</a:t>
            </a:r>
          </a:p>
        </p:txBody>
      </p:sp>
    </p:spTree>
    <p:extLst>
      <p:ext uri="{BB962C8B-B14F-4D97-AF65-F5344CB8AC3E}">
        <p14:creationId xmlns:p14="http://schemas.microsoft.com/office/powerpoint/2010/main" val="24186636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0B6311-CE61-6608-EB87-7F50D0554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FVS Cselekvési Terv</a:t>
            </a:r>
          </a:p>
        </p:txBody>
      </p:sp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9FAC7A0B-04C0-AA79-968A-58A1EDE2DE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7786906"/>
              </p:ext>
            </p:extLst>
          </p:nvPr>
        </p:nvGraphicFramePr>
        <p:xfrm>
          <a:off x="1288026" y="1946788"/>
          <a:ext cx="9867654" cy="43610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71041">
                  <a:extLst>
                    <a:ext uri="{9D8B030D-6E8A-4147-A177-3AD203B41FA5}">
                      <a16:colId xmlns:a16="http://schemas.microsoft.com/office/drawing/2014/main" val="3684234728"/>
                    </a:ext>
                  </a:extLst>
                </a:gridCol>
                <a:gridCol w="1401420">
                  <a:extLst>
                    <a:ext uri="{9D8B030D-6E8A-4147-A177-3AD203B41FA5}">
                      <a16:colId xmlns:a16="http://schemas.microsoft.com/office/drawing/2014/main" val="3700953567"/>
                    </a:ext>
                  </a:extLst>
                </a:gridCol>
                <a:gridCol w="1331731">
                  <a:extLst>
                    <a:ext uri="{9D8B030D-6E8A-4147-A177-3AD203B41FA5}">
                      <a16:colId xmlns:a16="http://schemas.microsoft.com/office/drawing/2014/main" val="3343764832"/>
                    </a:ext>
                  </a:extLst>
                </a:gridCol>
                <a:gridCol w="1331731">
                  <a:extLst>
                    <a:ext uri="{9D8B030D-6E8A-4147-A177-3AD203B41FA5}">
                      <a16:colId xmlns:a16="http://schemas.microsoft.com/office/drawing/2014/main" val="844771922"/>
                    </a:ext>
                  </a:extLst>
                </a:gridCol>
                <a:gridCol w="1331731">
                  <a:extLst>
                    <a:ext uri="{9D8B030D-6E8A-4147-A177-3AD203B41FA5}">
                      <a16:colId xmlns:a16="http://schemas.microsoft.com/office/drawing/2014/main" val="3279548606"/>
                    </a:ext>
                  </a:extLst>
                </a:gridCol>
              </a:tblGrid>
              <a:tr h="337152">
                <a:tc rowSpan="2">
                  <a:txBody>
                    <a:bodyPr/>
                    <a:lstStyle/>
                    <a:p>
                      <a:r>
                        <a:rPr lang="hu-HU" sz="1200" b="0" dirty="0">
                          <a:solidFill>
                            <a:schemeClr val="tx1"/>
                          </a:solidFill>
                          <a:effectLst/>
                        </a:rPr>
                        <a:t>INTÉZKEDÉSEK</a:t>
                      </a:r>
                      <a:endParaRPr lang="hu-H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hu-HU" sz="1200" b="0" dirty="0">
                          <a:solidFill>
                            <a:schemeClr val="tx1"/>
                          </a:solidFill>
                          <a:effectLst/>
                        </a:rPr>
                        <a:t>STRATÉGIAI CÉLOK/PRIORITÁSOK</a:t>
                      </a:r>
                      <a:endParaRPr lang="hu-H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921319"/>
                  </a:ext>
                </a:extLst>
              </a:tr>
              <a:tr h="26563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S1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S2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>
                          <a:effectLst/>
                        </a:rPr>
                        <a:t>S3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S4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extLst>
                  <a:ext uri="{0D108BD9-81ED-4DB2-BD59-A6C34878D82A}">
                    <a16:rowId xmlns:a16="http://schemas.microsoft.com/office/drawing/2014/main" val="1260838165"/>
                  </a:ext>
                </a:extLst>
              </a:tr>
              <a:tr h="211249">
                <a:tc>
                  <a:txBody>
                    <a:bodyPr/>
                    <a:lstStyle/>
                    <a:p>
                      <a:r>
                        <a:rPr lang="hu-HU" sz="1200" b="0" dirty="0">
                          <a:solidFill>
                            <a:schemeClr val="tx1"/>
                          </a:solidFill>
                          <a:effectLst/>
                        </a:rPr>
                        <a:t>I.1. Gazdaságfejlesztés</a:t>
                      </a:r>
                      <a:endParaRPr lang="hu-H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>
                          <a:effectLst/>
                        </a:rPr>
                        <a:t>+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extLst>
                  <a:ext uri="{0D108BD9-81ED-4DB2-BD59-A6C34878D82A}">
                    <a16:rowId xmlns:a16="http://schemas.microsoft.com/office/drawing/2014/main" val="745988243"/>
                  </a:ext>
                </a:extLst>
              </a:tr>
              <a:tr h="186163">
                <a:tc>
                  <a:txBody>
                    <a:bodyPr/>
                    <a:lstStyle/>
                    <a:p>
                      <a:r>
                        <a:rPr lang="hu-HU" sz="1200" b="0">
                          <a:solidFill>
                            <a:schemeClr val="tx1"/>
                          </a:solidFill>
                          <a:effectLst/>
                        </a:rPr>
                        <a:t>I.2. Közlekedésfejlesztés</a:t>
                      </a:r>
                      <a:endParaRPr lang="hu-H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>
                          <a:effectLst/>
                        </a:rPr>
                        <a:t>+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>
                          <a:effectLst/>
                        </a:rPr>
                        <a:t>+++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extLst>
                  <a:ext uri="{0D108BD9-81ED-4DB2-BD59-A6C34878D82A}">
                    <a16:rowId xmlns:a16="http://schemas.microsoft.com/office/drawing/2014/main" val="2617525364"/>
                  </a:ext>
                </a:extLst>
              </a:tr>
              <a:tr h="179563">
                <a:tc>
                  <a:txBody>
                    <a:bodyPr/>
                    <a:lstStyle/>
                    <a:p>
                      <a:r>
                        <a:rPr lang="hu-HU" sz="1200" b="0">
                          <a:solidFill>
                            <a:schemeClr val="tx1"/>
                          </a:solidFill>
                          <a:effectLst/>
                        </a:rPr>
                        <a:t>I.3. Kék és zöld infrastruktúra fejlesztése</a:t>
                      </a:r>
                      <a:endParaRPr lang="hu-H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>
                          <a:effectLst/>
                        </a:rPr>
                        <a:t>+++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extLst>
                  <a:ext uri="{0D108BD9-81ED-4DB2-BD59-A6C34878D82A}">
                    <a16:rowId xmlns:a16="http://schemas.microsoft.com/office/drawing/2014/main" val="3143635690"/>
                  </a:ext>
                </a:extLst>
              </a:tr>
              <a:tr h="369025">
                <a:tc>
                  <a:txBody>
                    <a:bodyPr/>
                    <a:lstStyle/>
                    <a:p>
                      <a:r>
                        <a:rPr lang="hu-HU" sz="1200" b="0">
                          <a:solidFill>
                            <a:schemeClr val="tx1"/>
                          </a:solidFill>
                          <a:effectLst/>
                        </a:rPr>
                        <a:t>I.4. Természeti és épített környezet értékőrző fejlesztése</a:t>
                      </a:r>
                      <a:endParaRPr lang="hu-H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>
                          <a:effectLst/>
                        </a:rPr>
                        <a:t>+++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extLst>
                  <a:ext uri="{0D108BD9-81ED-4DB2-BD59-A6C34878D82A}">
                    <a16:rowId xmlns:a16="http://schemas.microsoft.com/office/drawing/2014/main" val="650508737"/>
                  </a:ext>
                </a:extLst>
              </a:tr>
              <a:tr h="365065">
                <a:tc>
                  <a:txBody>
                    <a:bodyPr/>
                    <a:lstStyle/>
                    <a:p>
                      <a:r>
                        <a:rPr lang="hu-HU" sz="1200" b="0" dirty="0">
                          <a:solidFill>
                            <a:schemeClr val="tx1"/>
                          </a:solidFill>
                          <a:effectLst/>
                        </a:rPr>
                        <a:t>I.5. Energiahatékonyság és -takarékosság fejlesztése</a:t>
                      </a:r>
                      <a:endParaRPr lang="hu-H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extLst>
                  <a:ext uri="{0D108BD9-81ED-4DB2-BD59-A6C34878D82A}">
                    <a16:rowId xmlns:a16="http://schemas.microsoft.com/office/drawing/2014/main" val="2766756382"/>
                  </a:ext>
                </a:extLst>
              </a:tr>
              <a:tr h="370346">
                <a:tc>
                  <a:txBody>
                    <a:bodyPr/>
                    <a:lstStyle/>
                    <a:p>
                      <a:r>
                        <a:rPr lang="hu-HU" sz="1200" b="0">
                          <a:solidFill>
                            <a:schemeClr val="tx1"/>
                          </a:solidFill>
                          <a:effectLst/>
                        </a:rPr>
                        <a:t>I.6. Gyermeknevelést támogató humán infrastruktúra és szolgáltatások fejlesztései</a:t>
                      </a:r>
                      <a:endParaRPr lang="hu-H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extLst>
                  <a:ext uri="{0D108BD9-81ED-4DB2-BD59-A6C34878D82A}">
                    <a16:rowId xmlns:a16="http://schemas.microsoft.com/office/drawing/2014/main" val="246052600"/>
                  </a:ext>
                </a:extLst>
              </a:tr>
              <a:tr h="179563">
                <a:tc>
                  <a:txBody>
                    <a:bodyPr/>
                    <a:lstStyle/>
                    <a:p>
                      <a:r>
                        <a:rPr lang="hu-HU" sz="1200" b="0">
                          <a:solidFill>
                            <a:schemeClr val="tx1"/>
                          </a:solidFill>
                          <a:effectLst/>
                        </a:rPr>
                        <a:t>I.7. Egészségügyi és szociális ellátás fejlesztése</a:t>
                      </a:r>
                      <a:endParaRPr lang="hu-H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>
                          <a:effectLst/>
                        </a:rPr>
                        <a:t>+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extLst>
                  <a:ext uri="{0D108BD9-81ED-4DB2-BD59-A6C34878D82A}">
                    <a16:rowId xmlns:a16="http://schemas.microsoft.com/office/drawing/2014/main" val="375264549"/>
                  </a:ext>
                </a:extLst>
              </a:tr>
              <a:tr h="174281">
                <a:tc>
                  <a:txBody>
                    <a:bodyPr/>
                    <a:lstStyle/>
                    <a:p>
                      <a:r>
                        <a:rPr lang="hu-HU" sz="1200" b="0">
                          <a:solidFill>
                            <a:schemeClr val="tx1"/>
                          </a:solidFill>
                          <a:effectLst/>
                        </a:rPr>
                        <a:t>I.8. Kulturális intézményhálózat korszerűsítése</a:t>
                      </a:r>
                      <a:endParaRPr lang="hu-H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 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extLst>
                  <a:ext uri="{0D108BD9-81ED-4DB2-BD59-A6C34878D82A}">
                    <a16:rowId xmlns:a16="http://schemas.microsoft.com/office/drawing/2014/main" val="2264192318"/>
                  </a:ext>
                </a:extLst>
              </a:tr>
              <a:tr h="465408">
                <a:tc>
                  <a:txBody>
                    <a:bodyPr/>
                    <a:lstStyle/>
                    <a:p>
                      <a:r>
                        <a:rPr lang="hu-HU" sz="1200" b="0" dirty="0">
                          <a:solidFill>
                            <a:schemeClr val="tx1"/>
                          </a:solidFill>
                          <a:effectLst/>
                        </a:rPr>
                        <a:t>I.9. Köznevelés, szak- és felnőttképzési intézményrendszer érdekegyeztetésen alapuló fejlesztése</a:t>
                      </a:r>
                      <a:endParaRPr lang="hu-H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>
                          <a:effectLst/>
                        </a:rPr>
                        <a:t> 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>
                          <a:effectLst/>
                        </a:rPr>
                        <a:t>+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extLst>
                  <a:ext uri="{0D108BD9-81ED-4DB2-BD59-A6C34878D82A}">
                    <a16:rowId xmlns:a16="http://schemas.microsoft.com/office/drawing/2014/main" val="3789878754"/>
                  </a:ext>
                </a:extLst>
              </a:tr>
              <a:tr h="462767">
                <a:tc>
                  <a:txBody>
                    <a:bodyPr/>
                    <a:lstStyle/>
                    <a:p>
                      <a:r>
                        <a:rPr lang="hu-HU" sz="1200" b="0">
                          <a:solidFill>
                            <a:schemeClr val="tx1"/>
                          </a:solidFill>
                          <a:effectLst/>
                        </a:rPr>
                        <a:t>I.10. Felsőoktatási bázisok infrastrukturális és képzéskínálatának, egyéb tudásalapú szolgáltatásainak fejlesztése</a:t>
                      </a:r>
                      <a:endParaRPr lang="hu-H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>
                          <a:effectLst/>
                        </a:rPr>
                        <a:t>+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extLst>
                  <a:ext uri="{0D108BD9-81ED-4DB2-BD59-A6C34878D82A}">
                    <a16:rowId xmlns:a16="http://schemas.microsoft.com/office/drawing/2014/main" val="1643957088"/>
                  </a:ext>
                </a:extLst>
              </a:tr>
              <a:tr h="273304">
                <a:tc>
                  <a:txBody>
                    <a:bodyPr/>
                    <a:lstStyle/>
                    <a:p>
                      <a:r>
                        <a:rPr lang="hu-HU" sz="1200" b="0">
                          <a:solidFill>
                            <a:schemeClr val="tx1"/>
                          </a:solidFill>
                          <a:effectLst/>
                        </a:rPr>
                        <a:t>I.11. Közösségépítés és erősítés</a:t>
                      </a:r>
                      <a:endParaRPr lang="hu-HU" sz="12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>
                          <a:effectLst/>
                        </a:rPr>
                        <a:t>+++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extLst>
                  <a:ext uri="{0D108BD9-81ED-4DB2-BD59-A6C34878D82A}">
                    <a16:rowId xmlns:a16="http://schemas.microsoft.com/office/drawing/2014/main" val="1446600968"/>
                  </a:ext>
                </a:extLst>
              </a:tr>
              <a:tr h="506338">
                <a:tc>
                  <a:txBody>
                    <a:bodyPr/>
                    <a:lstStyle/>
                    <a:p>
                      <a:r>
                        <a:rPr lang="hu-HU" sz="1200" b="0" dirty="0">
                          <a:solidFill>
                            <a:schemeClr val="tx1"/>
                          </a:solidFill>
                          <a:effectLst/>
                        </a:rPr>
                        <a:t>I.12 Horizontális fejlesztések (digitális, körforgásos gazdaság, klímabarát programok, partnerségi elvét szolgáló akciók)</a:t>
                      </a:r>
                      <a:endParaRPr lang="hu-HU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>
                          <a:effectLst/>
                        </a:rPr>
                        <a:t>++</a:t>
                      </a:r>
                      <a:endParaRPr lang="hu-H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>
                          <a:effectLst/>
                        </a:rPr>
                        <a:t>++</a:t>
                      </a:r>
                      <a:endParaRPr lang="hu-H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4297" marR="64297" marT="0" marB="0" anchor="ctr"/>
                </a:tc>
                <a:extLst>
                  <a:ext uri="{0D108BD9-81ED-4DB2-BD59-A6C34878D82A}">
                    <a16:rowId xmlns:a16="http://schemas.microsoft.com/office/drawing/2014/main" val="546635293"/>
                  </a:ext>
                </a:extLst>
              </a:tr>
            </a:tbl>
          </a:graphicData>
        </a:graphic>
      </p:graphicFrame>
      <p:sp>
        <p:nvSpPr>
          <p:cNvPr id="4" name="Dátum helye 3">
            <a:extLst>
              <a:ext uri="{FF2B5EF4-FFF2-40B4-BE49-F238E27FC236}">
                <a16:creationId xmlns:a16="http://schemas.microsoft.com/office/drawing/2014/main" id="{F5044579-78BF-32C2-BADE-8626814AF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DC00C9-4F95-417E-BC75-9AB88F3EB5E6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D02CD591-F160-62F5-F471-AC28C6BADC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684" y="72691"/>
            <a:ext cx="1570470" cy="16544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69B42F2-B68C-1860-DBC0-80356906CA56}"/>
              </a:ext>
            </a:extLst>
          </p:cNvPr>
          <p:cNvSpPr txBox="1"/>
          <p:nvPr/>
        </p:nvSpPr>
        <p:spPr>
          <a:xfrm>
            <a:off x="1288026" y="6446838"/>
            <a:ext cx="616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Beavatkozások (külön file)</a:t>
            </a:r>
          </a:p>
        </p:txBody>
      </p:sp>
    </p:spTree>
    <p:extLst>
      <p:ext uri="{BB962C8B-B14F-4D97-AF65-F5344CB8AC3E}">
        <p14:creationId xmlns:p14="http://schemas.microsoft.com/office/powerpoint/2010/main" val="16910149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2A0E6B5-0715-50F0-9CFE-E3B77EF5E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hu-HU" dirty="0"/>
              <a:t>Akcióterületek kijelölése*</a:t>
            </a:r>
          </a:p>
        </p:txBody>
      </p:sp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23E5DBCC-CB63-DE7D-9539-8A365C119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0135" y="2810506"/>
            <a:ext cx="9912690" cy="3760891"/>
          </a:xfrm>
          <a:prstGeom prst="rect">
            <a:avLst/>
          </a:prstGeom>
          <a:noFill/>
        </p:spPr>
      </p:pic>
      <p:sp>
        <p:nvSpPr>
          <p:cNvPr id="4" name="Dátum helye 3">
            <a:extLst>
              <a:ext uri="{FF2B5EF4-FFF2-40B4-BE49-F238E27FC236}">
                <a16:creationId xmlns:a16="http://schemas.microsoft.com/office/drawing/2014/main" id="{B48BF091-7FF8-C58F-D275-22E620B6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E3DC00C9-4F95-417E-BC75-9AB88F3EB5E6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11EC2967-E7FF-2E06-F55C-5EA1BFF24E0F}"/>
              </a:ext>
            </a:extLst>
          </p:cNvPr>
          <p:cNvSpPr txBox="1"/>
          <p:nvPr/>
        </p:nvSpPr>
        <p:spPr>
          <a:xfrm>
            <a:off x="1079991" y="1991940"/>
            <a:ext cx="9924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hu-H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*Székesfehérvár középtávú fejlesztési elképzeléseit (i) egyedi beavatkozásokra, (ii) akcióterületi fejlesztésekre és (iii) vonalas/</a:t>
            </a:r>
            <a:r>
              <a:rPr lang="hu-HU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hálózatos</a:t>
            </a:r>
            <a:r>
              <a:rPr lang="hu-H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fejlesztésekre bontva tartalmazza az FVS.</a:t>
            </a:r>
            <a:endParaRPr lang="hu-H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7947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 descr="A képen térkép látható&#10;&#10;Automatikusan generált leírás">
            <a:extLst>
              <a:ext uri="{FF2B5EF4-FFF2-40B4-BE49-F238E27FC236}">
                <a16:creationId xmlns:a16="http://schemas.microsoft.com/office/drawing/2014/main" id="{36CD1A89-4ED3-2423-9BAB-EA430146AB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1287" b="10437"/>
          <a:stretch/>
        </p:blipFill>
        <p:spPr>
          <a:xfrm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978174C-568F-AA61-649D-FBED7EB21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hu-HU" sz="2800"/>
              <a:t>Történelmi belváros és környezete tervezett akcióterület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736042B-C3AD-CCB2-2A09-9A2B992873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>
            <a:normAutofit fontScale="70000" lnSpcReduction="20000"/>
          </a:bodyPr>
          <a:lstStyle/>
          <a:p>
            <a:r>
              <a:rPr lang="hu-HU" dirty="0"/>
              <a:t>Átfogó cél, egy olyan „élhető és életteli belváros” alakuljon ki Székesfehérváron, amely egyszerre tölt be településközponti, turisztikai és kereskedelmi-vendéglátó, kulturális és közösségi funkciókat úgy, hogy harmonikusan jelent korszerű szolgáltatási kínálatot és kikapcsolódási lehetőséget az itt élő lakosság és annak valamennyi korosztálya, valamint a Székesfehérvárra látogató turisták számára egyaránt.</a:t>
            </a:r>
            <a:endParaRPr lang="en-US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45C192B-90EC-21D5-E153-1CDB15FF5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0B56D3F-AD39-462A-9AE5-D8B4258A7D70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550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78174C-568F-AA61-649D-FBED7EB21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/>
          <a:p>
            <a:r>
              <a:rPr lang="hu-HU"/>
              <a:t>Vizivárosi tervezett akcióterület </a:t>
            </a:r>
          </a:p>
        </p:txBody>
      </p:sp>
      <p:pic>
        <p:nvPicPr>
          <p:cNvPr id="7" name="Kép helye 6">
            <a:extLst>
              <a:ext uri="{FF2B5EF4-FFF2-40B4-BE49-F238E27FC236}">
                <a16:creationId xmlns:a16="http://schemas.microsoft.com/office/drawing/2014/main" id="{B9D38E2E-DAF4-7E10-06BE-CBE90ABA5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89" r="18091" b="2"/>
          <a:stretch/>
        </p:blipFill>
        <p:spPr>
          <a:xfrm>
            <a:off x="5458984" y="812799"/>
            <a:ext cx="5928344" cy="5294757"/>
          </a:xfrm>
          <a:prstGeom prst="rect">
            <a:avLst/>
          </a:prstGeom>
          <a:noFill/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C6AC5D7-9068-8D1A-5933-3F526327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/>
          <a:lstStyle/>
          <a:p>
            <a:r>
              <a:rPr lang="hu-HU" dirty="0"/>
              <a:t>A fűtőerőmű területén szükséges kármentesítési munkák elvégzését követően az akcióterületi beavatkozás célja, egy átfogó városrészi rehabilitáció és revitalizáció tervezése és megvalósítása.</a:t>
            </a:r>
            <a:endParaRPr lang="en-US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45C192B-90EC-21D5-E153-1CDB15FF5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0B56D3F-AD39-462A-9AE5-D8B4258A7D70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3075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helye 9" descr="A képen térkép látható&#10;&#10;Automatikusan generált leírás">
            <a:extLst>
              <a:ext uri="{FF2B5EF4-FFF2-40B4-BE49-F238E27FC236}">
                <a16:creationId xmlns:a16="http://schemas.microsoft.com/office/drawing/2014/main" id="{22B06EF1-AC3B-0063-147B-DFDF36F762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3817" b="21438"/>
          <a:stretch/>
        </p:blipFill>
        <p:spPr>
          <a:xfrm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6978174C-568F-AA61-649D-FBED7EB21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anchor="b">
            <a:normAutofit/>
          </a:bodyPr>
          <a:lstStyle/>
          <a:p>
            <a:r>
              <a:rPr lang="hu-HU" sz="2800"/>
              <a:t>Tudásközpont-Innovációs színtér tervezett akcióterület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745AE8A-C439-CF7B-7593-13BD129957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„</a:t>
            </a:r>
            <a:r>
              <a:rPr lang="en-US" dirty="0" err="1"/>
              <a:t>tudásintenzív</a:t>
            </a:r>
            <a:r>
              <a:rPr lang="en-US" dirty="0"/>
              <a:t>”, </a:t>
            </a:r>
            <a:r>
              <a:rPr lang="en-US" dirty="0" err="1"/>
              <a:t>szolgáltató</a:t>
            </a:r>
            <a:r>
              <a:rPr lang="en-US" dirty="0"/>
              <a:t> </a:t>
            </a:r>
            <a:r>
              <a:rPr lang="en-US" dirty="0" err="1"/>
              <a:t>környezet</a:t>
            </a:r>
            <a:r>
              <a:rPr lang="en-US" dirty="0"/>
              <a:t> </a:t>
            </a:r>
            <a:r>
              <a:rPr lang="en-US" dirty="0" err="1"/>
              <a:t>kialakítása</a:t>
            </a:r>
            <a:r>
              <a:rPr lang="en-US" dirty="0"/>
              <a:t> </a:t>
            </a:r>
            <a:r>
              <a:rPr lang="en-US" dirty="0" err="1"/>
              <a:t>Székesfehérváron</a:t>
            </a:r>
            <a:r>
              <a:rPr lang="en-US" dirty="0"/>
              <a:t>, </a:t>
            </a:r>
            <a:r>
              <a:rPr lang="en-US" dirty="0" err="1"/>
              <a:t>amely</a:t>
            </a:r>
            <a:r>
              <a:rPr lang="en-US" dirty="0"/>
              <a:t>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csupán</a:t>
            </a:r>
            <a:r>
              <a:rPr lang="en-US" dirty="0"/>
              <a:t> </a:t>
            </a:r>
            <a:r>
              <a:rPr lang="en-US" dirty="0" err="1"/>
              <a:t>városi</a:t>
            </a:r>
            <a:r>
              <a:rPr lang="en-US" dirty="0"/>
              <a:t>, </a:t>
            </a:r>
            <a:r>
              <a:rPr lang="en-US" dirty="0" err="1"/>
              <a:t>hanem</a:t>
            </a:r>
            <a:r>
              <a:rPr lang="en-US" dirty="0"/>
              <a:t> </a:t>
            </a:r>
            <a:r>
              <a:rPr lang="en-US" dirty="0" err="1"/>
              <a:t>megyehatáron</a:t>
            </a:r>
            <a:r>
              <a:rPr lang="en-US" dirty="0"/>
              <a:t> </a:t>
            </a:r>
            <a:r>
              <a:rPr lang="en-US" dirty="0" err="1"/>
              <a:t>túlnyúlóan</a:t>
            </a:r>
            <a:r>
              <a:rPr lang="en-US" dirty="0"/>
              <a:t> is </a:t>
            </a:r>
            <a:r>
              <a:rPr lang="en-US" dirty="0" err="1"/>
              <a:t>kínál</a:t>
            </a:r>
            <a:r>
              <a:rPr lang="en-US" dirty="0"/>
              <a:t> </a:t>
            </a:r>
            <a:r>
              <a:rPr lang="en-US" dirty="0" err="1"/>
              <a:t>gazdasági</a:t>
            </a:r>
            <a:r>
              <a:rPr lang="en-US" dirty="0"/>
              <a:t> és </a:t>
            </a:r>
            <a:r>
              <a:rPr lang="en-US" dirty="0" err="1"/>
              <a:t>társadalmi</a:t>
            </a:r>
            <a:r>
              <a:rPr lang="en-US" dirty="0"/>
              <a:t> </a:t>
            </a:r>
            <a:r>
              <a:rPr lang="en-US" dirty="0" err="1"/>
              <a:t>szolgáltatásokat</a:t>
            </a:r>
            <a:r>
              <a:rPr lang="en-US" dirty="0"/>
              <a:t> </a:t>
            </a:r>
            <a:r>
              <a:rPr lang="en-US" dirty="0" err="1"/>
              <a:t>hozzájárulva</a:t>
            </a:r>
            <a:r>
              <a:rPr lang="en-US" dirty="0"/>
              <a:t> </a:t>
            </a:r>
            <a:r>
              <a:rPr lang="hu-HU" dirty="0"/>
              <a:t>ezzel is </a:t>
            </a:r>
            <a:r>
              <a:rPr lang="en-US" dirty="0"/>
              <a:t>a </a:t>
            </a:r>
            <a:r>
              <a:rPr lang="en-US" dirty="0" err="1"/>
              <a:t>város</a:t>
            </a:r>
            <a:r>
              <a:rPr lang="en-US" dirty="0"/>
              <a:t> és </a:t>
            </a:r>
            <a:r>
              <a:rPr lang="en-US" dirty="0" err="1"/>
              <a:t>térsége</a:t>
            </a:r>
            <a:r>
              <a:rPr lang="en-US" dirty="0"/>
              <a:t> </a:t>
            </a:r>
            <a:r>
              <a:rPr lang="en-US" dirty="0" err="1"/>
              <a:t>fejlődéséhez</a:t>
            </a:r>
            <a:r>
              <a:rPr lang="en-US" dirty="0"/>
              <a:t>.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45C192B-90EC-21D5-E153-1CDB15FF5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0B56D3F-AD39-462A-9AE5-D8B4258A7D70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729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B0CC29-8AA1-85BF-DFF5-E452F8E45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600" dirty="0"/>
              <a:t>Kiemelt fejlesztési beavatkozások (i)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314AD4B-F79E-D88F-316F-DB4F80BCE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163098"/>
            <a:ext cx="10058400" cy="37059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u-HU" sz="1800" b="1" dirty="0">
                <a:latin typeface="Arial" panose="020B0604020202020204" pitchFamily="34" charset="0"/>
              </a:rPr>
              <a:t>Nemzeti Emlékhely (2038)</a:t>
            </a:r>
          </a:p>
          <a:p>
            <a:pPr marL="0" indent="0">
              <a:buNone/>
            </a:pPr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Székesfehérvár-Börgönd repülőtéri és iparterületi fejlesztés</a:t>
            </a:r>
          </a:p>
          <a:p>
            <a:pPr marL="0" indent="0">
              <a:buNone/>
            </a:pPr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Multifunkcionális sport- és rendezvénycsarnok, kapcsolódó úthálózat</a:t>
            </a:r>
            <a:endParaRPr lang="hu-HU" sz="18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Intermodális csomópont kialakítása és feltárt déli városrész fejlesztésének előkészítése</a:t>
            </a:r>
          </a:p>
          <a:p>
            <a:pPr marL="0" indent="0">
              <a:buNone/>
            </a:pPr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Körforgásos gazdaság mintaprojekt a helyi szilárd és folyékony hulladék, energiaellátás rendszerében</a:t>
            </a:r>
          </a:p>
          <a:p>
            <a:pPr marL="0" indent="0">
              <a:buNone/>
            </a:pPr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Székesfehérvár közoktatási infrastruktúra korszerűsítése, a minőségi oktatási környezet kialakítása</a:t>
            </a:r>
          </a:p>
          <a:p>
            <a:pPr marL="0" indent="0">
              <a:buNone/>
            </a:pPr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Fejér Megyei Szent György Egyetemi Oktató Kórház fejlesztései</a:t>
            </a:r>
          </a:p>
          <a:p>
            <a:pPr marL="0" indent="0">
              <a:buNone/>
            </a:pPr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Velencei-tó és környezete fenntarthatóságát szolgáló térségi összefogáson alapuló intézkedések</a:t>
            </a:r>
            <a:endParaRPr lang="hu-HU" b="1" dirty="0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39ECDE6-D383-6B2C-4B45-7D5FB1384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DB4B0B-F58C-4E09-A8D0-6C9829E738F5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EBE7623-8FE8-5C49-21C0-B339C241D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684" y="72691"/>
            <a:ext cx="1570470" cy="16544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86142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B0CC29-8AA1-85BF-DFF5-E452F8E45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err="1"/>
              <a:t>Hálózatos</a:t>
            </a:r>
            <a:r>
              <a:rPr lang="hu-HU" dirty="0"/>
              <a:t>/vonalas fejlesztések (ii)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314AD4B-F79E-D88F-316F-DB4F80BCE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163098"/>
            <a:ext cx="4639736" cy="3705998"/>
          </a:xfrm>
        </p:spPr>
        <p:txBody>
          <a:bodyPr>
            <a:normAutofit fontScale="70000" lnSpcReduction="20000"/>
          </a:bodyPr>
          <a:lstStyle/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Közlekedési infrastruktúra és eszközfejlesztési alprogram</a:t>
            </a: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Közvilágítás korszerűsítése alprogram</a:t>
            </a:r>
            <a:endParaRPr lang="hu-HU" sz="18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Csapadékvíz és felszíni vizek alprogram</a:t>
            </a: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Ivóvíz alprogram</a:t>
            </a:r>
            <a:endParaRPr lang="hu-HU" sz="18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Szennyvíz alprogram</a:t>
            </a: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Hulladékgazdálkodás fejlesztése alprogram</a:t>
            </a: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Közműszolgáltatók hatékonyságelvű közös fejlesztései </a:t>
            </a:r>
            <a:endParaRPr lang="hu-HU" sz="18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Zöldterületek fejlesztése alprogram</a:t>
            </a: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Barnamezős területek fejlesztése alprogram</a:t>
            </a: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Helyi energiatermelés és szolgáltatás komplex megújítása program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6095270B-7A31-6CF9-64C2-B3E460FB3B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5944" y="2163097"/>
            <a:ext cx="4639736" cy="3705998"/>
          </a:xfrm>
        </p:spPr>
        <p:txBody>
          <a:bodyPr>
            <a:normAutofit fontScale="70000" lnSpcReduction="20000"/>
          </a:bodyPr>
          <a:lstStyle/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Önkormányzati tulajdonú épületek korszerűsítése alprogram</a:t>
            </a: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Lakóépületek felújítása</a:t>
            </a: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Városi környezet energiafelhasználására és kibocsátására vonatkozó adatintegráló monitoring rendszer kiépítése </a:t>
            </a: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Bölcsőde és óvodafejlesztés alprogram</a:t>
            </a:r>
            <a:endParaRPr lang="hu-HU" sz="18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Orvosi rendelők fejlesztése, egészségmegőrzés elősegítése alprogram</a:t>
            </a: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Szociális intézmények fejlesztése alprogram</a:t>
            </a:r>
          </a:p>
          <a:p>
            <a:r>
              <a:rPr lang="hu-HU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Önkormányzati menedzsment és városüzemeltetést támogató információs rendszer </a:t>
            </a:r>
          </a:p>
          <a:p>
            <a:endParaRPr lang="hu-HU" sz="1800" b="1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hu-HU" dirty="0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39ECDE6-D383-6B2C-4B45-7D5FB1384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DB4B0B-F58C-4E09-A8D0-6C9829E738F5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BEBE7623-8FE8-5C49-21C0-B339C241D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684" y="72691"/>
            <a:ext cx="1570470" cy="16544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11004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 rtlCol="0">
            <a:normAutofit/>
          </a:bodyPr>
          <a:lstStyle/>
          <a:p>
            <a:pPr rtl="0"/>
            <a:r>
              <a:rPr lang="hu" sz="6000" dirty="0"/>
              <a:t>Székesfehérvár</a:t>
            </a:r>
            <a:r>
              <a:rPr lang="hu" sz="8000" dirty="0"/>
              <a:t> TVP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 fontScale="85000" lnSpcReduction="10000"/>
          </a:bodyPr>
          <a:lstStyle/>
          <a:p>
            <a:pPr rtl="0"/>
            <a:r>
              <a:rPr lang="hu-HU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Székesfehérvár MJV hét éves forráskerete: </a:t>
            </a:r>
            <a:r>
              <a:rPr lang="hu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11.744,0 mFt*</a:t>
            </a:r>
          </a:p>
        </p:txBody>
      </p:sp>
      <p:pic>
        <p:nvPicPr>
          <p:cNvPr id="5" name="Kép 4" descr="Épületet, ülőhelyet, padot és oldalt ábrázoló kép&#10;&#10;Automatikusan létrehozott leírás">
            <a:extLst>
              <a:ext uri="{FF2B5EF4-FFF2-40B4-BE49-F238E27FC236}">
                <a16:creationId xmlns:a16="http://schemas.microsoft.com/office/drawing/2014/main" id="{282CF6DD-7FE8-4063-9551-1B7BBCE92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4635315" cy="685799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33BA401-1C78-3D8F-627E-C552DC5788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375" y="99286"/>
            <a:ext cx="1980565" cy="208597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DF7C2A3-3977-07FA-CC49-8A1D2B520ADE}"/>
              </a:ext>
            </a:extLst>
          </p:cNvPr>
          <p:cNvSpPr txBox="1"/>
          <p:nvPr/>
        </p:nvSpPr>
        <p:spPr>
          <a:xfrm>
            <a:off x="5184375" y="5959901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h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*TOP_Plusz elfogadását követően változni fog</a:t>
            </a:r>
          </a:p>
        </p:txBody>
      </p:sp>
    </p:spTree>
    <p:extLst>
      <p:ext uri="{BB962C8B-B14F-4D97-AF65-F5344CB8AC3E}">
        <p14:creationId xmlns:p14="http://schemas.microsoft.com/office/powerpoint/2010/main" val="15934094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átum helye 6">
            <a:extLst>
              <a:ext uri="{FF2B5EF4-FFF2-40B4-BE49-F238E27FC236}">
                <a16:creationId xmlns:a16="http://schemas.microsoft.com/office/drawing/2014/main" id="{8C54D533-117D-867C-29EA-F591EA72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79DB4B0B-F58C-4E09-A8D0-6C9829E738F5}" type="datetime1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9/21/2022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Cím 3">
            <a:extLst>
              <a:ext uri="{FF2B5EF4-FFF2-40B4-BE49-F238E27FC236}">
                <a16:creationId xmlns:a16="http://schemas.microsoft.com/office/drawing/2014/main" id="{95DE39C6-D6CB-2C28-ABC9-0952554628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6413" y="739775"/>
            <a:ext cx="5335587" cy="30051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/>
              <a:t>TVP </a:t>
            </a:r>
            <a:r>
              <a:rPr lang="en-US" sz="6000" dirty="0" err="1"/>
              <a:t>Prioritások</a:t>
            </a:r>
            <a:r>
              <a:rPr lang="en-US" sz="6000" dirty="0"/>
              <a:t>, </a:t>
            </a:r>
            <a:r>
              <a:rPr lang="en-US" sz="6000" dirty="0" err="1"/>
              <a:t>keretek</a:t>
            </a:r>
            <a:r>
              <a:rPr lang="en-US" sz="6000" dirty="0"/>
              <a:t> és </a:t>
            </a:r>
            <a:r>
              <a:rPr lang="en-US" sz="6000" dirty="0" err="1"/>
              <a:t>projektek</a:t>
            </a:r>
            <a:endParaRPr lang="en-US" sz="6000" dirty="0"/>
          </a:p>
        </p:txBody>
      </p:sp>
      <p:pic>
        <p:nvPicPr>
          <p:cNvPr id="10" name="Kép 9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65229691-B2A8-5294-7C2D-EB40DEE244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50" r="-2" b="620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5" name="Cím 3">
            <a:extLst>
              <a:ext uri="{FF2B5EF4-FFF2-40B4-BE49-F238E27FC236}">
                <a16:creationId xmlns:a16="http://schemas.microsoft.com/office/drawing/2014/main" id="{629DED47-5787-0FA8-E190-4D107F5DC98F}"/>
              </a:ext>
            </a:extLst>
          </p:cNvPr>
          <p:cNvSpPr txBox="1">
            <a:spLocks/>
          </p:cNvSpPr>
          <p:nvPr/>
        </p:nvSpPr>
        <p:spPr>
          <a:xfrm>
            <a:off x="5469370" y="4366727"/>
            <a:ext cx="6427161" cy="18574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6000" dirty="0"/>
              <a:t>Ágazati fejlesztési célok</a:t>
            </a:r>
          </a:p>
          <a:p>
            <a:r>
              <a:rPr lang="hu-HU" sz="6000" dirty="0"/>
              <a:t>EU-s új fejlesztési irányok (klímavédelem, digitalizáció)</a:t>
            </a:r>
          </a:p>
          <a:p>
            <a:r>
              <a:rPr lang="hu-HU" sz="6000" dirty="0"/>
              <a:t>Kihívások (belső működési potenciál, megtakarítás/hatékonyság fókuszú beavatkozások)</a:t>
            </a:r>
          </a:p>
        </p:txBody>
      </p:sp>
    </p:spTree>
    <p:extLst>
      <p:ext uri="{BB962C8B-B14F-4D97-AF65-F5344CB8AC3E}">
        <p14:creationId xmlns:p14="http://schemas.microsoft.com/office/powerpoint/2010/main" val="30877605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92E38C-9D12-D09A-85C9-749D122C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17" y="1161288"/>
            <a:ext cx="4208206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Prioritás</a:t>
            </a:r>
            <a:r>
              <a:rPr lang="hu-HU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– 6.940 </a:t>
            </a:r>
            <a:r>
              <a:rPr lang="hu-HU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mFt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77EFF0A-625A-58A5-238A-500F7DEC6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7317" y="2718054"/>
            <a:ext cx="4090217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1.3.1 </a:t>
            </a:r>
            <a:r>
              <a:rPr lang="en-US" sz="1700" dirty="0" err="1"/>
              <a:t>Fenntartható</a:t>
            </a:r>
            <a:r>
              <a:rPr lang="en-US" sz="1700" dirty="0"/>
              <a:t> </a:t>
            </a:r>
            <a:r>
              <a:rPr lang="en-US" sz="1700" dirty="0" err="1"/>
              <a:t>városfejlesztési</a:t>
            </a:r>
            <a:r>
              <a:rPr lang="en-US" sz="1700" dirty="0"/>
              <a:t> </a:t>
            </a:r>
            <a:r>
              <a:rPr lang="en-US" sz="1700" dirty="0" err="1"/>
              <a:t>stratégiák</a:t>
            </a:r>
            <a:r>
              <a:rPr lang="en-US" sz="1700" dirty="0"/>
              <a:t> (Ft): </a:t>
            </a:r>
          </a:p>
          <a:p>
            <a:pPr algn="r"/>
            <a:r>
              <a:rPr lang="en-US" sz="1700" dirty="0"/>
              <a:t>80.000.000 Ft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1.3.2 </a:t>
            </a:r>
            <a:r>
              <a:rPr lang="en-US" sz="1700" dirty="0" err="1"/>
              <a:t>Fenntartható</a:t>
            </a:r>
            <a:r>
              <a:rPr lang="en-US" sz="1700" dirty="0"/>
              <a:t> </a:t>
            </a:r>
            <a:r>
              <a:rPr lang="en-US" sz="1700" dirty="0" err="1"/>
              <a:t>városfejlesztés</a:t>
            </a:r>
            <a:r>
              <a:rPr lang="en-US" sz="1700" dirty="0"/>
              <a:t> (Ft):</a:t>
            </a:r>
          </a:p>
          <a:p>
            <a:pPr algn="r"/>
            <a:r>
              <a:rPr lang="hu-HU" sz="1700" b="1" dirty="0"/>
              <a:t>6.939.670.883 Ft</a:t>
            </a:r>
            <a:r>
              <a:rPr lang="en-US" sz="1700" b="1" dirty="0"/>
              <a:t> </a:t>
            </a:r>
          </a:p>
        </p:txBody>
      </p:sp>
      <p:pic>
        <p:nvPicPr>
          <p:cNvPr id="5" name="Kép 4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1360ABEE-5F63-92BC-2272-E40A3BD98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203" y="5663334"/>
            <a:ext cx="995480" cy="1049778"/>
          </a:xfrm>
          <a:prstGeom prst="rect">
            <a:avLst/>
          </a:prstGeom>
        </p:spPr>
      </p:pic>
      <p:graphicFrame>
        <p:nvGraphicFramePr>
          <p:cNvPr id="6" name="Táblázat 6">
            <a:extLst>
              <a:ext uri="{FF2B5EF4-FFF2-40B4-BE49-F238E27FC236}">
                <a16:creationId xmlns:a16="http://schemas.microsoft.com/office/drawing/2014/main" id="{274DF310-D333-3849-BEED-A1AE7DF2A5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3025922"/>
              </p:ext>
            </p:extLst>
          </p:nvPr>
        </p:nvGraphicFramePr>
        <p:xfrm>
          <a:off x="4817063" y="484415"/>
          <a:ext cx="7095233" cy="562515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68795">
                  <a:extLst>
                    <a:ext uri="{9D8B030D-6E8A-4147-A177-3AD203B41FA5}">
                      <a16:colId xmlns:a16="http://schemas.microsoft.com/office/drawing/2014/main" val="1607035984"/>
                    </a:ext>
                  </a:extLst>
                </a:gridCol>
                <a:gridCol w="2198562">
                  <a:extLst>
                    <a:ext uri="{9D8B030D-6E8A-4147-A177-3AD203B41FA5}">
                      <a16:colId xmlns:a16="http://schemas.microsoft.com/office/drawing/2014/main" val="839710649"/>
                    </a:ext>
                  </a:extLst>
                </a:gridCol>
                <a:gridCol w="2027876">
                  <a:extLst>
                    <a:ext uri="{9D8B030D-6E8A-4147-A177-3AD203B41FA5}">
                      <a16:colId xmlns:a16="http://schemas.microsoft.com/office/drawing/2014/main" val="3480435428"/>
                    </a:ext>
                  </a:extLst>
                </a:gridCol>
              </a:tblGrid>
              <a:tr h="541479">
                <a:tc>
                  <a:txBody>
                    <a:bodyPr/>
                    <a:lstStyle/>
                    <a:p>
                      <a:r>
                        <a:rPr lang="hu-HU" sz="1300" dirty="0"/>
                        <a:t>Megnevezés</a:t>
                      </a:r>
                    </a:p>
                  </a:txBody>
                  <a:tcPr marL="67845" marR="67845" marT="33922" marB="33922" anchor="ctr"/>
                </a:tc>
                <a:tc>
                  <a:txBody>
                    <a:bodyPr/>
                    <a:lstStyle/>
                    <a:p>
                      <a:r>
                        <a:rPr lang="hu-HU" sz="1300"/>
                        <a:t>Forrásigény (Ft)</a:t>
                      </a:r>
                    </a:p>
                  </a:txBody>
                  <a:tcPr marL="67845" marR="67845" marT="33922" marB="33922" anchor="ctr"/>
                </a:tc>
                <a:tc>
                  <a:txBody>
                    <a:bodyPr/>
                    <a:lstStyle/>
                    <a:p>
                      <a:r>
                        <a:rPr lang="hu-HU" sz="1300"/>
                        <a:t>Megyei ITP tématerületek/felhívások</a:t>
                      </a:r>
                    </a:p>
                  </a:txBody>
                  <a:tcPr marL="67845" marR="67845" marT="33922" marB="33922" anchor="ctr"/>
                </a:tc>
                <a:extLst>
                  <a:ext uri="{0D108BD9-81ED-4DB2-BD59-A6C34878D82A}">
                    <a16:rowId xmlns:a16="http://schemas.microsoft.com/office/drawing/2014/main" val="3696581183"/>
                  </a:ext>
                </a:extLst>
              </a:tr>
              <a:tr h="799612">
                <a:tc>
                  <a:txBody>
                    <a:bodyPr/>
                    <a:lstStyle/>
                    <a:p>
                      <a:r>
                        <a:rPr lang="hu-HU" sz="1300" dirty="0"/>
                        <a:t>Bakony utcai átkötés - Déli tehermentesítő „I/1” ütem</a:t>
                      </a:r>
                    </a:p>
                  </a:txBody>
                  <a:tcPr marL="67845" marR="67845" marT="33922" marB="3392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300" dirty="0"/>
                        <a:t>3 696 518 896 </a:t>
                      </a:r>
                      <a:r>
                        <a:rPr lang="hu-HU" sz="1300" dirty="0" err="1"/>
                        <a:t>ft</a:t>
                      </a:r>
                      <a:endParaRPr lang="hu-HU" sz="1300" dirty="0"/>
                    </a:p>
                    <a:p>
                      <a:pPr algn="r"/>
                      <a:r>
                        <a:rPr lang="hu-HU" sz="1300" dirty="0"/>
                        <a:t>(</a:t>
                      </a:r>
                      <a:r>
                        <a:rPr lang="hu-HU" sz="1300" i="1" dirty="0"/>
                        <a:t>3 </a:t>
                      </a:r>
                      <a:r>
                        <a:rPr lang="hu-HU" sz="1300" i="1" dirty="0" err="1"/>
                        <a:t>mrdFt</a:t>
                      </a:r>
                      <a:r>
                        <a:rPr lang="hu-HU" sz="1300" i="1" dirty="0"/>
                        <a:t> + 1 </a:t>
                      </a:r>
                      <a:r>
                        <a:rPr lang="hu-HU" sz="1300" i="1" dirty="0" err="1"/>
                        <a:t>mrdFt</a:t>
                      </a:r>
                      <a:r>
                        <a:rPr lang="hu-HU" sz="1300" i="1" dirty="0"/>
                        <a:t> szennyvízkiváltás</a:t>
                      </a:r>
                      <a:r>
                        <a:rPr lang="hu-HU" sz="1300" dirty="0"/>
                        <a:t>)</a:t>
                      </a:r>
                    </a:p>
                  </a:txBody>
                  <a:tcPr marL="67845" marR="67845" marT="33922" marB="33922" anchor="ctr"/>
                </a:tc>
                <a:tc>
                  <a:txBody>
                    <a:bodyPr/>
                    <a:lstStyle/>
                    <a:p>
                      <a:r>
                        <a:rPr lang="hu-HU" sz="1100" dirty="0"/>
                        <a:t>1.1.1. Helyi gazdaságf., 1.1.2. 4-5 számhegyű utak, 1.2.1/Kerékpárút, 1.2.2.Szc.vr. 1.2.3. Belterületi utak</a:t>
                      </a:r>
                    </a:p>
                  </a:txBody>
                  <a:tcPr marL="67845" marR="67845" marT="33922" marB="33922" anchor="ctr"/>
                </a:tc>
                <a:extLst>
                  <a:ext uri="{0D108BD9-81ED-4DB2-BD59-A6C34878D82A}">
                    <a16:rowId xmlns:a16="http://schemas.microsoft.com/office/drawing/2014/main" val="1239904628"/>
                  </a:ext>
                </a:extLst>
              </a:tr>
              <a:tr h="760055">
                <a:tc>
                  <a:txBody>
                    <a:bodyPr/>
                    <a:lstStyle/>
                    <a:p>
                      <a:r>
                        <a:rPr lang="hu-HU" sz="1300" dirty="0"/>
                        <a:t>„Zöld Város – Fehérvár </a:t>
                      </a:r>
                      <a:r>
                        <a:rPr lang="hu-HU" sz="1300" dirty="0" err="1"/>
                        <a:t>Tüdeje</a:t>
                      </a:r>
                      <a:r>
                        <a:rPr lang="hu-HU" sz="1300" dirty="0"/>
                        <a:t>" II./1 ütem  aktív kikapcsolódást szolgáló elemei</a:t>
                      </a:r>
                      <a:endParaRPr lang="hu-HU" sz="1300" dirty="0">
                        <a:solidFill>
                          <a:srgbClr val="FF0000"/>
                        </a:solidFill>
                      </a:endParaRPr>
                    </a:p>
                  </a:txBody>
                  <a:tcPr marL="67845" marR="67845" marT="33922" marB="3392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300" dirty="0"/>
                        <a:t> 524 262 017 Ft</a:t>
                      </a:r>
                    </a:p>
                  </a:txBody>
                  <a:tcPr marL="67845" marR="67845" marT="33922" marB="33922" anchor="ctr"/>
                </a:tc>
                <a:tc>
                  <a:txBody>
                    <a:bodyPr/>
                    <a:lstStyle/>
                    <a:p>
                      <a:r>
                        <a:rPr lang="hu-HU" sz="1100" dirty="0"/>
                        <a:t>1.1.3 Helyi és térségi turizmus</a:t>
                      </a:r>
                    </a:p>
                    <a:p>
                      <a:r>
                        <a:rPr lang="hu-HU" sz="1100" dirty="0"/>
                        <a:t>1.1.4 Aktív turizmus</a:t>
                      </a:r>
                    </a:p>
                  </a:txBody>
                  <a:tcPr marL="67845" marR="67845" marT="33922" marB="33922" anchor="ctr"/>
                </a:tc>
                <a:extLst>
                  <a:ext uri="{0D108BD9-81ED-4DB2-BD59-A6C34878D82A}">
                    <a16:rowId xmlns:a16="http://schemas.microsoft.com/office/drawing/2014/main" val="2140625680"/>
                  </a:ext>
                </a:extLst>
              </a:tr>
              <a:tr h="658029">
                <a:tc>
                  <a:txBody>
                    <a:bodyPr/>
                    <a:lstStyle/>
                    <a:p>
                      <a:r>
                        <a:rPr lang="hu-HU" sz="1300" dirty="0"/>
                        <a:t>Déli városrész aktív kikapcsolódást szolgáló fejlesztése</a:t>
                      </a:r>
                    </a:p>
                  </a:txBody>
                  <a:tcPr marL="67845" marR="67845" marT="33922" marB="3392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300" dirty="0"/>
                        <a:t>1 000 000 000 Ft</a:t>
                      </a:r>
                    </a:p>
                  </a:txBody>
                  <a:tcPr marL="67845" marR="67845" marT="33922" marB="33922" anchor="ctr"/>
                </a:tc>
                <a:tc>
                  <a:txBody>
                    <a:bodyPr/>
                    <a:lstStyle/>
                    <a:p>
                      <a:r>
                        <a:rPr lang="hu-HU" sz="1100" dirty="0"/>
                        <a:t>1.1.3 Helyi és térségi turizmus</a:t>
                      </a:r>
                    </a:p>
                    <a:p>
                      <a:r>
                        <a:rPr lang="hu-HU" sz="1100" dirty="0"/>
                        <a:t>1.1.4 Aktív turizmus</a:t>
                      </a:r>
                    </a:p>
                  </a:txBody>
                  <a:tcPr marL="67845" marR="67845" marT="33922" marB="33922" anchor="ctr"/>
                </a:tc>
                <a:extLst>
                  <a:ext uri="{0D108BD9-81ED-4DB2-BD59-A6C34878D82A}">
                    <a16:rowId xmlns:a16="http://schemas.microsoft.com/office/drawing/2014/main" val="3837981843"/>
                  </a:ext>
                </a:extLst>
              </a:tr>
              <a:tr h="901487">
                <a:tc>
                  <a:txBody>
                    <a:bodyPr/>
                    <a:lstStyle/>
                    <a:p>
                      <a:r>
                        <a:rPr lang="hu-HU" sz="1300" dirty="0"/>
                        <a:t>Belváros meghosszabbítása</a:t>
                      </a:r>
                      <a:r>
                        <a:rPr lang="hu-HU" sz="1100" dirty="0"/>
                        <a:t>, Szent-István tér és kapcsolódó utcák (</a:t>
                      </a:r>
                      <a:r>
                        <a:rPr lang="hu-HU" sz="1100" dirty="0" err="1"/>
                        <a:t>Táncsis</a:t>
                      </a:r>
                      <a:r>
                        <a:rPr lang="hu-HU" sz="1100" dirty="0"/>
                        <a:t> u., Kossuth u.) fejlesztése, közterületrehabilitációja és klímavédelmi szempontú rekonstrukciója</a:t>
                      </a:r>
                    </a:p>
                  </a:txBody>
                  <a:tcPr marL="67845" marR="67845" marT="33922" marB="3392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300" dirty="0"/>
                        <a:t>  821 000 000 Ft</a:t>
                      </a:r>
                    </a:p>
                  </a:txBody>
                  <a:tcPr marL="67845" marR="67845" marT="33922" marB="33922" anchor="ctr"/>
                </a:tc>
                <a:tc>
                  <a:txBody>
                    <a:bodyPr/>
                    <a:lstStyle/>
                    <a:p>
                      <a:r>
                        <a:rPr lang="hu-HU" sz="1100" dirty="0"/>
                        <a:t>1.2.1. Élhető település: zöld infrastruktúra és egyéb</a:t>
                      </a:r>
                    </a:p>
                  </a:txBody>
                  <a:tcPr marL="67845" marR="67845" marT="33922" marB="33922" anchor="ctr"/>
                </a:tc>
                <a:extLst>
                  <a:ext uri="{0D108BD9-81ED-4DB2-BD59-A6C34878D82A}">
                    <a16:rowId xmlns:a16="http://schemas.microsoft.com/office/drawing/2014/main" val="1914469786"/>
                  </a:ext>
                </a:extLst>
              </a:tr>
              <a:tr h="901487">
                <a:tc>
                  <a:txBody>
                    <a:bodyPr/>
                    <a:lstStyle/>
                    <a:p>
                      <a:r>
                        <a:rPr lang="hu-HU" sz="1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Aszal-völgy - (HUDI20004) kiemelt jelentőségű különleges természet-megőrzési terület (</a:t>
                      </a:r>
                      <a:r>
                        <a:rPr lang="hu-HU" sz="13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Natura</a:t>
                      </a:r>
                      <a:r>
                        <a:rPr lang="hu-HU" sz="1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2000) - fejlesztése</a:t>
                      </a:r>
                      <a:r>
                        <a:rPr lang="hu-HU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élőhelykezelési beavatkozásai a biodiverzitás megőrzése céljából</a:t>
                      </a:r>
                    </a:p>
                  </a:txBody>
                  <a:tcPr marL="67845" marR="67845" marT="33922" marB="3392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30 220 734 Ft </a:t>
                      </a:r>
                    </a:p>
                  </a:txBody>
                  <a:tcPr marL="67845" marR="67845" marT="33922" marB="33922" anchor="ctr"/>
                </a:tc>
                <a:tc>
                  <a:txBody>
                    <a:bodyPr/>
                    <a:lstStyle/>
                    <a:p>
                      <a:r>
                        <a:rPr lang="hu-HU" sz="1100" dirty="0"/>
                        <a:t>1.2.1 Élhető települések: csapadékkezelés</a:t>
                      </a:r>
                    </a:p>
                  </a:txBody>
                  <a:tcPr marL="67845" marR="67845" marT="33922" marB="33922" anchor="ctr"/>
                </a:tc>
                <a:extLst>
                  <a:ext uri="{0D108BD9-81ED-4DB2-BD59-A6C34878D82A}">
                    <a16:rowId xmlns:a16="http://schemas.microsoft.com/office/drawing/2014/main" val="3470945044"/>
                  </a:ext>
                </a:extLst>
              </a:tr>
              <a:tr h="901487">
                <a:tc>
                  <a:txBody>
                    <a:bodyPr/>
                    <a:lstStyle/>
                    <a:p>
                      <a:r>
                        <a:rPr lang="hu-HU" sz="1300" dirty="0" err="1"/>
                        <a:t>Gugásvölgyi</a:t>
                      </a:r>
                      <a:r>
                        <a:rPr lang="hu-HU" sz="1300" dirty="0"/>
                        <a:t> tározó rendezése (</a:t>
                      </a:r>
                      <a:r>
                        <a:rPr lang="hu-HU" sz="1100" dirty="0"/>
                        <a:t>kiépítése, szigetelése, második ürítési vonal, az Ü-2 ürítő nyomóvezeték és átemelő megépítése a </a:t>
                      </a:r>
                      <a:r>
                        <a:rPr lang="hu-HU" sz="1100" dirty="0" err="1"/>
                        <a:t>Gaja</a:t>
                      </a:r>
                      <a:r>
                        <a:rPr lang="hu-HU" sz="1100" dirty="0"/>
                        <a:t>-patak felé)</a:t>
                      </a:r>
                    </a:p>
                  </a:txBody>
                  <a:tcPr marL="67845" marR="67845" marT="33922" marB="33922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300" dirty="0"/>
                        <a:t>787 669 235 Ft </a:t>
                      </a:r>
                    </a:p>
                  </a:txBody>
                  <a:tcPr marL="67845" marR="67845" marT="33922" marB="33922" anchor="ctr"/>
                </a:tc>
                <a:tc>
                  <a:txBody>
                    <a:bodyPr/>
                    <a:lstStyle/>
                    <a:p>
                      <a:r>
                        <a:rPr lang="hu-HU" sz="1100" dirty="0"/>
                        <a:t>1.2.1 Élhető települések: csapadékkezelés</a:t>
                      </a:r>
                    </a:p>
                  </a:txBody>
                  <a:tcPr marL="67845" marR="67845" marT="33922" marB="33922" anchor="ctr"/>
                </a:tc>
                <a:extLst>
                  <a:ext uri="{0D108BD9-81ED-4DB2-BD59-A6C34878D82A}">
                    <a16:rowId xmlns:a16="http://schemas.microsoft.com/office/drawing/2014/main" val="2175528847"/>
                  </a:ext>
                </a:extLst>
              </a:tr>
            </a:tbl>
          </a:graphicData>
        </a:graphic>
      </p:graphicFrame>
      <p:sp>
        <p:nvSpPr>
          <p:cNvPr id="3" name="Szövegdoboz 2">
            <a:extLst>
              <a:ext uri="{FF2B5EF4-FFF2-40B4-BE49-F238E27FC236}">
                <a16:creationId xmlns:a16="http://schemas.microsoft.com/office/drawing/2014/main" id="{C0D2AE2D-EEF1-B31B-FDDD-50239979C02F}"/>
              </a:ext>
            </a:extLst>
          </p:cNvPr>
          <p:cNvSpPr txBox="1"/>
          <p:nvPr/>
        </p:nvSpPr>
        <p:spPr>
          <a:xfrm>
            <a:off x="4640826" y="6373585"/>
            <a:ext cx="5594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+ Tartalékprojektek: 23.450 </a:t>
            </a:r>
            <a:r>
              <a:rPr lang="hu-HU" sz="1600" dirty="0" err="1"/>
              <a:t>mFt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371167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749C13-1B5B-CF8C-00E8-C86584549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96630" cy="1450757"/>
          </a:xfrm>
        </p:spPr>
        <p:txBody>
          <a:bodyPr/>
          <a:lstStyle/>
          <a:p>
            <a:r>
              <a:rPr lang="en-US" dirty="0"/>
              <a:t>Székesfehérvár FVS</a:t>
            </a:r>
            <a:r>
              <a:rPr lang="hu-HU" dirty="0"/>
              <a:t> módszertan (2)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8F8A489-3BE9-D74A-112A-DB177C827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0038" y="2120900"/>
            <a:ext cx="4566977" cy="3748193"/>
          </a:xfrm>
        </p:spPr>
        <p:txBody>
          <a:bodyPr/>
          <a:lstStyle/>
          <a:p>
            <a:r>
              <a:rPr lang="hu-HU" sz="22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Stratégiai menedzsment ciklus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hu-H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hu-HU" sz="2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tratégiai szintű folyamatkontroll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hu-HU" sz="2200" dirty="0">
                <a:solidFill>
                  <a:schemeClr val="tx1"/>
                </a:solidFill>
                <a:latin typeface="Calibri" panose="020F0502020204030204" pitchFamily="34" charset="0"/>
              </a:rPr>
              <a:t>Megújított irányítási modell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hu-HU" sz="2200" dirty="0">
                <a:solidFill>
                  <a:schemeClr val="tx1"/>
                </a:solidFill>
                <a:latin typeface="Calibri" panose="020F0502020204030204" pitchFamily="34" charset="0"/>
              </a:rPr>
              <a:t>Programmonitoring</a:t>
            </a:r>
          </a:p>
          <a:p>
            <a:endParaRPr lang="hu-HU" dirty="0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D84F8BF-E872-5C04-E0A0-E9B4A23BB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0B56D3F-AD39-462A-9AE5-D8B4258A7D70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11" name="Tartalom helye 10">
            <a:extLst>
              <a:ext uri="{FF2B5EF4-FFF2-40B4-BE49-F238E27FC236}">
                <a16:creationId xmlns:a16="http://schemas.microsoft.com/office/drawing/2014/main" id="{461D3177-8DCE-10E4-7416-A0CDF8FA87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31192" t="29864" r="32548" b="16089"/>
          <a:stretch/>
        </p:blipFill>
        <p:spPr>
          <a:xfrm>
            <a:off x="6413505" y="1980396"/>
            <a:ext cx="4805680" cy="4029200"/>
          </a:xfr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5B51825D-2817-4480-5F52-54337A7D1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21" y="4935794"/>
            <a:ext cx="1250296" cy="131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361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92E38C-9D12-D09A-85C9-749D122C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321734"/>
            <a:ext cx="4543698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Prioritás</a:t>
            </a:r>
            <a:r>
              <a:rPr lang="hu-HU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– 1.206 </a:t>
            </a:r>
            <a:r>
              <a:rPr lang="hu-HU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mFt</a:t>
            </a:r>
            <a:endParaRPr lang="en-US" sz="3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77EFF0A-625A-58A5-238A-500F7DEC6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8155" y="1782981"/>
            <a:ext cx="4543698" cy="439398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2.1.2 </a:t>
            </a:r>
            <a:r>
              <a:rPr lang="en-US" sz="2000" dirty="0" err="1"/>
              <a:t>Fenntartható</a:t>
            </a:r>
            <a:r>
              <a:rPr lang="en-US" sz="2000" dirty="0"/>
              <a:t> </a:t>
            </a:r>
            <a:r>
              <a:rPr lang="en-US" sz="2000" dirty="0" err="1"/>
              <a:t>energiahatékonyság</a:t>
            </a:r>
            <a:r>
              <a:rPr lang="en-US" sz="2000" dirty="0"/>
              <a:t> (Ft): </a:t>
            </a:r>
          </a:p>
          <a:p>
            <a:pPr algn="r"/>
            <a:r>
              <a:rPr lang="en-US" sz="2000" dirty="0"/>
              <a:t> 1 205 529 897 Ft</a:t>
            </a:r>
          </a:p>
          <a:p>
            <a:r>
              <a:rPr lang="en-US" sz="2000" dirty="0" err="1"/>
              <a:t>Ebből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2.1.1 </a:t>
            </a:r>
            <a:r>
              <a:rPr lang="en-US" sz="2000" dirty="0" err="1"/>
              <a:t>Önkormányzati</a:t>
            </a:r>
            <a:r>
              <a:rPr lang="en-US" sz="2000" dirty="0"/>
              <a:t> </a:t>
            </a:r>
            <a:r>
              <a:rPr lang="en-US" sz="2000" dirty="0" err="1"/>
              <a:t>épületek</a:t>
            </a:r>
            <a:r>
              <a:rPr lang="en-US" sz="2000" dirty="0"/>
              <a:t> </a:t>
            </a:r>
            <a:r>
              <a:rPr lang="en-US" sz="2000" dirty="0" err="1"/>
              <a:t>energetikai</a:t>
            </a:r>
            <a:r>
              <a:rPr lang="en-US" sz="2000" dirty="0"/>
              <a:t> </a:t>
            </a:r>
            <a:r>
              <a:rPr lang="en-US" sz="2000" dirty="0" err="1"/>
              <a:t>korszerűsítése</a:t>
            </a:r>
            <a:r>
              <a:rPr lang="en-US" sz="2000" dirty="0"/>
              <a:t>: </a:t>
            </a:r>
            <a:r>
              <a:rPr lang="en-US" sz="2000" b="0" i="0" u="none" strike="noStrike" dirty="0">
                <a:effectLst/>
              </a:rPr>
              <a:t> </a:t>
            </a:r>
            <a:endParaRPr lang="hu-HU" sz="2000" b="0" i="0" u="none" strike="noStrike" dirty="0">
              <a:effectLst/>
            </a:endParaRPr>
          </a:p>
          <a:p>
            <a:pPr algn="r"/>
            <a:r>
              <a:rPr lang="en-US" sz="2000" b="0" i="0" u="none" strike="noStrike" dirty="0">
                <a:effectLst/>
              </a:rPr>
              <a:t>727 942 786 Ft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2.1.2 </a:t>
            </a:r>
            <a:r>
              <a:rPr lang="en-US" sz="2000" dirty="0" err="1"/>
              <a:t>Fenntartható</a:t>
            </a:r>
            <a:r>
              <a:rPr lang="en-US" sz="2000" dirty="0"/>
              <a:t> </a:t>
            </a:r>
            <a:r>
              <a:rPr lang="en-US" sz="2000" dirty="0" err="1"/>
              <a:t>energiahatékonyság</a:t>
            </a:r>
            <a:r>
              <a:rPr lang="en-US" sz="2000" dirty="0"/>
              <a:t>: </a:t>
            </a:r>
            <a:r>
              <a:rPr lang="en-US" sz="2000" b="0" i="0" u="none" strike="noStrike" dirty="0">
                <a:effectLst/>
              </a:rPr>
              <a:t> 477 587 111 Ft</a:t>
            </a:r>
            <a:endParaRPr lang="en-US" sz="2000" dirty="0"/>
          </a:p>
        </p:txBody>
      </p:sp>
      <p:pic>
        <p:nvPicPr>
          <p:cNvPr id="5" name="Kép 4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1360ABEE-5F63-92BC-2272-E40A3BD98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6816" y="5584676"/>
            <a:ext cx="995480" cy="1049778"/>
          </a:xfrm>
          <a:prstGeom prst="rect">
            <a:avLst/>
          </a:prstGeom>
        </p:spPr>
      </p:pic>
      <p:graphicFrame>
        <p:nvGraphicFramePr>
          <p:cNvPr id="6" name="Táblázat 6">
            <a:extLst>
              <a:ext uri="{FF2B5EF4-FFF2-40B4-BE49-F238E27FC236}">
                <a16:creationId xmlns:a16="http://schemas.microsoft.com/office/drawing/2014/main" id="{274DF310-D333-3849-BEED-A1AE7DF2A5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302820"/>
              </p:ext>
            </p:extLst>
          </p:nvPr>
        </p:nvGraphicFramePr>
        <p:xfrm>
          <a:off x="4752685" y="321734"/>
          <a:ext cx="6943594" cy="5678592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3170018">
                  <a:extLst>
                    <a:ext uri="{9D8B030D-6E8A-4147-A177-3AD203B41FA5}">
                      <a16:colId xmlns:a16="http://schemas.microsoft.com/office/drawing/2014/main" val="1607035984"/>
                    </a:ext>
                  </a:extLst>
                </a:gridCol>
                <a:gridCol w="2555407">
                  <a:extLst>
                    <a:ext uri="{9D8B030D-6E8A-4147-A177-3AD203B41FA5}">
                      <a16:colId xmlns:a16="http://schemas.microsoft.com/office/drawing/2014/main" val="839710649"/>
                    </a:ext>
                  </a:extLst>
                </a:gridCol>
                <a:gridCol w="1218169">
                  <a:extLst>
                    <a:ext uri="{9D8B030D-6E8A-4147-A177-3AD203B41FA5}">
                      <a16:colId xmlns:a16="http://schemas.microsoft.com/office/drawing/2014/main" val="3480435428"/>
                    </a:ext>
                  </a:extLst>
                </a:gridCol>
              </a:tblGrid>
              <a:tr h="694833">
                <a:tc>
                  <a:txBody>
                    <a:bodyPr/>
                    <a:lstStyle/>
                    <a:p>
                      <a:r>
                        <a:rPr lang="hu-HU" sz="1100" b="1" cap="all" spc="60" dirty="0">
                          <a:solidFill>
                            <a:schemeClr val="tx1"/>
                          </a:solidFill>
                        </a:rPr>
                        <a:t>Megnevezés</a:t>
                      </a:r>
                    </a:p>
                  </a:txBody>
                  <a:tcPr marL="59442" marR="59442" marT="80115" marB="8011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b="1" cap="all" spc="60" dirty="0">
                          <a:solidFill>
                            <a:schemeClr val="tx1"/>
                          </a:solidFill>
                        </a:rPr>
                        <a:t>Forrásigény (Ft)</a:t>
                      </a:r>
                    </a:p>
                  </a:txBody>
                  <a:tcPr marL="59442" marR="59442" marT="80115" marB="8011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100" b="1" cap="all" spc="60" dirty="0">
                          <a:solidFill>
                            <a:schemeClr val="tx1"/>
                          </a:solidFill>
                        </a:rPr>
                        <a:t>Megyei ITP tématerületek/felhívások</a:t>
                      </a:r>
                    </a:p>
                  </a:txBody>
                  <a:tcPr marL="59442" marR="59442" marT="80115" marB="80115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581183"/>
                  </a:ext>
                </a:extLst>
              </a:tr>
              <a:tr h="1215356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Bölcsődei és óvodai épületek energiatakarékosságának fejlesztése napelemes rendszerek (50 </a:t>
                      </a:r>
                      <a:r>
                        <a:rPr lang="hu-HU" sz="14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kWp</a:t>
                      </a:r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/helyszín) létesítésével (potenciálisan 10 helyszín)</a:t>
                      </a:r>
                    </a:p>
                  </a:txBody>
                  <a:tcPr marL="6676" marR="6676" marT="6676" marB="80115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286 385 000 </a:t>
                      </a:r>
                    </a:p>
                  </a:txBody>
                  <a:tcPr marL="6676" marR="6676" marT="6676" marB="8011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cap="none" spc="0" dirty="0">
                          <a:solidFill>
                            <a:schemeClr val="tx1"/>
                          </a:solidFill>
                        </a:rPr>
                        <a:t>2.1.1.</a:t>
                      </a:r>
                    </a:p>
                  </a:txBody>
                  <a:tcPr marL="59442" marR="59442" marT="29721" marB="8011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904628"/>
                  </a:ext>
                </a:extLst>
              </a:tr>
              <a:tr h="1514167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Szociális ellátórendszer épületei energiatakarékosságának fejlesztése napelemes rendszerek (50 </a:t>
                      </a:r>
                      <a:r>
                        <a:rPr lang="hu-HU" sz="14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kWp</a:t>
                      </a:r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/helyszín) létesítésével (Kríziskezelő, Idősotthonok potenciálisan 3 db helyszínen)</a:t>
                      </a:r>
                    </a:p>
                  </a:txBody>
                  <a:tcPr marL="6676" marR="6676" marT="6676" marB="8011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85 915 500 Ft</a:t>
                      </a:r>
                    </a:p>
                  </a:txBody>
                  <a:tcPr marL="6676" marR="6676" marT="6676" marB="8011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cap="none" spc="0" dirty="0">
                          <a:solidFill>
                            <a:schemeClr val="tx1"/>
                          </a:solidFill>
                        </a:rPr>
                        <a:t>2.1.1.</a:t>
                      </a:r>
                    </a:p>
                  </a:txBody>
                  <a:tcPr marL="59442" marR="59442" marT="29721" marB="8011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625680"/>
                  </a:ext>
                </a:extLst>
              </a:tr>
              <a:tr h="1514167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Egyéb (orvosi rendelők, kulturális </a:t>
                      </a:r>
                      <a:r>
                        <a:rPr lang="hu-HU" sz="14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intézmé-nyek</a:t>
                      </a:r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… </a:t>
                      </a:r>
                      <a:r>
                        <a:rPr lang="hu-HU" sz="14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stb</a:t>
                      </a:r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) önkormányzati intézmények energiatakarékosságának fejlesztése nap-elemes rendszerek (50 </a:t>
                      </a:r>
                      <a:r>
                        <a:rPr lang="hu-HU" sz="1400" b="0" i="0" u="none" strike="noStrike" cap="none" spc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kWp</a:t>
                      </a:r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/helyszín) létesítésével (potenciálisan 10-12 db helyszínen)</a:t>
                      </a:r>
                    </a:p>
                  </a:txBody>
                  <a:tcPr marL="6676" marR="6676" marT="6676" marB="8011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355 642 286 Ft</a:t>
                      </a:r>
                    </a:p>
                  </a:txBody>
                  <a:tcPr marL="6676" marR="6676" marT="6676" marB="8011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cap="none" spc="0" dirty="0">
                          <a:solidFill>
                            <a:schemeClr val="tx1"/>
                          </a:solidFill>
                        </a:rPr>
                        <a:t>2.1.1.</a:t>
                      </a:r>
                    </a:p>
                  </a:txBody>
                  <a:tcPr marL="59442" marR="59442" marT="29721" marB="8011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737244"/>
                  </a:ext>
                </a:extLst>
              </a:tr>
              <a:tr h="740069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Napelempark és energiatározó helyi köz-/közösségi célú kialakítása</a:t>
                      </a:r>
                    </a:p>
                  </a:txBody>
                  <a:tcPr marL="6676" marR="6676" marT="6676" marB="80115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477 587 111 Ft</a:t>
                      </a:r>
                    </a:p>
                  </a:txBody>
                  <a:tcPr marL="6676" marR="6676" marT="6676" marB="8011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400" cap="none" spc="0" dirty="0">
                          <a:solidFill>
                            <a:schemeClr val="tx1"/>
                          </a:solidFill>
                        </a:rPr>
                        <a:t>2.1.2.</a:t>
                      </a:r>
                    </a:p>
                  </a:txBody>
                  <a:tcPr marL="59442" marR="59442" marT="29721" marB="80115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7981843"/>
                  </a:ext>
                </a:extLst>
              </a:tr>
            </a:tbl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BAB27B08-4086-B750-8D18-6846C197F574}"/>
              </a:ext>
            </a:extLst>
          </p:cNvPr>
          <p:cNvSpPr txBox="1"/>
          <p:nvPr/>
        </p:nvSpPr>
        <p:spPr>
          <a:xfrm>
            <a:off x="4640826" y="6373585"/>
            <a:ext cx="5594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+ Tartalékprojektek: 2 747,5 </a:t>
            </a:r>
            <a:r>
              <a:rPr lang="hu-HU" sz="1600" dirty="0" err="1"/>
              <a:t>mFt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7908443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92E38C-9D12-D09A-85C9-749D122C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6" y="227474"/>
            <a:ext cx="479568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Prioritás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- 1.873 </a:t>
            </a:r>
            <a:r>
              <a:rPr lang="hu-HU" sz="3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mFt</a:t>
            </a:r>
            <a:r>
              <a:rPr lang="hu-HU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(</a:t>
            </a:r>
            <a:r>
              <a:rPr lang="en-US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ERFA</a:t>
            </a:r>
            <a:r>
              <a:rPr lang="hu-HU" sz="3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</a:t>
            </a:r>
            <a:endParaRPr lang="en-US" sz="3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77EFF0A-625A-58A5-238A-500F7DEC6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116" y="1825625"/>
            <a:ext cx="460887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3.3.  </a:t>
            </a:r>
            <a:r>
              <a:rPr lang="en-US" b="1" dirty="0" err="1"/>
              <a:t>Fenntartható</a:t>
            </a:r>
            <a:r>
              <a:rPr lang="en-US" b="1" dirty="0"/>
              <a:t> </a:t>
            </a:r>
            <a:r>
              <a:rPr lang="en-US" b="1" dirty="0" err="1"/>
              <a:t>humán</a:t>
            </a:r>
            <a:r>
              <a:rPr lang="en-US" b="1" dirty="0"/>
              <a:t> </a:t>
            </a:r>
            <a:r>
              <a:rPr lang="en-US" b="1" dirty="0" err="1"/>
              <a:t>infrastruktúra</a:t>
            </a:r>
            <a:r>
              <a:rPr lang="en-US" b="1" dirty="0"/>
              <a:t>  (Ft):</a:t>
            </a:r>
          </a:p>
          <a:p>
            <a:pPr algn="r"/>
            <a:r>
              <a:rPr lang="en-US" b="1" dirty="0"/>
              <a:t>  </a:t>
            </a:r>
            <a:r>
              <a:rPr lang="hu-HU" b="1" dirty="0"/>
              <a:t>1 873 325 761</a:t>
            </a:r>
            <a:r>
              <a:rPr lang="en-US" b="1" dirty="0"/>
              <a:t> Ft</a:t>
            </a:r>
          </a:p>
          <a:p>
            <a:r>
              <a:rPr lang="en-US" dirty="0" err="1"/>
              <a:t>Ebből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3.3.1 </a:t>
            </a:r>
            <a:r>
              <a:rPr lang="en-US" dirty="0" err="1"/>
              <a:t>Gyermeknevelést</a:t>
            </a:r>
            <a:r>
              <a:rPr lang="en-US" dirty="0"/>
              <a:t> </a:t>
            </a:r>
            <a:r>
              <a:rPr lang="en-US" dirty="0" err="1"/>
              <a:t>támogató</a:t>
            </a:r>
            <a:r>
              <a:rPr lang="en-US" dirty="0"/>
              <a:t> </a:t>
            </a:r>
            <a:r>
              <a:rPr lang="en-US" dirty="0" err="1"/>
              <a:t>humán</a:t>
            </a:r>
            <a:r>
              <a:rPr lang="en-US" dirty="0"/>
              <a:t> </a:t>
            </a:r>
            <a:r>
              <a:rPr lang="en-US" dirty="0" err="1"/>
              <a:t>infrastruktúra</a:t>
            </a:r>
            <a:r>
              <a:rPr lang="en-US" dirty="0"/>
              <a:t> </a:t>
            </a:r>
            <a:r>
              <a:rPr lang="en-US" dirty="0" err="1"/>
              <a:t>fejlesztése</a:t>
            </a:r>
            <a:r>
              <a:rPr lang="en-US" dirty="0"/>
              <a:t>: </a:t>
            </a:r>
            <a:r>
              <a:rPr lang="en-US" b="1" i="0" u="none" strike="noStrike" dirty="0">
                <a:effectLst/>
              </a:rPr>
              <a:t>       </a:t>
            </a:r>
            <a:r>
              <a:rPr lang="en-US" i="0" u="none" strike="noStrike" dirty="0">
                <a:effectLst/>
              </a:rPr>
              <a:t>1 078 171 639 Ft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dirty="0"/>
              <a:t>3.3.2 </a:t>
            </a:r>
            <a:r>
              <a:rPr lang="en-US" dirty="0" err="1"/>
              <a:t>Helyi</a:t>
            </a:r>
            <a:r>
              <a:rPr lang="en-US" dirty="0"/>
              <a:t> </a:t>
            </a:r>
            <a:r>
              <a:rPr lang="en-US" dirty="0" err="1"/>
              <a:t>egészségügyi</a:t>
            </a:r>
            <a:r>
              <a:rPr lang="en-US" dirty="0"/>
              <a:t> és </a:t>
            </a:r>
            <a:r>
              <a:rPr lang="en-US" dirty="0" err="1"/>
              <a:t>szociális</a:t>
            </a:r>
            <a:r>
              <a:rPr lang="en-US" dirty="0"/>
              <a:t> </a:t>
            </a:r>
            <a:r>
              <a:rPr lang="en-US" dirty="0" err="1"/>
              <a:t>infrastruktúra</a:t>
            </a:r>
            <a:r>
              <a:rPr lang="en-US" dirty="0"/>
              <a:t> </a:t>
            </a:r>
            <a:r>
              <a:rPr lang="en-US" dirty="0" err="1"/>
              <a:t>fejlesztése</a:t>
            </a:r>
            <a:r>
              <a:rPr lang="en-US" dirty="0"/>
              <a:t>: </a:t>
            </a:r>
            <a:r>
              <a:rPr lang="en-US" b="0" i="0" u="none" strike="noStrike" dirty="0">
                <a:effectLst/>
              </a:rPr>
              <a:t> 795 154 123 FT</a:t>
            </a:r>
          </a:p>
        </p:txBody>
      </p:sp>
      <p:pic>
        <p:nvPicPr>
          <p:cNvPr id="5" name="Kép 4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1360ABEE-5F63-92BC-2272-E40A3BD98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7203" y="5754061"/>
            <a:ext cx="995480" cy="1049778"/>
          </a:xfrm>
          <a:prstGeom prst="rect">
            <a:avLst/>
          </a:prstGeom>
        </p:spPr>
      </p:pic>
      <p:graphicFrame>
        <p:nvGraphicFramePr>
          <p:cNvPr id="6" name="Táblázat 6">
            <a:extLst>
              <a:ext uri="{FF2B5EF4-FFF2-40B4-BE49-F238E27FC236}">
                <a16:creationId xmlns:a16="http://schemas.microsoft.com/office/drawing/2014/main" id="{274DF310-D333-3849-BEED-A1AE7DF2A5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6053991"/>
              </p:ext>
            </p:extLst>
          </p:nvPr>
        </p:nvGraphicFramePr>
        <p:xfrm>
          <a:off x="4689987" y="279235"/>
          <a:ext cx="7151077" cy="5897728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4202804">
                  <a:extLst>
                    <a:ext uri="{9D8B030D-6E8A-4147-A177-3AD203B41FA5}">
                      <a16:colId xmlns:a16="http://schemas.microsoft.com/office/drawing/2014/main" val="1607035984"/>
                    </a:ext>
                  </a:extLst>
                </a:gridCol>
                <a:gridCol w="1807810">
                  <a:extLst>
                    <a:ext uri="{9D8B030D-6E8A-4147-A177-3AD203B41FA5}">
                      <a16:colId xmlns:a16="http://schemas.microsoft.com/office/drawing/2014/main" val="839710649"/>
                    </a:ext>
                  </a:extLst>
                </a:gridCol>
                <a:gridCol w="1140463">
                  <a:extLst>
                    <a:ext uri="{9D8B030D-6E8A-4147-A177-3AD203B41FA5}">
                      <a16:colId xmlns:a16="http://schemas.microsoft.com/office/drawing/2014/main" val="3480435428"/>
                    </a:ext>
                  </a:extLst>
                </a:gridCol>
              </a:tblGrid>
              <a:tr h="482539">
                <a:tc>
                  <a:txBody>
                    <a:bodyPr/>
                    <a:lstStyle/>
                    <a:p>
                      <a:r>
                        <a:rPr lang="hu-HU" sz="900" b="1" cap="all" spc="60" dirty="0">
                          <a:solidFill>
                            <a:schemeClr val="tx1"/>
                          </a:solidFill>
                        </a:rPr>
                        <a:t>Megnevezés</a:t>
                      </a:r>
                    </a:p>
                  </a:txBody>
                  <a:tcPr marL="46076" marR="46076" marT="62101" marB="6210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b="1" cap="all" spc="60" dirty="0">
                          <a:solidFill>
                            <a:schemeClr val="tx1"/>
                          </a:solidFill>
                        </a:rPr>
                        <a:t>Forrásigény (Ft)</a:t>
                      </a:r>
                    </a:p>
                  </a:txBody>
                  <a:tcPr marL="46076" marR="46076" marT="62101" marB="6210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900" b="1" cap="all" spc="60" dirty="0">
                          <a:solidFill>
                            <a:schemeClr val="tx1"/>
                          </a:solidFill>
                        </a:rPr>
                        <a:t>Megyei ITP tématerületek/felhívások</a:t>
                      </a:r>
                    </a:p>
                  </a:txBody>
                  <a:tcPr marL="46076" marR="46076" marT="62101" marB="6210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581183"/>
                  </a:ext>
                </a:extLst>
              </a:tr>
              <a:tr h="1079340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Hosszúsétatéri Óvoda Tóvárosi Tagóvodája: teljeskörű felújítása </a:t>
                      </a:r>
                      <a:r>
                        <a:rPr lang="hu-HU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(nyílászáró csere, villamos- és gépészeti hálózat korszerűsítése felújítása, belső terek felújítása)</a:t>
                      </a:r>
                    </a:p>
                  </a:txBody>
                  <a:tcPr marL="5175" marR="5175" marT="5175" marB="62101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3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353 000 000 Ft</a:t>
                      </a:r>
                    </a:p>
                  </a:txBody>
                  <a:tcPr marL="5175" marR="5175" marT="5175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cap="none" spc="0" dirty="0">
                          <a:solidFill>
                            <a:schemeClr val="tx1"/>
                          </a:solidFill>
                        </a:rPr>
                        <a:t>3.3.1.</a:t>
                      </a:r>
                    </a:p>
                  </a:txBody>
                  <a:tcPr marL="46076" marR="46076" marT="23038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904628"/>
                  </a:ext>
                </a:extLst>
              </a:tr>
              <a:tr h="498864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4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Tündérkert bölcsőde teljeskörű felújítása </a:t>
                      </a:r>
                    </a:p>
                    <a:p>
                      <a:pPr algn="just" fontAlgn="ctr"/>
                      <a:r>
                        <a:rPr lang="hu-HU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(nyílászáró csere, villamos- és gépészeti hálózat korszerűsítése felújítása, belső terek felújítása, napelem)</a:t>
                      </a:r>
                    </a:p>
                  </a:txBody>
                  <a:tcPr marL="5175" marR="5175" marT="5175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30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163 000 000 Ft</a:t>
                      </a:r>
                    </a:p>
                  </a:txBody>
                  <a:tcPr marL="5907" marR="5907" marT="5907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cap="none" spc="0" dirty="0">
                          <a:solidFill>
                            <a:schemeClr val="tx1"/>
                          </a:solidFill>
                        </a:rPr>
                        <a:t>3.3.1.</a:t>
                      </a:r>
                    </a:p>
                  </a:txBody>
                  <a:tcPr marL="46076" marR="46076" marT="23038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625680"/>
                  </a:ext>
                </a:extLst>
              </a:tr>
              <a:tr h="620557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4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Székesfehérvári Napsugár Óvoda Nefelejcs Tagóvodája: teljeskörű felújítása </a:t>
                      </a:r>
                    </a:p>
                    <a:p>
                      <a:pPr algn="just" fontAlgn="ctr"/>
                      <a:r>
                        <a:rPr lang="hu-HU" sz="11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(nyílászáró csere, villamos- és gépészeti hálózat korszerűsítése felújítása, belső terek felújítása, napelem)</a:t>
                      </a: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3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273 000 000 Ft</a:t>
                      </a:r>
                    </a:p>
                  </a:txBody>
                  <a:tcPr marL="5907" marR="5907" marT="5907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cap="none" spc="0" dirty="0">
                          <a:solidFill>
                            <a:schemeClr val="tx1"/>
                          </a:solidFill>
                        </a:rPr>
                        <a:t>3.3.1.</a:t>
                      </a:r>
                    </a:p>
                  </a:txBody>
                  <a:tcPr marL="46076" marR="46076" marT="23038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981843"/>
                  </a:ext>
                </a:extLst>
              </a:tr>
              <a:tr h="620557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4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Tolnai Utcai Óvoda Sziget Utcai Tagóvodája: teljeskörű felújítása </a:t>
                      </a:r>
                      <a:r>
                        <a:rPr lang="hu-HU" sz="11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(nyílászáró csere, villamos- és gépészeti hálózat korszerűsítése felújítása, belső terek felújítása)</a:t>
                      </a: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3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289 171 638 Ft</a:t>
                      </a:r>
                    </a:p>
                  </a:txBody>
                  <a:tcPr marL="5907" marR="5907" marT="5907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cap="none" spc="0" dirty="0">
                          <a:solidFill>
                            <a:schemeClr val="tx1"/>
                          </a:solidFill>
                        </a:rPr>
                        <a:t>3.3.1.</a:t>
                      </a:r>
                    </a:p>
                  </a:txBody>
                  <a:tcPr marL="46076" marR="46076" marT="23038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877614"/>
                  </a:ext>
                </a:extLst>
              </a:tr>
              <a:tr h="814049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4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Kríziskezelő Központ (Családok Átmeneti Otthona, 8000 Székesfehérvár, Palotai út 51/A.) kiváltása és kapacitásának bővítése (ütemezett kiléptetéssel)</a:t>
                      </a: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30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770 000 000 Ft</a:t>
                      </a:r>
                    </a:p>
                  </a:txBody>
                  <a:tcPr marL="5907" marR="5907" marT="5907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cap="none" spc="0" dirty="0">
                          <a:solidFill>
                            <a:schemeClr val="tx1"/>
                          </a:solidFill>
                        </a:rPr>
                        <a:t>3.3.2.</a:t>
                      </a:r>
                    </a:p>
                  </a:txBody>
                  <a:tcPr marL="46076" marR="46076" marT="23038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7955455"/>
                  </a:ext>
                </a:extLst>
              </a:tr>
              <a:tr h="814049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4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Gondozási központok IKT infrastruktúrájának és eszközeinek fejlesztése, illetve kapcsolódó beruházásai (potenciálisan 4 db helyszín)</a:t>
                      </a: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30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25 154 123 Ft</a:t>
                      </a:r>
                    </a:p>
                  </a:txBody>
                  <a:tcPr marL="5907" marR="5907" marT="5907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cap="none" spc="0" dirty="0">
                          <a:solidFill>
                            <a:schemeClr val="tx1"/>
                          </a:solidFill>
                        </a:rPr>
                        <a:t>3.3.2.</a:t>
                      </a:r>
                    </a:p>
                  </a:txBody>
                  <a:tcPr marL="46076" marR="46076" marT="23038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075841"/>
                  </a:ext>
                </a:extLst>
              </a:tr>
              <a:tr h="650228">
                <a:tc>
                  <a:txBody>
                    <a:bodyPr/>
                    <a:lstStyle/>
                    <a:p>
                      <a:pPr algn="just" fontAlgn="ctr"/>
                      <a:endParaRPr lang="hu-HU" sz="14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hu-HU" sz="130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907" marR="5907" marT="5907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sz="11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46076" marR="46076" marT="23038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6944417"/>
                  </a:ext>
                </a:extLst>
              </a:tr>
            </a:tbl>
          </a:graphicData>
        </a:graphic>
      </p:graphicFrame>
      <p:sp>
        <p:nvSpPr>
          <p:cNvPr id="7" name="Szövegdoboz 6">
            <a:extLst>
              <a:ext uri="{FF2B5EF4-FFF2-40B4-BE49-F238E27FC236}">
                <a16:creationId xmlns:a16="http://schemas.microsoft.com/office/drawing/2014/main" id="{51783A10-3A4F-043F-73D1-D32A1EC0476D}"/>
              </a:ext>
            </a:extLst>
          </p:cNvPr>
          <p:cNvSpPr txBox="1"/>
          <p:nvPr/>
        </p:nvSpPr>
        <p:spPr>
          <a:xfrm>
            <a:off x="4761219" y="6519446"/>
            <a:ext cx="5594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+ Tartalékprojektek: 2.500 </a:t>
            </a:r>
            <a:r>
              <a:rPr lang="hu-HU" sz="1600" dirty="0" err="1"/>
              <a:t>mFt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632814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92E38C-9D12-D09A-85C9-749D122C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492596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Prioritás</a:t>
            </a:r>
            <a:r>
              <a:rPr lang="hu-HU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– 1.725 </a:t>
            </a:r>
            <a:r>
              <a:rPr lang="hu-HU" sz="3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mFt</a:t>
            </a:r>
            <a:r>
              <a:rPr lang="hu-HU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(ESZA+)</a:t>
            </a:r>
            <a:endParaRPr lang="en-US" sz="3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77EFF0A-625A-58A5-238A-500F7DEC6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825625"/>
            <a:ext cx="453267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3.</a:t>
            </a:r>
            <a:r>
              <a:rPr lang="hu-HU" dirty="0"/>
              <a:t>2</a:t>
            </a:r>
            <a:r>
              <a:rPr lang="en-US" dirty="0"/>
              <a:t>.</a:t>
            </a:r>
            <a:r>
              <a:rPr lang="hu-HU" dirty="0"/>
              <a:t>1</a:t>
            </a:r>
            <a:r>
              <a:rPr lang="en-US" dirty="0"/>
              <a:t>  </a:t>
            </a:r>
            <a:r>
              <a:rPr lang="en-US" dirty="0" err="1"/>
              <a:t>Fenntartható</a:t>
            </a:r>
            <a:r>
              <a:rPr lang="en-US" dirty="0"/>
              <a:t> </a:t>
            </a:r>
            <a:r>
              <a:rPr lang="en-US" dirty="0" err="1"/>
              <a:t>humán</a:t>
            </a:r>
            <a:r>
              <a:rPr lang="en-US" dirty="0"/>
              <a:t> </a:t>
            </a:r>
            <a:r>
              <a:rPr lang="hu-HU" dirty="0"/>
              <a:t>fejlesztések</a:t>
            </a:r>
            <a:r>
              <a:rPr lang="en-US" dirty="0"/>
              <a:t>  (Ft):</a:t>
            </a:r>
          </a:p>
          <a:p>
            <a:pPr algn="r"/>
            <a:r>
              <a:rPr lang="en-US" dirty="0"/>
              <a:t> 1 725 373 458 </a:t>
            </a:r>
            <a:r>
              <a:rPr lang="hu-HU" dirty="0"/>
              <a:t>Ft</a:t>
            </a:r>
          </a:p>
        </p:txBody>
      </p:sp>
      <p:pic>
        <p:nvPicPr>
          <p:cNvPr id="5" name="Kép 4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1360ABEE-5F63-92BC-2272-E40A3BD98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6816" y="5584676"/>
            <a:ext cx="995480" cy="1049778"/>
          </a:xfrm>
          <a:prstGeom prst="rect">
            <a:avLst/>
          </a:prstGeom>
        </p:spPr>
      </p:pic>
      <p:graphicFrame>
        <p:nvGraphicFramePr>
          <p:cNvPr id="6" name="Táblázat 6">
            <a:extLst>
              <a:ext uri="{FF2B5EF4-FFF2-40B4-BE49-F238E27FC236}">
                <a16:creationId xmlns:a16="http://schemas.microsoft.com/office/drawing/2014/main" id="{274DF310-D333-3849-BEED-A1AE7DF2A5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414651"/>
              </p:ext>
            </p:extLst>
          </p:nvPr>
        </p:nvGraphicFramePr>
        <p:xfrm>
          <a:off x="4704920" y="82868"/>
          <a:ext cx="7207376" cy="6775131"/>
        </p:xfrm>
        <a:graphic>
          <a:graphicData uri="http://schemas.openxmlformats.org/drawingml/2006/table">
            <a:tbl>
              <a:tblPr firstRow="1" bandRow="1">
                <a:noFill/>
                <a:tableStyleId>{3B4B98B0-60AC-42C2-AFA5-B58CD77FA1E5}</a:tableStyleId>
              </a:tblPr>
              <a:tblGrid>
                <a:gridCol w="4328548">
                  <a:extLst>
                    <a:ext uri="{9D8B030D-6E8A-4147-A177-3AD203B41FA5}">
                      <a16:colId xmlns:a16="http://schemas.microsoft.com/office/drawing/2014/main" val="160703598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839710649"/>
                    </a:ext>
                  </a:extLst>
                </a:gridCol>
                <a:gridCol w="1050028">
                  <a:extLst>
                    <a:ext uri="{9D8B030D-6E8A-4147-A177-3AD203B41FA5}">
                      <a16:colId xmlns:a16="http://schemas.microsoft.com/office/drawing/2014/main" val="3480435428"/>
                    </a:ext>
                  </a:extLst>
                </a:gridCol>
              </a:tblGrid>
              <a:tr h="578952">
                <a:tc>
                  <a:txBody>
                    <a:bodyPr/>
                    <a:lstStyle/>
                    <a:p>
                      <a:r>
                        <a:rPr lang="hu-HU" sz="900" b="1" cap="all" spc="60" dirty="0">
                          <a:solidFill>
                            <a:schemeClr val="tx1"/>
                          </a:solidFill>
                        </a:rPr>
                        <a:t>Megnevezés</a:t>
                      </a:r>
                    </a:p>
                  </a:txBody>
                  <a:tcPr marL="46076" marR="46076" marT="62101" marB="6210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900" b="1" cap="all" spc="60" dirty="0">
                          <a:solidFill>
                            <a:schemeClr val="tx1"/>
                          </a:solidFill>
                        </a:rPr>
                        <a:t>Forrásigény (Ft)</a:t>
                      </a:r>
                    </a:p>
                  </a:txBody>
                  <a:tcPr marL="46076" marR="46076" marT="62101" marB="6210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900" b="1" cap="all" spc="60" dirty="0">
                          <a:solidFill>
                            <a:schemeClr val="tx1"/>
                          </a:solidFill>
                        </a:rPr>
                        <a:t>Megyei ITP tématerületek/felhívások</a:t>
                      </a:r>
                    </a:p>
                  </a:txBody>
                  <a:tcPr marL="46076" marR="46076" marT="62101" marB="6210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581183"/>
                  </a:ext>
                </a:extLst>
              </a:tr>
              <a:tr h="1225683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Településüzemeltetést és városfejlesztést támogató valós idejű települési monitoring rendszerek, okoshálózatok (</a:t>
                      </a:r>
                      <a:r>
                        <a:rPr lang="hu-HU" sz="13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smart</a:t>
                      </a:r>
                      <a:r>
                        <a:rPr lang="hu-HU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3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grid</a:t>
                      </a:r>
                      <a:r>
                        <a:rPr lang="hu-HU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kialakítása</a:t>
                      </a:r>
                      <a:r>
                        <a:rPr lang="hu-H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benne környezeti állapot nyomon követése, környezeti szenzoros megfigyelőrendszer fejlesztése, fa- és zöldterületikataszter .... átfogó városi környezet energiafelhasználására és kibocsátására vonatkozó adatintegráló monitoring rendszer kiépítése</a:t>
                      </a:r>
                      <a:endParaRPr lang="hu-HU" sz="1100" b="0" i="0" u="none" strike="noStrike" cap="none" spc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175" marR="5175" marT="5175" marB="62101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3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465 373 458 Ft</a:t>
                      </a:r>
                    </a:p>
                  </a:txBody>
                  <a:tcPr marL="5175" marR="5175" marT="5175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cap="none" spc="0" dirty="0">
                          <a:solidFill>
                            <a:schemeClr val="tx1"/>
                          </a:solidFill>
                        </a:rPr>
                        <a:t>3.2.1</a:t>
                      </a:r>
                    </a:p>
                  </a:txBody>
                  <a:tcPr marL="46076" marR="46076" marT="23038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9904628"/>
                  </a:ext>
                </a:extLst>
              </a:tr>
              <a:tr h="775480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3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Intelligens közlekedés-szervezés</a:t>
                      </a:r>
                      <a:r>
                        <a:rPr lang="hu-HU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benne forgalom által vezérelt parkolásszabályozás a közterületeken, fenntartható közlekedési formák használatát ösztönző mobilapplikáció (elektronikus útvonaltervező, menetrend) </a:t>
                      </a:r>
                    </a:p>
                  </a:txBody>
                  <a:tcPr marL="5175" marR="5175" marT="5175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30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470 000 000 Ft</a:t>
                      </a:r>
                    </a:p>
                  </a:txBody>
                  <a:tcPr marL="5907" marR="5907" marT="5907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cap="none" spc="0" dirty="0">
                          <a:solidFill>
                            <a:schemeClr val="tx1"/>
                          </a:solidFill>
                        </a:rPr>
                        <a:t>3.2.1</a:t>
                      </a:r>
                    </a:p>
                  </a:txBody>
                  <a:tcPr marL="46076" marR="46076" marT="23038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0686536"/>
                  </a:ext>
                </a:extLst>
              </a:tr>
              <a:tr h="1113886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3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Partnerségi Program, </a:t>
                      </a:r>
                      <a:r>
                        <a:rPr lang="hu-HU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benne (i) közösségi tervezés és programmegvalósítás digitális platformjának kialakítása; (ii) fiatalok részvételének erősítése a helyi döntéshozatali folyamatokban; (iii) innovációs és digitalizációs, körforgásos gazdasági célú, lokálpatrióta együttműködések támogatásának platformja (iv) 2028-35 időszak előkészítési munkái</a:t>
                      </a:r>
                    </a:p>
                  </a:txBody>
                  <a:tcPr marL="5175" marR="5175" marT="5175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30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300 000 000 Ft</a:t>
                      </a:r>
                    </a:p>
                  </a:txBody>
                  <a:tcPr marL="5907" marR="5907" marT="5907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cap="none" spc="0" dirty="0">
                          <a:solidFill>
                            <a:schemeClr val="tx1"/>
                          </a:solidFill>
                        </a:rPr>
                        <a:t>3.2.1</a:t>
                      </a:r>
                    </a:p>
                  </a:txBody>
                  <a:tcPr marL="46076" marR="46076" marT="23038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4086993"/>
                  </a:ext>
                </a:extLst>
              </a:tr>
              <a:tr h="1483057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3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IKT Képzési Program</a:t>
                      </a:r>
                    </a:p>
                    <a:p>
                      <a:pPr algn="just" fontAlgn="ctr"/>
                      <a:r>
                        <a:rPr lang="hu-HU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 önkormányzati és önkormányzati intézményei dolgozók digitális felkészültségének javítása képzéssel;</a:t>
                      </a:r>
                    </a:p>
                    <a:p>
                      <a:pPr algn="just" fontAlgn="ctr"/>
                      <a:r>
                        <a:rPr lang="hu-HU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 lakossági IKT tudás és kompetenciák növelését szolgáló képzések (idősek, alacsony végzettségűek) </a:t>
                      </a:r>
                    </a:p>
                    <a:p>
                      <a:pPr algn="just" fontAlgn="ctr"/>
                      <a:r>
                        <a:rPr lang="hu-HU" sz="13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Közműszolgáltatók közös, hatékonyságelvű projektjei </a:t>
                      </a:r>
                      <a:r>
                        <a:rPr lang="hu-HU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(pl. "Digitális akna"; digitális Ügyfélszolgálat) és kapcsolódó pl. energia-, vízfelhasználás, hulladékgazdálkodás tudatossági kampányai</a:t>
                      </a:r>
                    </a:p>
                  </a:txBody>
                  <a:tcPr marL="5175" marR="5175" marT="5175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30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100 000 000 Ft</a:t>
                      </a:r>
                    </a:p>
                  </a:txBody>
                  <a:tcPr marL="5907" marR="5907" marT="5907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cap="none" spc="0" dirty="0">
                          <a:solidFill>
                            <a:schemeClr val="tx1"/>
                          </a:solidFill>
                        </a:rPr>
                        <a:t>3.2.1</a:t>
                      </a:r>
                    </a:p>
                  </a:txBody>
                  <a:tcPr marL="46076" marR="46076" marT="23038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688107"/>
                  </a:ext>
                </a:extLst>
              </a:tr>
              <a:tr h="616254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3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Közműszolgáltatók közös, hatékonyságelvű projektjei </a:t>
                      </a:r>
                      <a:r>
                        <a:rPr lang="hu-HU" sz="11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(pl. "Digitális akna"; digitális Ügyfélszolgálat) és kapcsolódó pl. energia-, vízfelhasználás, hulladékgazdálkodás tudatossági kampányai</a:t>
                      </a:r>
                    </a:p>
                  </a:txBody>
                  <a:tcPr marL="5175" marR="5175" marT="5175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30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240 000 000 Ft</a:t>
                      </a:r>
                    </a:p>
                  </a:txBody>
                  <a:tcPr marL="5907" marR="5907" marT="5907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100" cap="none" spc="0" dirty="0">
                          <a:solidFill>
                            <a:schemeClr val="tx1"/>
                          </a:solidFill>
                        </a:rPr>
                        <a:t>3.2.1</a:t>
                      </a:r>
                    </a:p>
                  </a:txBody>
                  <a:tcPr marL="46076" marR="46076" marT="23038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7092790"/>
                  </a:ext>
                </a:extLst>
              </a:tr>
              <a:tr h="806654">
                <a:tc>
                  <a:txBody>
                    <a:bodyPr/>
                    <a:lstStyle/>
                    <a:p>
                      <a:pPr algn="just" fontAlgn="ctr"/>
                      <a:r>
                        <a:rPr lang="hu-HU" sz="13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Kötődést, összetartozást erősítő kulturális programok</a:t>
                      </a:r>
                    </a:p>
                    <a:p>
                      <a:pPr algn="just" fontAlgn="ctr"/>
                      <a:r>
                        <a:rPr lang="hu-HU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Helyi közösségi terek programkínálatának fejlesztése, városrészi arculat, helyi identitás erősítése, ill. programok a fiatalok helyben maradásának elősegítésére</a:t>
                      </a:r>
                    </a:p>
                  </a:txBody>
                  <a:tcPr marL="5175" marR="5175" marT="5175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130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150 000 000 Ft</a:t>
                      </a:r>
                    </a:p>
                  </a:txBody>
                  <a:tcPr marL="5907" marR="5907" marT="5907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100" cap="none" spc="0" dirty="0">
                          <a:solidFill>
                            <a:schemeClr val="tx1"/>
                          </a:solidFill>
                        </a:rPr>
                        <a:t>3.2.1.</a:t>
                      </a:r>
                    </a:p>
                  </a:txBody>
                  <a:tcPr marL="46076" marR="46076" marT="23038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606332"/>
                  </a:ext>
                </a:extLst>
              </a:tr>
              <a:tr h="175165">
                <a:tc gridSpan="3">
                  <a:txBody>
                    <a:bodyPr/>
                    <a:lstStyle/>
                    <a:p>
                      <a:pPr algn="r" fontAlgn="ctr"/>
                      <a:r>
                        <a:rPr lang="hu-HU" sz="11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*IH egyeztetés, TOP-Plusz 3.2.1 felhívás véleményezése, HEP-</a:t>
                      </a:r>
                      <a:r>
                        <a:rPr lang="hu-HU" sz="1100" b="0" i="0" u="none" strike="noStrike" kern="1200" cap="none" spc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pel</a:t>
                      </a:r>
                      <a:r>
                        <a:rPr lang="hu-HU" sz="11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hu-HU" sz="1100" b="0" i="0" u="none" strike="noStrike" kern="1200" cap="none" spc="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pontosodó</a:t>
                      </a:r>
                      <a:r>
                        <a:rPr lang="hu-HU" sz="11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tartalom</a:t>
                      </a:r>
                    </a:p>
                  </a:txBody>
                  <a:tcPr marL="5907" marR="5907" marT="590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hu-HU" sz="110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5907" marR="5907" marT="5907" marB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 sz="11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46076" marR="46076" marT="23038" marB="6210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7981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73005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DD8849-5FAA-954E-62C1-1520269B7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14" y="2382011"/>
            <a:ext cx="3517567" cy="20939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dirty="0"/>
              <a:t>Köszönöm a megtisztelő figyelmet!</a:t>
            </a:r>
            <a:endParaRPr lang="en-US" dirty="0"/>
          </a:p>
        </p:txBody>
      </p:sp>
      <p:pic>
        <p:nvPicPr>
          <p:cNvPr id="10" name="Kép 9" descr="A képen szöveg, clipart látható&#10;&#10;Automatikusan generált leírás">
            <a:extLst>
              <a:ext uri="{FF2B5EF4-FFF2-40B4-BE49-F238E27FC236}">
                <a16:creationId xmlns:a16="http://schemas.microsoft.com/office/drawing/2014/main" id="{65229691-B2A8-5294-7C2D-EB40DEE244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05" b="-2308"/>
          <a:stretch/>
        </p:blipFill>
        <p:spPr>
          <a:xfrm>
            <a:off x="6638855" y="1177413"/>
            <a:ext cx="4137299" cy="4503173"/>
          </a:xfrm>
          <a:prstGeom prst="rect">
            <a:avLst/>
          </a:prstGeom>
          <a:noFill/>
        </p:spPr>
      </p:pic>
      <p:sp>
        <p:nvSpPr>
          <p:cNvPr id="7" name="Dátum helye 6">
            <a:extLst>
              <a:ext uri="{FF2B5EF4-FFF2-40B4-BE49-F238E27FC236}">
                <a16:creationId xmlns:a16="http://schemas.microsoft.com/office/drawing/2014/main" id="{8C54D533-117D-867C-29EA-F591EA72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DB4B0B-F58C-4E09-A8D0-6C9829E738F5}" type="datetime1">
              <a:rPr lang="en-US"/>
              <a:pPr>
                <a:spcAft>
                  <a:spcPts val="600"/>
                </a:spcAft>
                <a:defRPr/>
              </a:pPr>
              <a:t>9/21/2022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1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2669BF8F-3E2A-EFC0-7FD3-D8D305F1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6" t="53764" r="30000" b="18280"/>
          <a:stretch/>
        </p:blipFill>
        <p:spPr>
          <a:xfrm>
            <a:off x="8961120" y="5108374"/>
            <a:ext cx="3230880" cy="129634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4F43C3C-56D6-6322-5C63-9C9E26AEE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 dirty="0"/>
              <a:t>Székesfehérvár FVS</a:t>
            </a:r>
            <a:r>
              <a:rPr lang="hu-HU" dirty="0"/>
              <a:t> – tervezési folyamat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429DD3F-AA11-B62D-DA1D-C8A57AB8F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00" y="1976511"/>
            <a:ext cx="4639736" cy="736282"/>
          </a:xfrm>
        </p:spPr>
        <p:txBody>
          <a:bodyPr/>
          <a:lstStyle/>
          <a:p>
            <a:r>
              <a:rPr lang="hu-HU" b="1" dirty="0"/>
              <a:t>Főbb mérföldkövek, események</a:t>
            </a:r>
            <a:endParaRPr lang="en-US" b="1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4599364-1FFA-8FE0-447D-195B3F1AC8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7831" y="47452"/>
            <a:ext cx="1385485" cy="1461057"/>
          </a:xfrm>
          <a:prstGeom prst="rect">
            <a:avLst/>
          </a:prstGeom>
          <a:noFill/>
        </p:spPr>
      </p:pic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E93A27A-902E-26E6-ABFE-8C1B56924B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5944" y="1993140"/>
            <a:ext cx="4639736" cy="736282"/>
          </a:xfrm>
        </p:spPr>
        <p:txBody>
          <a:bodyPr/>
          <a:lstStyle/>
          <a:p>
            <a:r>
              <a:rPr lang="hu-HU" b="1" dirty="0"/>
              <a:t>Főbb számok, EREDMÉNYEK</a:t>
            </a:r>
            <a:endParaRPr lang="en-US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AF4AAC-4966-4421-8785-D491996A1B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>
            <a:normAutofit/>
          </a:bodyPr>
          <a:lstStyle/>
          <a:p>
            <a:r>
              <a:rPr lang="hu-HU" sz="2000" dirty="0"/>
              <a:t>1085 db lakossági vélemény </a:t>
            </a:r>
          </a:p>
          <a:p>
            <a:r>
              <a:rPr lang="hu-HU" sz="2000" dirty="0"/>
              <a:t>56 db intézményi kérdőív (69 helyszín)</a:t>
            </a:r>
          </a:p>
          <a:p>
            <a:r>
              <a:rPr lang="hu-HU" sz="2000" dirty="0"/>
              <a:t>34 szervezet a munkacsoportban</a:t>
            </a:r>
          </a:p>
          <a:p>
            <a:r>
              <a:rPr lang="hu-HU" sz="2000" dirty="0"/>
              <a:t>25 belső szakmai egyeztetés</a:t>
            </a:r>
          </a:p>
          <a:p>
            <a:r>
              <a:rPr lang="hu-HU" sz="2000" dirty="0"/>
              <a:t>128 db társadalmi vélemény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AA23BB7-1867-EC67-E672-B2776BA0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70B56D3F-AD39-462A-9AE5-D8B4258A7D70}" type="datetime1">
              <a:rPr lang="hu-HU" smtClean="0"/>
              <a:pPr rtl="0">
                <a:spcAft>
                  <a:spcPts val="600"/>
                </a:spcAft>
              </a:pPr>
              <a:t>2022. 09. 21.</a:t>
            </a:fld>
            <a:endParaRPr lang="en-US"/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D11D3D50-E2BA-FB92-29D5-E16F8D359716}"/>
              </a:ext>
            </a:extLst>
          </p:cNvPr>
          <p:cNvSpPr txBox="1">
            <a:spLocks/>
          </p:cNvSpPr>
          <p:nvPr/>
        </p:nvSpPr>
        <p:spPr>
          <a:xfrm>
            <a:off x="406400" y="2712793"/>
            <a:ext cx="5801360" cy="291082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000" dirty="0"/>
              <a:t>2022. április kezdés</a:t>
            </a:r>
          </a:p>
          <a:p>
            <a:r>
              <a:rPr lang="hu-HU" sz="2000" dirty="0"/>
              <a:t>2022.04.29. </a:t>
            </a:r>
            <a:r>
              <a:rPr lang="hu-HU" sz="2000" dirty="0" err="1"/>
              <a:t>SzMJVÖ</a:t>
            </a:r>
            <a:r>
              <a:rPr lang="hu-HU" sz="2000" dirty="0"/>
              <a:t> Közgyűlés (Partnerségi Terv)</a:t>
            </a:r>
          </a:p>
          <a:p>
            <a:r>
              <a:rPr lang="hu-HU" sz="2000" dirty="0"/>
              <a:t>2022.04.07-30. Lakossági kérdőíves felmérés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hu-HU" sz="2000" dirty="0"/>
              <a:t>2022.04.17-05.01. Intézményi kérdőív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hu-HU" sz="2000" dirty="0"/>
              <a:t>2022.06.08. FVS </a:t>
            </a:r>
            <a:r>
              <a:rPr lang="hu-HU" sz="2000" dirty="0" err="1"/>
              <a:t>MCs</a:t>
            </a:r>
            <a:r>
              <a:rPr lang="hu-HU" sz="2000" dirty="0"/>
              <a:t> (alakuló)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hu-HU" sz="2000" dirty="0"/>
              <a:t>2022.07.15/18-08.01 Társadalmi egyeztetés</a:t>
            </a:r>
          </a:p>
          <a:p>
            <a:pPr marL="0" indent="0">
              <a:buFont typeface="Calibri" panose="020F0502020204030204" pitchFamily="34" charset="0"/>
              <a:buNone/>
            </a:pPr>
            <a:r>
              <a:rPr lang="hu-HU" sz="2000" dirty="0"/>
              <a:t>2022.08.11 FVS </a:t>
            </a:r>
            <a:r>
              <a:rPr lang="hu-HU" sz="2000" dirty="0" err="1"/>
              <a:t>MCs</a:t>
            </a:r>
            <a:r>
              <a:rPr lang="hu-HU" sz="2000" dirty="0"/>
              <a:t> 2. (digitális)</a:t>
            </a:r>
          </a:p>
        </p:txBody>
      </p:sp>
    </p:spTree>
    <p:extLst>
      <p:ext uri="{BB962C8B-B14F-4D97-AF65-F5344CB8AC3E}">
        <p14:creationId xmlns:p14="http://schemas.microsoft.com/office/powerpoint/2010/main" val="182060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F43C3C-56D6-6322-5C63-9C9E26AEE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Székesfehérvár FVS</a:t>
            </a:r>
            <a:r>
              <a:rPr lang="hu-HU" dirty="0"/>
              <a:t> – további feladatok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4599364-1FFA-8FE0-447D-195B3F1AC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987" y="2120900"/>
            <a:ext cx="3554322" cy="3748193"/>
          </a:xfrm>
          <a:prstGeom prst="rect">
            <a:avLst/>
          </a:prstGeom>
          <a:noFill/>
        </p:spPr>
      </p:pic>
      <p:sp>
        <p:nvSpPr>
          <p:cNvPr id="8" name="Tartalom helye 2">
            <a:extLst>
              <a:ext uri="{FF2B5EF4-FFF2-40B4-BE49-F238E27FC236}">
                <a16:creationId xmlns:a16="http://schemas.microsoft.com/office/drawing/2014/main" id="{D11D3D50-E2BA-FB92-29D5-E16F8D359716}"/>
              </a:ext>
            </a:extLst>
          </p:cNvPr>
          <p:cNvSpPr txBox="1">
            <a:spLocks/>
          </p:cNvSpPr>
          <p:nvPr/>
        </p:nvSpPr>
        <p:spPr>
          <a:xfrm>
            <a:off x="6515944" y="2120900"/>
            <a:ext cx="4639736" cy="3748194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b="1" dirty="0"/>
              <a:t>2024 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hu-HU" dirty="0"/>
              <a:t>2022 őszi népszámlálási eredmények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hu-HU" dirty="0"/>
              <a:t>Digitális átállás menetrend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hu-HU" dirty="0"/>
              <a:t>Zöld átállás menetrend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hu-HU" dirty="0"/>
              <a:t>Üzleti modell</a:t>
            </a:r>
          </a:p>
          <a:p>
            <a:r>
              <a:rPr lang="hu-HU" b="1" dirty="0"/>
              <a:t>2022. ősz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hu-HU" dirty="0"/>
              <a:t>Elégedettségmérés</a:t>
            </a:r>
          </a:p>
          <a:p>
            <a:pPr marL="354013" indent="-354013">
              <a:buFont typeface="Wingdings" panose="05000000000000000000" pitchFamily="2" charset="2"/>
              <a:buChar char="§"/>
            </a:pPr>
            <a:r>
              <a:rPr lang="hu-HU" dirty="0"/>
              <a:t>Partnerségi egyeztetés +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AA23BB7-1867-EC67-E672-B2776BA0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18426" y="6446838"/>
            <a:ext cx="258485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0B56D3F-AD39-462A-9AE5-D8B4258A7D70}" type="datetime1">
              <a:rPr lang="hu-HU" smtClean="0"/>
              <a:pPr>
                <a:spcAft>
                  <a:spcPts val="600"/>
                </a:spcAft>
              </a:pPr>
              <a:t>2022. 09. 21.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09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15B3E9-4D2A-476D-7FAA-1B4BF69FA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Partnerségi terv </a:t>
            </a:r>
          </a:p>
        </p:txBody>
      </p:sp>
      <p:pic>
        <p:nvPicPr>
          <p:cNvPr id="7" name="Tartalom helye 6">
            <a:extLst>
              <a:ext uri="{FF2B5EF4-FFF2-40B4-BE49-F238E27FC236}">
                <a16:creationId xmlns:a16="http://schemas.microsoft.com/office/drawing/2014/main" id="{FCA6DCC0-A232-780B-C98C-A84C009B3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61" t="24416" r="13097" b="8584"/>
          <a:stretch/>
        </p:blipFill>
        <p:spPr>
          <a:xfrm>
            <a:off x="959201" y="1902619"/>
            <a:ext cx="8475197" cy="4378960"/>
          </a:xfrm>
        </p:spPr>
      </p:pic>
      <p:sp>
        <p:nvSpPr>
          <p:cNvPr id="4" name="Dátum helye 3">
            <a:extLst>
              <a:ext uri="{FF2B5EF4-FFF2-40B4-BE49-F238E27FC236}">
                <a16:creationId xmlns:a16="http://schemas.microsoft.com/office/drawing/2014/main" id="{450C178F-7201-2A09-8B4F-4375E1131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DC00C9-4F95-417E-BC75-9AB88F3EB5E6}" type="datetime1">
              <a:rPr lang="hu-HU" smtClean="0"/>
              <a:t>2022. 09. 21.</a:t>
            </a:fld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B8C375F-E850-04C0-F7A5-90E9B954D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969" y="4356833"/>
            <a:ext cx="1636774" cy="1726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2607402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830_TF56160789" id="{BB0F2CB6-EB6B-4B4F-902F-BC5253E073DA}" vid="{8BD6316C-6CB0-4ED3-ADEE-F4BB938ED129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{B1B44A69-F5CF-4EA8-9CDF-15481F7148EA}tf56160789_win32</Template>
  <TotalTime>1787</TotalTime>
  <Words>3563</Words>
  <Application>Microsoft Office PowerPoint</Application>
  <PresentationFormat>Szélesvásznú</PresentationFormat>
  <Paragraphs>624</Paragraphs>
  <Slides>63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63</vt:i4>
      </vt:variant>
    </vt:vector>
  </HeadingPairs>
  <TitlesOfParts>
    <vt:vector size="71" baseType="lpstr">
      <vt:lpstr>Arial</vt:lpstr>
      <vt:lpstr>Bookman Old Style</vt:lpstr>
      <vt:lpstr>Calibri</vt:lpstr>
      <vt:lpstr>Franklin Gothic Book</vt:lpstr>
      <vt:lpstr>Times New Roman</vt:lpstr>
      <vt:lpstr>Tw Cen MT</vt:lpstr>
      <vt:lpstr>Wingdings</vt:lpstr>
      <vt:lpstr>1_RetrospectVTI</vt:lpstr>
      <vt:lpstr>Székesfehérvár FVS és TVP</vt:lpstr>
      <vt:lpstr>Székesfehérvár FVS és TVP</vt:lpstr>
      <vt:lpstr>Programozási és tervezési időszakok</vt:lpstr>
      <vt:lpstr>Tervezési keretek, peremfeltételek</vt:lpstr>
      <vt:lpstr>Székesfehérvár FVS módszertan (1)</vt:lpstr>
      <vt:lpstr>Székesfehérvár FVS módszertan (2)</vt:lpstr>
      <vt:lpstr>Székesfehérvár FVS – tervezési folyamat</vt:lpstr>
      <vt:lpstr>Székesfehérvár FVS – további feladatok</vt:lpstr>
      <vt:lpstr>Partnerségi terv </vt:lpstr>
      <vt:lpstr>Székesfehérvár FVS</vt:lpstr>
      <vt:lpstr>Prosperáló város</vt:lpstr>
      <vt:lpstr>Működő vállalkozások ágazati megoszlása (2017-2019)</vt:lpstr>
      <vt:lpstr>Helyi adóbevételek</vt:lpstr>
      <vt:lpstr>Gazdaság - turizmus</vt:lpstr>
      <vt:lpstr>Foglalkoztatottság (1)</vt:lpstr>
      <vt:lpstr>Foglalkoztatottság (2)</vt:lpstr>
      <vt:lpstr>Jövedelem</vt:lpstr>
      <vt:lpstr>Prosperáló város</vt:lpstr>
      <vt:lpstr>Zöldülő város</vt:lpstr>
      <vt:lpstr>Környezet</vt:lpstr>
      <vt:lpstr>Lakossági kérdőív</vt:lpstr>
      <vt:lpstr>Székesfehérvár úthálózat és kapcsolódó infrastruktúra hosszának változása 2010-2021 Forrás: SZMJV Közlekedési Iroda</vt:lpstr>
      <vt:lpstr>Közlekedés</vt:lpstr>
      <vt:lpstr>Lakossági kérdőív – Digitális város</vt:lpstr>
      <vt:lpstr>A szennyvízgyűjtő- és az ivóvízvezeték-hálózatba bekapcsolt lakások aránya a lakásállományhoz viszonyítva Székesfehérváron és országosan 2007-2020 között Forrás: KSH</vt:lpstr>
      <vt:lpstr>Energia (1)</vt:lpstr>
      <vt:lpstr>Energia (2)</vt:lpstr>
      <vt:lpstr>Zöldülő város</vt:lpstr>
      <vt:lpstr>Digitális város</vt:lpstr>
      <vt:lpstr>Elektronikus hírközlés</vt:lpstr>
      <vt:lpstr>Intézményi felmérés</vt:lpstr>
      <vt:lpstr>Lakossági felmérés</vt:lpstr>
      <vt:lpstr>Digitális város</vt:lpstr>
      <vt:lpstr>Megtartó város</vt:lpstr>
      <vt:lpstr>Társadalom</vt:lpstr>
      <vt:lpstr>Vándorlási egyenleg Székesfehérvár (állandó ideiglenes együtt, 2010-2019) és a Székesfehérvári járás településeinek vándorlási egyenlege 2019-ben, Forrás: TeIR</vt:lpstr>
      <vt:lpstr>Népesség korösszetétele (1)</vt:lpstr>
      <vt:lpstr>Népesség korösszetétele (2)</vt:lpstr>
      <vt:lpstr>Humán közszolgáltatások – köznevelés (1)</vt:lpstr>
      <vt:lpstr>Humán közszolgáltatások – köznevelés (2)</vt:lpstr>
      <vt:lpstr>Megtartó város</vt:lpstr>
      <vt:lpstr>Várostérség lehatárolása</vt:lpstr>
      <vt:lpstr>Székesfehérvár FVS</vt:lpstr>
      <vt:lpstr>PowerPoint-bemutató</vt:lpstr>
      <vt:lpstr>PowerPoint-bemutató</vt:lpstr>
      <vt:lpstr>S1 Székesfehérvár európai szinten versenyképes, klímabarát erőcentrummá fejlesztése</vt:lpstr>
      <vt:lpstr>S2 Székesfehérvár népességmegtartó képességének erősítése a humán szolgáltatások és környezet feltételeinek javításával</vt:lpstr>
      <vt:lpstr>S3 A települési és természeti környezet, valamint az infrastrukturális hálózatok fenntartható és klímabarát fejlesztése</vt:lpstr>
      <vt:lpstr>S4 Székesfehérvár helyi közösségekre építő regionális központ szerepének erősítése</vt:lpstr>
      <vt:lpstr>FVS Cselekvési Terv</vt:lpstr>
      <vt:lpstr>Akcióterületek kijelölése*</vt:lpstr>
      <vt:lpstr>Történelmi belváros és környezete tervezett akcióterület </vt:lpstr>
      <vt:lpstr>Vizivárosi tervezett akcióterület </vt:lpstr>
      <vt:lpstr>Tudásközpont-Innovációs színtér tervezett akcióterület </vt:lpstr>
      <vt:lpstr>Kiemelt fejlesztési beavatkozások (i)</vt:lpstr>
      <vt:lpstr>Hálózatos/vonalas fejlesztések (ii)</vt:lpstr>
      <vt:lpstr>Székesfehérvár TVP</vt:lpstr>
      <vt:lpstr>TVP Prioritások, keretek és projektek</vt:lpstr>
      <vt:lpstr>1. Prioritás – 6.940 mFt</vt:lpstr>
      <vt:lpstr>2. Prioritás – 1.206 mFt</vt:lpstr>
      <vt:lpstr>3. Prioritás  - 1.873 mFt  (ERFA)</vt:lpstr>
      <vt:lpstr>3. Prioritás – 1.725 mFt (ESZA+)</vt:lpstr>
      <vt:lpstr>Köszönöm a megtisztelő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Székesfehérvár FVS</dc:title>
  <dc:creator>Edit Mali -Gáspár</dc:creator>
  <cp:lastModifiedBy>Stettler Zsuzsanna</cp:lastModifiedBy>
  <cp:revision>89</cp:revision>
  <cp:lastPrinted>2022-09-20T03:11:39Z</cp:lastPrinted>
  <dcterms:created xsi:type="dcterms:W3CDTF">2022-05-31T09:52:57Z</dcterms:created>
  <dcterms:modified xsi:type="dcterms:W3CDTF">2022-09-21T13:42:45Z</dcterms:modified>
</cp:coreProperties>
</file>