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8"/>
  </p:notesMasterIdLst>
  <p:handoutMasterIdLst>
    <p:handoutMasterId r:id="rId79"/>
  </p:handoutMasterIdLst>
  <p:sldIdLst>
    <p:sldId id="299" r:id="rId2"/>
    <p:sldId id="322" r:id="rId3"/>
    <p:sldId id="488" r:id="rId4"/>
    <p:sldId id="455" r:id="rId5"/>
    <p:sldId id="763" r:id="rId6"/>
    <p:sldId id="764" r:id="rId7"/>
    <p:sldId id="765" r:id="rId8"/>
    <p:sldId id="370" r:id="rId9"/>
    <p:sldId id="445" r:id="rId10"/>
    <p:sldId id="709" r:id="rId11"/>
    <p:sldId id="723" r:id="rId12"/>
    <p:sldId id="724" r:id="rId13"/>
    <p:sldId id="725" r:id="rId14"/>
    <p:sldId id="726" r:id="rId15"/>
    <p:sldId id="710" r:id="rId16"/>
    <p:sldId id="770" r:id="rId17"/>
    <p:sldId id="711" r:id="rId18"/>
    <p:sldId id="713" r:id="rId19"/>
    <p:sldId id="371" r:id="rId20"/>
    <p:sldId id="727" r:id="rId21"/>
    <p:sldId id="728" r:id="rId22"/>
    <p:sldId id="729" r:id="rId23"/>
    <p:sldId id="730" r:id="rId24"/>
    <p:sldId id="391" r:id="rId25"/>
    <p:sldId id="731" r:id="rId26"/>
    <p:sldId id="733" r:id="rId27"/>
    <p:sldId id="413" r:id="rId28"/>
    <p:sldId id="414" r:id="rId29"/>
    <p:sldId id="721" r:id="rId30"/>
    <p:sldId id="714" r:id="rId31"/>
    <p:sldId id="715" r:id="rId32"/>
    <p:sldId id="716" r:id="rId33"/>
    <p:sldId id="717" r:id="rId34"/>
    <p:sldId id="719" r:id="rId35"/>
    <p:sldId id="434" r:id="rId36"/>
    <p:sldId id="720" r:id="rId37"/>
    <p:sldId id="750" r:id="rId38"/>
    <p:sldId id="646" r:id="rId39"/>
    <p:sldId id="751" r:id="rId40"/>
    <p:sldId id="752" r:id="rId41"/>
    <p:sldId id="753" r:id="rId42"/>
    <p:sldId id="754" r:id="rId43"/>
    <p:sldId id="755" r:id="rId44"/>
    <p:sldId id="732" r:id="rId45"/>
    <p:sldId id="734" r:id="rId46"/>
    <p:sldId id="722" r:id="rId47"/>
    <p:sldId id="766" r:id="rId48"/>
    <p:sldId id="767" r:id="rId49"/>
    <p:sldId id="768" r:id="rId50"/>
    <p:sldId id="748" r:id="rId51"/>
    <p:sldId id="769" r:id="rId52"/>
    <p:sldId id="614" r:id="rId53"/>
    <p:sldId id="742" r:id="rId54"/>
    <p:sldId id="579" r:id="rId55"/>
    <p:sldId id="762" r:id="rId56"/>
    <p:sldId id="743" r:id="rId57"/>
    <p:sldId id="744" r:id="rId58"/>
    <p:sldId id="745" r:id="rId59"/>
    <p:sldId id="746" r:id="rId60"/>
    <p:sldId id="758" r:id="rId61"/>
    <p:sldId id="747" r:id="rId62"/>
    <p:sldId id="760" r:id="rId63"/>
    <p:sldId id="636" r:id="rId64"/>
    <p:sldId id="546" r:id="rId65"/>
    <p:sldId id="756" r:id="rId66"/>
    <p:sldId id="757" r:id="rId67"/>
    <p:sldId id="326" r:id="rId68"/>
    <p:sldId id="705" r:id="rId69"/>
    <p:sldId id="706" r:id="rId70"/>
    <p:sldId id="702" r:id="rId71"/>
    <p:sldId id="703" r:id="rId72"/>
    <p:sldId id="704" r:id="rId73"/>
    <p:sldId id="708" r:id="rId74"/>
    <p:sldId id="707" r:id="rId75"/>
    <p:sldId id="693" r:id="rId76"/>
    <p:sldId id="298" r:id="rId77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Világos stíl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Közepesen sötét stílu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256" autoAdjust="0"/>
  </p:normalViewPr>
  <p:slideViewPr>
    <p:cSldViewPr>
      <p:cViewPr varScale="1">
        <p:scale>
          <a:sx n="66" d="100"/>
          <a:sy n="66" d="100"/>
        </p:scale>
        <p:origin x="128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notesMaster" Target="notesMasters/notesMaster1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nzso\AppData\Local\Microsoft\Windows\INetCache\Content.Outlook\QU1MBVQB\Heti%20jelent&#233;s%20adatok%20KZs-nak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nzso\AppData\Local\Microsoft\Windows\INetCache\Content.Outlook\QU1MBVQB\Heti%20jelent&#233;s%20adatok%20KZs-nak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b="1"/>
              <a:t>Home</a:t>
            </a:r>
            <a:r>
              <a:rPr lang="hu-HU" b="1" baseline="0"/>
              <a:t> Office</a:t>
            </a:r>
            <a:endParaRPr lang="hu-HU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'Havi adatok'!$A$6</c:f>
              <c:strCache>
                <c:ptCount val="1"/>
                <c:pt idx="0">
                  <c:v>Home office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'Havi adatok'!$B$3:$J$3</c:f>
              <c:numCache>
                <c:formatCode>[$-40E]yyyy/\ mmm\.;@</c:formatCode>
                <c:ptCount val="9"/>
                <c:pt idx="0">
                  <c:v>44136</c:v>
                </c:pt>
                <c:pt idx="1">
                  <c:v>44166</c:v>
                </c:pt>
                <c:pt idx="2">
                  <c:v>44197</c:v>
                </c:pt>
                <c:pt idx="3">
                  <c:v>44228</c:v>
                </c:pt>
                <c:pt idx="4">
                  <c:v>44256</c:v>
                </c:pt>
                <c:pt idx="5">
                  <c:v>44287</c:v>
                </c:pt>
                <c:pt idx="6">
                  <c:v>44317</c:v>
                </c:pt>
                <c:pt idx="7">
                  <c:v>44348</c:v>
                </c:pt>
                <c:pt idx="8">
                  <c:v>44362</c:v>
                </c:pt>
              </c:numCache>
            </c:numRef>
          </c:cat>
          <c:val>
            <c:numRef>
              <c:f>'Havi adatok'!$B$6:$J$6</c:f>
              <c:numCache>
                <c:formatCode>#\ ##0_ ;\-#\ ##0\ </c:formatCode>
                <c:ptCount val="9"/>
                <c:pt idx="0">
                  <c:v>82</c:v>
                </c:pt>
                <c:pt idx="1">
                  <c:v>139</c:v>
                </c:pt>
                <c:pt idx="2">
                  <c:v>46</c:v>
                </c:pt>
                <c:pt idx="3">
                  <c:v>121</c:v>
                </c:pt>
                <c:pt idx="4">
                  <c:v>73</c:v>
                </c:pt>
                <c:pt idx="5">
                  <c:v>234</c:v>
                </c:pt>
                <c:pt idx="6">
                  <c:v>163</c:v>
                </c:pt>
                <c:pt idx="7">
                  <c:v>12</c:v>
                </c:pt>
                <c:pt idx="8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4AF-4B7A-97D3-F9A04736B7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9"/>
        <c:axId val="274609112"/>
        <c:axId val="274607152"/>
      </c:barChart>
      <c:catAx>
        <c:axId val="274609112"/>
        <c:scaling>
          <c:orientation val="minMax"/>
        </c:scaling>
        <c:delete val="0"/>
        <c:axPos val="b"/>
        <c:numFmt formatCode="[$-40E]yyyy/\ mmm\.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274607152"/>
        <c:crosses val="autoZero"/>
        <c:auto val="0"/>
        <c:lblAlgn val="ctr"/>
        <c:lblOffset val="100"/>
        <c:noMultiLvlLbl val="1"/>
      </c:catAx>
      <c:valAx>
        <c:axId val="274607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274609112"/>
        <c:crosses val="autoZero"/>
        <c:crossBetween val="between"/>
        <c:majorUnit val="2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50000"/>
          <a:lumOff val="50000"/>
        </a:schemeClr>
      </a:solidFill>
      <a:round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b="1"/>
              <a:t>Karanténban lévők száma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'Havi adatok'!$A$7</c:f>
              <c:strCache>
                <c:ptCount val="1"/>
                <c:pt idx="0">
                  <c:v>Karanténban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'Havi adatok'!$B$3:$J$3</c:f>
              <c:numCache>
                <c:formatCode>[$-40E]yyyy/\ mmm\.;@</c:formatCode>
                <c:ptCount val="9"/>
                <c:pt idx="0">
                  <c:v>44136</c:v>
                </c:pt>
                <c:pt idx="1">
                  <c:v>44166</c:v>
                </c:pt>
                <c:pt idx="2">
                  <c:v>44197</c:v>
                </c:pt>
                <c:pt idx="3">
                  <c:v>44228</c:v>
                </c:pt>
                <c:pt idx="4">
                  <c:v>44256</c:v>
                </c:pt>
                <c:pt idx="5">
                  <c:v>44287</c:v>
                </c:pt>
                <c:pt idx="6">
                  <c:v>44317</c:v>
                </c:pt>
                <c:pt idx="7">
                  <c:v>44348</c:v>
                </c:pt>
                <c:pt idx="8">
                  <c:v>44362</c:v>
                </c:pt>
              </c:numCache>
            </c:numRef>
          </c:cat>
          <c:val>
            <c:numRef>
              <c:f>'Havi adatok'!$B$7:$J$7</c:f>
              <c:numCache>
                <c:formatCode>#\ ##0_ ;\-#\ ##0\ </c:formatCode>
                <c:ptCount val="9"/>
                <c:pt idx="0">
                  <c:v>8</c:v>
                </c:pt>
                <c:pt idx="1">
                  <c:v>21</c:v>
                </c:pt>
                <c:pt idx="2">
                  <c:v>12</c:v>
                </c:pt>
                <c:pt idx="3">
                  <c:v>5</c:v>
                </c:pt>
                <c:pt idx="4">
                  <c:v>8</c:v>
                </c:pt>
                <c:pt idx="5">
                  <c:v>73</c:v>
                </c:pt>
                <c:pt idx="6">
                  <c:v>19</c:v>
                </c:pt>
                <c:pt idx="7">
                  <c:v>4</c:v>
                </c:pt>
                <c:pt idx="8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544-44CE-B58C-DE0A696E21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9"/>
        <c:axId val="274611072"/>
        <c:axId val="274609504"/>
      </c:barChart>
      <c:catAx>
        <c:axId val="274611072"/>
        <c:scaling>
          <c:orientation val="minMax"/>
        </c:scaling>
        <c:delete val="0"/>
        <c:axPos val="b"/>
        <c:numFmt formatCode="[$-40E]yyyy/\ mmm\.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274609504"/>
        <c:crosses val="autoZero"/>
        <c:auto val="0"/>
        <c:lblAlgn val="ctr"/>
        <c:lblOffset val="100"/>
        <c:noMultiLvlLbl val="1"/>
      </c:catAx>
      <c:valAx>
        <c:axId val="274609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274611072"/>
        <c:crosses val="autoZero"/>
        <c:crossBetween val="between"/>
        <c:majorUnit val="2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50000"/>
          <a:lumOff val="50000"/>
        </a:schemeClr>
      </a:solidFill>
      <a:round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BFC19D-3660-43FB-9339-3404DD235DF3}" type="datetimeFigureOut">
              <a:rPr lang="hu-HU" smtClean="0"/>
              <a:t>2021. 06. 24.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9727B-353D-44DB-A257-A7089D5F4A9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5675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872" cy="498248"/>
          </a:xfrm>
          <a:prstGeom prst="rect">
            <a:avLst/>
          </a:prstGeom>
        </p:spPr>
        <p:txBody>
          <a:bodyPr vert="horz" lIns="91934" tIns="45967" rIns="91934" bIns="45967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209" y="0"/>
            <a:ext cx="2945872" cy="498248"/>
          </a:xfrm>
          <a:prstGeom prst="rect">
            <a:avLst/>
          </a:prstGeom>
        </p:spPr>
        <p:txBody>
          <a:bodyPr vert="horz" lIns="91934" tIns="45967" rIns="91934" bIns="45967" rtlCol="0"/>
          <a:lstStyle>
            <a:lvl1pPr algn="r">
              <a:defRPr sz="1200"/>
            </a:lvl1pPr>
          </a:lstStyle>
          <a:p>
            <a:fld id="{2CE2AF06-7601-4DBC-B21B-7EA033DB2B78}" type="datetimeFigureOut">
              <a:rPr lang="hu-HU" smtClean="0"/>
              <a:t>2021. 06. 24.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34" tIns="45967" rIns="91934" bIns="45967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449" y="4776477"/>
            <a:ext cx="5438778" cy="3909332"/>
          </a:xfrm>
          <a:prstGeom prst="rect">
            <a:avLst/>
          </a:prstGeom>
        </p:spPr>
        <p:txBody>
          <a:bodyPr vert="horz" lIns="91934" tIns="45967" rIns="91934" bIns="45967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1" y="9428390"/>
            <a:ext cx="2945872" cy="498248"/>
          </a:xfrm>
          <a:prstGeom prst="rect">
            <a:avLst/>
          </a:prstGeom>
        </p:spPr>
        <p:txBody>
          <a:bodyPr vert="horz" lIns="91934" tIns="45967" rIns="91934" bIns="45967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209" y="9428390"/>
            <a:ext cx="2945872" cy="498248"/>
          </a:xfrm>
          <a:prstGeom prst="rect">
            <a:avLst/>
          </a:prstGeom>
        </p:spPr>
        <p:txBody>
          <a:bodyPr vert="horz" lIns="91934" tIns="45967" rIns="91934" bIns="45967" rtlCol="0" anchor="b"/>
          <a:lstStyle>
            <a:lvl1pPr algn="r">
              <a:defRPr sz="1200"/>
            </a:lvl1pPr>
          </a:lstStyle>
          <a:p>
            <a:fld id="{CCF49270-DB8B-4D15-A41D-B89EA928964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1961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2DD0DBBD-85B0-432C-A9A3-17FE6756DDF9}" type="datetimeFigureOut">
              <a:rPr lang="hu-HU" smtClean="0"/>
              <a:pPr/>
              <a:t>2021. 06. 24.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36D709F-8A21-499E-AC0B-F6A1E6DF0A8D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1" name="Téglalap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Téglalap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églalap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Téglalap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DBBD-85B0-432C-A9A3-17FE6756DDF9}" type="datetimeFigureOut">
              <a:rPr lang="hu-HU" smtClean="0"/>
              <a:pPr/>
              <a:t>2021. 06. 24.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D709F-8A21-499E-AC0B-F6A1E6DF0A8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DBBD-85B0-432C-A9A3-17FE6756DDF9}" type="datetimeFigureOut">
              <a:rPr lang="hu-HU" smtClean="0"/>
              <a:pPr/>
              <a:t>2021. 06. 24.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D709F-8A21-499E-AC0B-F6A1E6DF0A8D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Háromszög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DBBD-85B0-432C-A9A3-17FE6756DDF9}" type="datetimeFigureOut">
              <a:rPr lang="hu-HU" smtClean="0"/>
              <a:pPr/>
              <a:t>2021. 06. 24.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D709F-8A21-499E-AC0B-F6A1E6DF0A8D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DD0DBBD-85B0-432C-A9A3-17FE6756DDF9}" type="datetimeFigureOut">
              <a:rPr lang="hu-HU" smtClean="0"/>
              <a:pPr/>
              <a:t>2021. 06. 24.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36D709F-8A21-499E-AC0B-F6A1E6DF0A8D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Téglalap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DBBD-85B0-432C-A9A3-17FE6756DDF9}" type="datetimeFigureOut">
              <a:rPr lang="hu-HU" smtClean="0"/>
              <a:pPr/>
              <a:t>2021. 06. 24.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D709F-8A21-499E-AC0B-F6A1E6DF0A8D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DBBD-85B0-432C-A9A3-17FE6756DDF9}" type="datetimeFigureOut">
              <a:rPr lang="hu-HU" smtClean="0"/>
              <a:pPr/>
              <a:t>2021. 06. 24.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D709F-8A21-499E-AC0B-F6A1E6DF0A8D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DBBD-85B0-432C-A9A3-17FE6756DDF9}" type="datetimeFigureOut">
              <a:rPr lang="hu-HU" smtClean="0"/>
              <a:pPr/>
              <a:t>2021. 06. 24.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D709F-8A21-499E-AC0B-F6A1E6DF0A8D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6" name="Háromszög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DBBD-85B0-432C-A9A3-17FE6756DDF9}" type="datetimeFigureOut">
              <a:rPr lang="hu-HU" smtClean="0"/>
              <a:pPr/>
              <a:t>2021. 06. 24.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D709F-8A21-499E-AC0B-F6A1E6DF0A8D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5" name="Egyenes összekötő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Háromszög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DBBD-85B0-432C-A9A3-17FE6756DDF9}" type="datetimeFigureOut">
              <a:rPr lang="hu-HU" smtClean="0"/>
              <a:pPr/>
              <a:t>2021. 06. 24.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D709F-8A21-499E-AC0B-F6A1E6DF0A8D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Egyenes összekötő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Egyenes összekötő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Háromszög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artalom helye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hu-HU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DBBD-85B0-432C-A9A3-17FE6756DDF9}" type="datetimeFigureOut">
              <a:rPr lang="hu-HU" smtClean="0"/>
              <a:pPr/>
              <a:t>2021. 06. 24.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D709F-8A21-499E-AC0B-F6A1E6DF0A8D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Egyenes összekötő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Háromszög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/>
              <a:t>Mintaszöveg szerkesztése</a:t>
            </a:r>
          </a:p>
          <a:p>
            <a:pPr lvl="1" eaLnBrk="1" latinLnBrk="0" hangingPunct="1"/>
            <a:r>
              <a:rPr kumimoji="0" lang="hu-HU"/>
              <a:t>Második szint</a:t>
            </a:r>
          </a:p>
          <a:p>
            <a:pPr lvl="2" eaLnBrk="1" latinLnBrk="0" hangingPunct="1"/>
            <a:r>
              <a:rPr kumimoji="0" lang="hu-HU"/>
              <a:t>Harmadik szint</a:t>
            </a:r>
          </a:p>
          <a:p>
            <a:pPr lvl="3" eaLnBrk="1" latinLnBrk="0" hangingPunct="1"/>
            <a:r>
              <a:rPr kumimoji="0" lang="hu-HU"/>
              <a:t>Negyedik szint</a:t>
            </a:r>
          </a:p>
          <a:p>
            <a:pPr lvl="4" eaLnBrk="1" latinLnBrk="0" hangingPunct="1"/>
            <a:r>
              <a:rPr kumimoji="0" lang="hu-HU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DD0DBBD-85B0-432C-A9A3-17FE6756DDF9}" type="datetimeFigureOut">
              <a:rPr lang="hu-HU" smtClean="0"/>
              <a:pPr/>
              <a:t>2021. 06. 24.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6D709F-8A21-499E-AC0B-F6A1E6DF0A8D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8" name="Egyenes összekötő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Egyenes összekötő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Háromszög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zekesfehervar.hu/veszelyhelyzeti-dontesek-2020-november-4-tol" TargetMode="External"/><Relationship Id="rId2" Type="http://schemas.openxmlformats.org/officeDocument/2006/relationships/hyperlink" Target="https://www.szekesfehervar.hu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hyperlink" Target="https://m.facebook.com/watch/2866664260275027/" TargetMode="Externa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F29E551E-1F4D-4159-A897-C24DD534C7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5616" y="3284984"/>
            <a:ext cx="7137176" cy="1656184"/>
          </a:xfrm>
        </p:spPr>
        <p:txBody>
          <a:bodyPr>
            <a:noAutofit/>
          </a:bodyPr>
          <a:lstStyle/>
          <a:p>
            <a:r>
              <a:rPr lang="hu-HU" sz="2400" b="1" dirty="0">
                <a:solidFill>
                  <a:srgbClr val="FF0000"/>
                </a:solidFill>
                <a:latin typeface="+mn-lt"/>
              </a:rPr>
              <a:t>TÁJÉKOZTATÓ</a:t>
            </a:r>
            <a:r>
              <a:rPr lang="hu-HU" sz="2400" b="1" dirty="0">
                <a:solidFill>
                  <a:srgbClr val="FF0000"/>
                </a:solidFill>
              </a:rPr>
              <a:t/>
            </a:r>
            <a:br>
              <a:rPr lang="hu-HU" sz="2400" b="1" dirty="0">
                <a:solidFill>
                  <a:srgbClr val="FF0000"/>
                </a:solidFill>
              </a:rPr>
            </a:br>
            <a:r>
              <a:rPr lang="hu-HU" sz="17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az élet-és vagyonbiztonságot veszélyeztető tömeges megbetegedést okozó humánjárvány elleni </a:t>
            </a:r>
            <a:br>
              <a:rPr lang="hu-HU" sz="17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</a:br>
            <a:r>
              <a:rPr lang="hu-HU" sz="17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– a 2020. november 4. és 2021. június 14. közötti időszakban végzett – </a:t>
            </a:r>
            <a:br>
              <a:rPr lang="hu-HU" sz="17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</a:br>
            <a:r>
              <a:rPr lang="hu-HU" sz="17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védekezési feladatellátásról, tett intézkedésekről</a:t>
            </a:r>
            <a:endParaRPr lang="hu-HU" sz="1700" b="1" dirty="0">
              <a:latin typeface="+mn-lt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="" xmlns:a16="http://schemas.microsoft.com/office/drawing/2014/main" id="{9DC05AFC-C55F-44F8-BA9F-0E9240A2F2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b="1" dirty="0">
                <a:solidFill>
                  <a:srgbClr val="002060"/>
                </a:solidFill>
                <a:latin typeface="+mn-lt"/>
              </a:rPr>
              <a:t>2021. június 25</a:t>
            </a:r>
            <a:r>
              <a:rPr lang="hu-HU" b="1" dirty="0">
                <a:latin typeface="+mn-lt"/>
              </a:rPr>
              <a:t>.</a:t>
            </a:r>
          </a:p>
        </p:txBody>
      </p:sp>
      <p:pic>
        <p:nvPicPr>
          <p:cNvPr id="1026" name="Picture 2" descr="Igéző - Home | Facebook">
            <a:extLst>
              <a:ext uri="{FF2B5EF4-FFF2-40B4-BE49-F238E27FC236}">
                <a16:creationId xmlns="" xmlns:a16="http://schemas.microsoft.com/office/drawing/2014/main" id="{4AF1CB53-DACB-4EA5-888D-521C5763E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76672"/>
            <a:ext cx="2095500" cy="218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227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DE7A33A6-0E6C-4D53-863F-4A9F4D238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152399"/>
            <a:ext cx="8291264" cy="540297"/>
          </a:xfrm>
        </p:spPr>
        <p:txBody>
          <a:bodyPr>
            <a:normAutofit fontScale="90000"/>
          </a:bodyPr>
          <a:lstStyle/>
          <a:p>
            <a:pPr algn="ctr"/>
            <a:r>
              <a:rPr lang="hu-HU" b="1" dirty="0">
                <a:solidFill>
                  <a:srgbClr val="002060"/>
                </a:solidFill>
                <a:latin typeface="+mn-lt"/>
              </a:rPr>
              <a:t>EGÉSZSÉGÜGYI ALAPELLÁTÁS I.</a:t>
            </a:r>
          </a:p>
        </p:txBody>
      </p:sp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4FA9D855-864E-4462-A946-DC9982298E03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27594386"/>
              </p:ext>
            </p:extLst>
          </p:nvPr>
        </p:nvGraphicFramePr>
        <p:xfrm>
          <a:off x="457200" y="620690"/>
          <a:ext cx="8579295" cy="6187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9765">
                  <a:extLst>
                    <a:ext uri="{9D8B030D-6E8A-4147-A177-3AD203B41FA5}">
                      <a16:colId xmlns="" xmlns:a16="http://schemas.microsoft.com/office/drawing/2014/main" val="3539086474"/>
                    </a:ext>
                  </a:extLst>
                </a:gridCol>
                <a:gridCol w="2859765">
                  <a:extLst>
                    <a:ext uri="{9D8B030D-6E8A-4147-A177-3AD203B41FA5}">
                      <a16:colId xmlns="" xmlns:a16="http://schemas.microsoft.com/office/drawing/2014/main" val="1907553978"/>
                    </a:ext>
                  </a:extLst>
                </a:gridCol>
                <a:gridCol w="2859765">
                  <a:extLst>
                    <a:ext uri="{9D8B030D-6E8A-4147-A177-3AD203B41FA5}">
                      <a16:colId xmlns="" xmlns:a16="http://schemas.microsoft.com/office/drawing/2014/main" val="388615010"/>
                    </a:ext>
                  </a:extLst>
                </a:gridCol>
              </a:tblGrid>
              <a:tr h="975740"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solidFill>
                            <a:srgbClr val="C00000"/>
                          </a:solidFill>
                        </a:rPr>
                        <a:t>Szolgáltatás megnevezése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C00000"/>
                          </a:solidFill>
                        </a:rPr>
                        <a:t>Veszélyhelyzeti feladatellátás 2020.11.04-től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C00000"/>
                          </a:solidFill>
                        </a:rPr>
                        <a:t>Önkormányzati veszélyhelyzeti „többlet”- szerepvállalás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1971110"/>
                  </a:ext>
                </a:extLst>
              </a:tr>
              <a:tr h="5000922"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>
                          <a:solidFill>
                            <a:srgbClr val="C00000"/>
                          </a:solidFill>
                        </a:rPr>
                        <a:t>Háziorvosok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eljárásrendek folyamatos nyomon követése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a 2020. január 29-től előtérbe helyezett telefonos (táv-) konzultáció „</a:t>
                      </a:r>
                      <a:r>
                        <a:rPr lang="hu-HU" sz="1400" b="1" dirty="0" err="1">
                          <a:solidFill>
                            <a:srgbClr val="002060"/>
                          </a:solidFill>
                        </a:rPr>
                        <a:t>továbbélése</a:t>
                      </a: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” (ok: fertőzési gócpontok kialakulásának elkerülése)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viszonylagos zavartalanság (gördülékenységi akadály: a veszélyhelyzeti oltási tehernövekedés - NNK 2021.01.19-i levele: oltást végzők körének kiterjesztése a háziorvosokra)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krónikus betegek folyamatos gondozása biztosított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táppénzes dokumentáció kiadása gördülékeny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mobiltelefonkészülék és telefonszám biztosítása (teljes költségvállalás mellett!) a távkonzultáció zavartalanságának biztosítására</a:t>
                      </a:r>
                    </a:p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a védőoltás felvételével kapcsolatos adminisztratív munkateher részbeni átvállalása – </a:t>
                      </a:r>
                      <a:r>
                        <a:rPr lang="hu-HU" sz="1400" b="1" dirty="0" err="1">
                          <a:solidFill>
                            <a:srgbClr val="002060"/>
                          </a:solidFill>
                        </a:rPr>
                        <a:t>önko.foglalkoztatottak</a:t>
                      </a: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 segítő feladatellátása (OLTÓPONTOKON IS!)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08860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7795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23CCCA85-D774-4898-A432-409F1BE40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>
                <a:solidFill>
                  <a:srgbClr val="002060"/>
                </a:solidFill>
                <a:latin typeface="+mn-lt"/>
              </a:rPr>
              <a:t>EGÉSZSÉGÜGYI ALAPELLÁTÁS II.</a:t>
            </a:r>
            <a:endParaRPr lang="hu-HU" dirty="0">
              <a:latin typeface="+mn-lt"/>
            </a:endParaRPr>
          </a:p>
        </p:txBody>
      </p:sp>
      <p:sp>
        <p:nvSpPr>
          <p:cNvPr id="7" name="Tartalom helye 6">
            <a:extLst>
              <a:ext uri="{FF2B5EF4-FFF2-40B4-BE49-F238E27FC236}">
                <a16:creationId xmlns="" xmlns:a16="http://schemas.microsoft.com/office/drawing/2014/main" id="{74EBBFCA-4606-497B-846B-168D37B241D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219200"/>
            <a:ext cx="8363272" cy="5638800"/>
          </a:xfrm>
        </p:spPr>
        <p:txBody>
          <a:bodyPr/>
          <a:lstStyle/>
          <a:p>
            <a:pPr marL="0" indent="0" algn="ctr">
              <a:buNone/>
            </a:pPr>
            <a:r>
              <a:rPr lang="hu-HU" sz="2000" b="1" dirty="0">
                <a:solidFill>
                  <a:srgbClr val="C00000"/>
                </a:solidFill>
                <a:effectLst/>
                <a:ea typeface="Calibri" panose="020F0502020204030204" pitchFamily="34" charset="0"/>
              </a:rPr>
              <a:t>Önkormányzati segítő szerepvállalá</a:t>
            </a:r>
            <a:r>
              <a:rPr lang="hu-HU" sz="2000" b="1" dirty="0">
                <a:solidFill>
                  <a:srgbClr val="C00000"/>
                </a:solidFill>
                <a:ea typeface="Calibri" panose="020F0502020204030204" pitchFamily="34" charset="0"/>
              </a:rPr>
              <a:t>s</a:t>
            </a:r>
          </a:p>
          <a:p>
            <a:pPr marL="0" indent="0">
              <a:buNone/>
            </a:pPr>
            <a:endParaRPr lang="hu-HU" sz="1800" b="1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hu-HU" sz="1800" b="1" dirty="0">
                <a:solidFill>
                  <a:srgbClr val="002060"/>
                </a:solidFill>
                <a:ea typeface="Calibri" panose="020F0502020204030204" pitchFamily="34" charset="0"/>
              </a:rPr>
              <a:t>1. az</a:t>
            </a:r>
            <a:r>
              <a:rPr lang="hu-H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oltás szervezéséhez a háziorvosok és a Kórház részére </a:t>
            </a:r>
            <a:r>
              <a:rPr lang="hu-HU" sz="1800" b="1" dirty="0">
                <a:solidFill>
                  <a:srgbClr val="C00000"/>
                </a:solidFill>
                <a:effectLst/>
                <a:ea typeface="Calibri" panose="020F0502020204030204" pitchFamily="34" charset="0"/>
              </a:rPr>
              <a:t>adminisztratív segítség</a:t>
            </a:r>
            <a:r>
              <a:rPr lang="hu-H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et biztosított</a:t>
            </a:r>
          </a:p>
          <a:p>
            <a:pPr marL="0" indent="0" algn="just">
              <a:buNone/>
            </a:pPr>
            <a:endParaRPr lang="hu-HU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hu-HU" b="1" dirty="0">
              <a:solidFill>
                <a:srgbClr val="002060"/>
              </a:solidFill>
            </a:endParaRPr>
          </a:p>
        </p:txBody>
      </p:sp>
      <p:graphicFrame>
        <p:nvGraphicFramePr>
          <p:cNvPr id="8" name="Táblázat 7">
            <a:extLst>
              <a:ext uri="{FF2B5EF4-FFF2-40B4-BE49-F238E27FC236}">
                <a16:creationId xmlns="" xmlns:a16="http://schemas.microsoft.com/office/drawing/2014/main" id="{DD6BC891-8760-43A0-AE10-671C67B839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912669"/>
              </p:ext>
            </p:extLst>
          </p:nvPr>
        </p:nvGraphicFramePr>
        <p:xfrm>
          <a:off x="395536" y="2780928"/>
          <a:ext cx="8424934" cy="37444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76999">
                  <a:extLst>
                    <a:ext uri="{9D8B030D-6E8A-4147-A177-3AD203B41FA5}">
                      <a16:colId xmlns="" xmlns:a16="http://schemas.microsoft.com/office/drawing/2014/main" val="1400693066"/>
                    </a:ext>
                  </a:extLst>
                </a:gridCol>
                <a:gridCol w="1453551">
                  <a:extLst>
                    <a:ext uri="{9D8B030D-6E8A-4147-A177-3AD203B41FA5}">
                      <a16:colId xmlns="" xmlns:a16="http://schemas.microsoft.com/office/drawing/2014/main" val="136255543"/>
                    </a:ext>
                  </a:extLst>
                </a:gridCol>
                <a:gridCol w="1453551">
                  <a:extLst>
                    <a:ext uri="{9D8B030D-6E8A-4147-A177-3AD203B41FA5}">
                      <a16:colId xmlns="" xmlns:a16="http://schemas.microsoft.com/office/drawing/2014/main" val="360324511"/>
                    </a:ext>
                  </a:extLst>
                </a:gridCol>
                <a:gridCol w="1453551">
                  <a:extLst>
                    <a:ext uri="{9D8B030D-6E8A-4147-A177-3AD203B41FA5}">
                      <a16:colId xmlns="" xmlns:a16="http://schemas.microsoft.com/office/drawing/2014/main" val="4147252638"/>
                    </a:ext>
                  </a:extLst>
                </a:gridCol>
                <a:gridCol w="987282">
                  <a:extLst>
                    <a:ext uri="{9D8B030D-6E8A-4147-A177-3AD203B41FA5}">
                      <a16:colId xmlns="" xmlns:a16="http://schemas.microsoft.com/office/drawing/2014/main" val="2210203905"/>
                    </a:ext>
                  </a:extLst>
                </a:gridCol>
              </a:tblGrid>
              <a:tr h="7488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2021. március 1 – 2021. május 31.</a:t>
                      </a:r>
                      <a:endParaRPr lang="hu-HU" sz="14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Háziorvosok</a:t>
                      </a:r>
                      <a:endParaRPr lang="hu-HU" sz="14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Kórház</a:t>
                      </a:r>
                      <a:endParaRPr lang="hu-HU" sz="14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összesen </a:t>
                      </a:r>
                      <a:endParaRPr lang="hu-HU" sz="14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átlag</a:t>
                      </a:r>
                      <a:endParaRPr lang="hu-HU" sz="14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="" xmlns:a16="http://schemas.microsoft.com/office/drawing/2014/main" val="2792680198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Létszám</a:t>
                      </a:r>
                      <a:endParaRPr lang="hu-HU" sz="14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23</a:t>
                      </a:r>
                      <a:endParaRPr lang="hu-HU" sz="14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37</a:t>
                      </a:r>
                      <a:endParaRPr lang="hu-HU" sz="14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60</a:t>
                      </a:r>
                      <a:endParaRPr lang="hu-HU" sz="14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hu-HU" sz="14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="" xmlns:a16="http://schemas.microsoft.com/office/drawing/2014/main" val="3961580496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Óraszám</a:t>
                      </a:r>
                      <a:endParaRPr lang="hu-HU" sz="14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1 871,5</a:t>
                      </a:r>
                      <a:endParaRPr lang="hu-HU" sz="14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2 764,0</a:t>
                      </a:r>
                      <a:endParaRPr lang="hu-HU" sz="14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4 635,5</a:t>
                      </a:r>
                      <a:endParaRPr lang="hu-HU" sz="14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hu-HU" sz="14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="" xmlns:a16="http://schemas.microsoft.com/office/drawing/2014/main" val="722343690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Bruttó kifizetés</a:t>
                      </a:r>
                      <a:endParaRPr lang="hu-HU" sz="14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11 288 417</a:t>
                      </a:r>
                      <a:endParaRPr lang="hu-HU" sz="14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19 828 750</a:t>
                      </a:r>
                      <a:endParaRPr lang="hu-HU" sz="14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31 117 167</a:t>
                      </a:r>
                      <a:endParaRPr lang="hu-HU" sz="14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518 620</a:t>
                      </a:r>
                      <a:endParaRPr lang="hu-HU" sz="14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="" xmlns:a16="http://schemas.microsoft.com/office/drawing/2014/main" val="2422412171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Bruttó kifizetés (</a:t>
                      </a:r>
                      <a:r>
                        <a:rPr lang="hu-HU" sz="1400" b="1" dirty="0" err="1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önk</a:t>
                      </a:r>
                      <a:r>
                        <a:rPr lang="hu-H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hu-HU" sz="14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13 038 122</a:t>
                      </a:r>
                      <a:endParaRPr lang="hu-HU" sz="14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22 902 206</a:t>
                      </a:r>
                      <a:endParaRPr lang="hu-HU" sz="14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35 940 328</a:t>
                      </a:r>
                      <a:endParaRPr lang="hu-HU" sz="14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599 006</a:t>
                      </a:r>
                      <a:endParaRPr lang="hu-HU" sz="14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="" xmlns:a16="http://schemas.microsoft.com/office/drawing/2014/main" val="1749397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4114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40CC33F0-ABE3-434B-828E-B48F70538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>
                <a:solidFill>
                  <a:srgbClr val="002060"/>
                </a:solidFill>
                <a:latin typeface="+mn-lt"/>
              </a:rPr>
              <a:t>EGÉSZSÉGÜGYI ALAPELLÁTÁS III.</a:t>
            </a:r>
            <a:endParaRPr lang="hu-HU" dirty="0">
              <a:latin typeface="+mn-lt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52311DF3-5065-4907-8ABB-E3B612941D1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u-HU" sz="1800" b="1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2.  A háziorvosoknak összesen </a:t>
            </a:r>
            <a:r>
              <a:rPr lang="hu-HU" sz="1800" b="1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61 db mobiltelefon </a:t>
            </a:r>
            <a:r>
              <a:rPr lang="hu-H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került biztosításra 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sz="18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hu-H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Beszerzés és előfizetési díj költsége: 5.152.695 Ft)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hu-HU" sz="1800" b="1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hu-H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3. Háziorvosok számára </a:t>
            </a:r>
            <a:r>
              <a:rPr lang="hu-HU" sz="1800" b="1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védekezési eszközök </a:t>
            </a:r>
            <a:r>
              <a:rPr lang="hu-H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is biztosításra kerültek</a:t>
            </a: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Nyíl: lefelé mutató 3">
            <a:extLst>
              <a:ext uri="{FF2B5EF4-FFF2-40B4-BE49-F238E27FC236}">
                <a16:creationId xmlns="" xmlns:a16="http://schemas.microsoft.com/office/drawing/2014/main" id="{52FEEEEA-944E-4017-B400-A765425BA925}"/>
              </a:ext>
            </a:extLst>
          </p:cNvPr>
          <p:cNvSpPr/>
          <p:nvPr/>
        </p:nvSpPr>
        <p:spPr>
          <a:xfrm>
            <a:off x="4427984" y="4077072"/>
            <a:ext cx="484632" cy="15617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0687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>
            <a:extLst>
              <a:ext uri="{FF2B5EF4-FFF2-40B4-BE49-F238E27FC236}">
                <a16:creationId xmlns="" xmlns:a16="http://schemas.microsoft.com/office/drawing/2014/main" id="{50FE494B-17EF-450E-96AD-0AC710DD255D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72419434"/>
              </p:ext>
            </p:extLst>
          </p:nvPr>
        </p:nvGraphicFramePr>
        <p:xfrm>
          <a:off x="323528" y="404664"/>
          <a:ext cx="8640960" cy="61206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87267">
                  <a:extLst>
                    <a:ext uri="{9D8B030D-6E8A-4147-A177-3AD203B41FA5}">
                      <a16:colId xmlns="" xmlns:a16="http://schemas.microsoft.com/office/drawing/2014/main" val="191107203"/>
                    </a:ext>
                  </a:extLst>
                </a:gridCol>
                <a:gridCol w="988902">
                  <a:extLst>
                    <a:ext uri="{9D8B030D-6E8A-4147-A177-3AD203B41FA5}">
                      <a16:colId xmlns="" xmlns:a16="http://schemas.microsoft.com/office/drawing/2014/main" val="781220587"/>
                    </a:ext>
                  </a:extLst>
                </a:gridCol>
                <a:gridCol w="1964791">
                  <a:extLst>
                    <a:ext uri="{9D8B030D-6E8A-4147-A177-3AD203B41FA5}">
                      <a16:colId xmlns="" xmlns:a16="http://schemas.microsoft.com/office/drawing/2014/main" val="2529737993"/>
                    </a:ext>
                  </a:extLst>
                </a:gridCol>
              </a:tblGrid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 kern="1200" dirty="0">
                          <a:solidFill>
                            <a:srgbClr val="C00000"/>
                          </a:solidFill>
                          <a:effectLst/>
                        </a:rPr>
                        <a:t>Eszköz megnevezése</a:t>
                      </a:r>
                      <a:endParaRPr lang="hu-HU" sz="14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 kern="1200" dirty="0">
                          <a:solidFill>
                            <a:srgbClr val="C00000"/>
                          </a:solidFill>
                          <a:effectLst/>
                        </a:rPr>
                        <a:t>db </a:t>
                      </a:r>
                      <a:endParaRPr lang="hu-HU" sz="14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 b="1" kern="1200" dirty="0">
                          <a:solidFill>
                            <a:srgbClr val="C00000"/>
                          </a:solidFill>
                          <a:effectLst/>
                        </a:rPr>
                        <a:t>Bruttó érték (Ft)</a:t>
                      </a:r>
                      <a:endParaRPr lang="hu-HU" sz="14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4236764008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egyszer használatos kesztyű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13 400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468 827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2997437962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maszk FFP2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3 816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8 931 729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2979283202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cipővédő 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1 390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32 016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770208631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Lábzsák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1 240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20 472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3190297376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Védőruha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646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4 325 854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215327775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szájmaszk textil, mosható, fehér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437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456 105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2067411963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Egészségügyi sapka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355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10 573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2104134811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overall XL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284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1 659 128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32520047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felülettisztító antibakteriális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224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725 424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3939750882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overall Delta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179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882 040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94274226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overall delta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136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262 534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844725319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plexi arcpajzs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129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155 702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853357544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kézfertőtlenítő 1 L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87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302 094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308435285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kéztisztító gél alkoholos </a:t>
                      </a:r>
                      <a:r>
                        <a:rPr lang="hu-HU" sz="1200" b="1" kern="1200" dirty="0" err="1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PolySoap</a:t>
                      </a: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500ml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51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193 035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1597959513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légtisztító berendezés 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48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1 639 824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3207938178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Pormaszk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40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93 858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1431112866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kéz- és bőrfertőtlenítő gél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50 546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2769669150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fali kézfertőtlenítő adagoló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230 505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361079623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levegő tisztító és párásító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1 193 800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2617659841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kézmosó adagoló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24 501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2442857641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kézfertőtlenítőszer adagoló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99 060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891420982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kézfertőtlenítő adagolóhoz állvány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19 440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1676475115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kézfertőtlenítő színtelen pumpás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2 667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2843211772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lázmérő digitális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23 614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1346882907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kézmosó krém adagoló </a:t>
                      </a:r>
                      <a:r>
                        <a:rPr lang="hu-HU" sz="1200" b="1" kern="1200" dirty="0" err="1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Pevastar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12 179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1657407455"/>
                  </a:ext>
                </a:extLst>
              </a:tr>
              <a:tr h="226692">
                <a:tc>
                  <a:txBody>
                    <a:bodyPr/>
                    <a:lstStyle/>
                    <a:p>
                      <a:pPr algn="ctr"/>
                      <a:endParaRPr lang="hu-HU" sz="1000" b="1" dirty="0">
                        <a:solidFill>
                          <a:srgbClr val="00206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/>
                      <a:endParaRPr lang="hu-HU" sz="1000" b="1" dirty="0">
                        <a:solidFill>
                          <a:srgbClr val="00206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21 815 527</a:t>
                      </a:r>
                      <a:endParaRPr lang="hu-HU" sz="11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b"/>
                </a:tc>
                <a:extLst>
                  <a:ext uri="{0D108BD9-81ED-4DB2-BD59-A6C34878D82A}">
                    <a16:rowId xmlns="" xmlns:a16="http://schemas.microsoft.com/office/drawing/2014/main" val="464009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7255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454056FF-3046-449F-ADDD-6DBD57A1B0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5536" y="476672"/>
            <a:ext cx="8291264" cy="5680288"/>
          </a:xfrm>
        </p:spPr>
        <p:txBody>
          <a:bodyPr/>
          <a:lstStyle/>
          <a:p>
            <a:pPr marL="0" indent="0" algn="ctr">
              <a:buNone/>
            </a:pPr>
            <a:r>
              <a:rPr lang="hu-H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Humán Szolgáltató Intézet és Székesfehérvár Városgondnokság Kft. </a:t>
            </a:r>
            <a:r>
              <a:rPr lang="hu-HU" sz="1800" b="1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központi raktár</a:t>
            </a:r>
            <a:r>
              <a:rPr lang="hu-H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ának </a:t>
            </a:r>
            <a:r>
              <a:rPr lang="hu-HU" sz="1800" b="1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készlet</a:t>
            </a:r>
            <a:r>
              <a:rPr lang="hu-H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-tartalma</a:t>
            </a:r>
          </a:p>
          <a:p>
            <a:pPr marL="0" indent="0" algn="ctr">
              <a:buNone/>
            </a:pPr>
            <a:r>
              <a:rPr lang="hu-HU" sz="18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Időállapot: </a:t>
            </a:r>
            <a:r>
              <a:rPr lang="hu-H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2021. május 31. 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  <p:graphicFrame>
        <p:nvGraphicFramePr>
          <p:cNvPr id="4" name="Táblázat 3">
            <a:extLst>
              <a:ext uri="{FF2B5EF4-FFF2-40B4-BE49-F238E27FC236}">
                <a16:creationId xmlns="" xmlns:a16="http://schemas.microsoft.com/office/drawing/2014/main" id="{FD16A908-C058-43D6-B19A-F36EC027E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936240"/>
              </p:ext>
            </p:extLst>
          </p:nvPr>
        </p:nvGraphicFramePr>
        <p:xfrm>
          <a:off x="539552" y="1511584"/>
          <a:ext cx="8208912" cy="50299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94850">
                  <a:extLst>
                    <a:ext uri="{9D8B030D-6E8A-4147-A177-3AD203B41FA5}">
                      <a16:colId xmlns="" xmlns:a16="http://schemas.microsoft.com/office/drawing/2014/main" val="3268714761"/>
                    </a:ext>
                  </a:extLst>
                </a:gridCol>
                <a:gridCol w="3314062">
                  <a:extLst>
                    <a:ext uri="{9D8B030D-6E8A-4147-A177-3AD203B41FA5}">
                      <a16:colId xmlns="" xmlns:a16="http://schemas.microsoft.com/office/drawing/2014/main" val="2629295916"/>
                    </a:ext>
                  </a:extLst>
                </a:gridCol>
              </a:tblGrid>
              <a:tr h="250456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600" b="1" kern="1200" dirty="0">
                          <a:solidFill>
                            <a:srgbClr val="C00000"/>
                          </a:solidFill>
                          <a:effectLst/>
                        </a:rPr>
                        <a:t>Megnevezés</a:t>
                      </a:r>
                      <a:endParaRPr lang="hu-HU" sz="16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600" b="1" kern="1200" dirty="0">
                          <a:solidFill>
                            <a:srgbClr val="C00000"/>
                          </a:solidFill>
                          <a:effectLst/>
                        </a:rPr>
                        <a:t>Összes mennyiség</a:t>
                      </a:r>
                      <a:endParaRPr lang="hu-HU" sz="16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="" xmlns:a16="http://schemas.microsoft.com/office/drawing/2014/main" val="1220857066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Szájmaszk 1x használatos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122 135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="" xmlns:a16="http://schemas.microsoft.com/office/drawing/2014/main" val="3114815289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Szájmaszk mosható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</a:rPr>
                        <a:t>19 860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="" xmlns:a16="http://schemas.microsoft.com/office/drawing/2014/main" val="1280990065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 err="1">
                          <a:solidFill>
                            <a:srgbClr val="002060"/>
                          </a:solidFill>
                          <a:effectLst/>
                        </a:rPr>
                        <a:t>Nitril</a:t>
                      </a: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 gumikesztyű 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>
                          <a:solidFill>
                            <a:srgbClr val="002060"/>
                          </a:solidFill>
                          <a:effectLst/>
                        </a:rPr>
                        <a:t>19 500</a:t>
                      </a:r>
                      <a:endParaRPr lang="hu-HU" sz="11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="" xmlns:a16="http://schemas.microsoft.com/office/drawing/2014/main" val="244731774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Lábzsák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12 480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="" xmlns:a16="http://schemas.microsoft.com/office/drawing/2014/main" val="5630814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Szájmaszk FFP2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5 896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="" xmlns:a16="http://schemas.microsoft.com/office/drawing/2014/main" val="222200591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Egyszer használatos védőruha 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2 669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="" xmlns:a16="http://schemas.microsoft.com/office/drawing/2014/main" val="319131333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 err="1">
                          <a:solidFill>
                            <a:srgbClr val="002060"/>
                          </a:solidFill>
                          <a:effectLst/>
                        </a:rPr>
                        <a:t>Bradogél</a:t>
                      </a: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 1L 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527,5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="" xmlns:a16="http://schemas.microsoft.com/office/drawing/2014/main" val="4177010645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 err="1">
                          <a:solidFill>
                            <a:srgbClr val="002060"/>
                          </a:solidFill>
                          <a:effectLst/>
                        </a:rPr>
                        <a:t>Bradolife</a:t>
                      </a: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 gél 300 ml 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470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="" xmlns:a16="http://schemas.microsoft.com/office/drawing/2014/main" val="1589424221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Lily alkoholos felületfertőtlenítő 1L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306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="" xmlns:a16="http://schemas.microsoft.com/office/drawing/2014/main" val="677286777"/>
                  </a:ext>
                </a:extLst>
              </a:tr>
              <a:tr h="211616"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 err="1">
                          <a:solidFill>
                            <a:srgbClr val="002060"/>
                          </a:solidFill>
                          <a:effectLst/>
                        </a:rPr>
                        <a:t>Poly</a:t>
                      </a: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hu-HU" sz="1200" b="1" kern="1200" dirty="0" err="1">
                          <a:solidFill>
                            <a:srgbClr val="002060"/>
                          </a:solidFill>
                          <a:effectLst/>
                        </a:rPr>
                        <a:t>Soap</a:t>
                      </a: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 kézfertőtlenítő gél 500 ml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303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b"/>
                </a:tc>
                <a:extLst>
                  <a:ext uri="{0D108BD9-81ED-4DB2-BD59-A6C34878D82A}">
                    <a16:rowId xmlns="" xmlns:a16="http://schemas.microsoft.com/office/drawing/2014/main" val="1656654900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 err="1">
                          <a:solidFill>
                            <a:srgbClr val="002060"/>
                          </a:solidFill>
                          <a:effectLst/>
                        </a:rPr>
                        <a:t>BNM+Alko-Gel</a:t>
                      </a: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 500ml 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283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="" xmlns:a16="http://schemas.microsoft.com/office/drawing/2014/main" val="1536845158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 err="1">
                          <a:solidFill>
                            <a:srgbClr val="002060"/>
                          </a:solidFill>
                          <a:effectLst/>
                        </a:rPr>
                        <a:t>Brado</a:t>
                      </a: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 Plus kéz és bőrfertőtlenítő 1L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280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="" xmlns:a16="http://schemas.microsoft.com/office/drawing/2014/main" val="2418575791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 err="1">
                          <a:solidFill>
                            <a:srgbClr val="002060"/>
                          </a:solidFill>
                          <a:effectLst/>
                        </a:rPr>
                        <a:t>Bradoman</a:t>
                      </a: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hu-HU" sz="1200" b="1" kern="1200" dirty="0" err="1">
                          <a:solidFill>
                            <a:srgbClr val="002060"/>
                          </a:solidFill>
                          <a:effectLst/>
                        </a:rPr>
                        <a:t>soft</a:t>
                      </a: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 kézfertőtlenítő 1L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268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="" xmlns:a16="http://schemas.microsoft.com/office/drawing/2014/main" val="615335584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 err="1">
                          <a:solidFill>
                            <a:srgbClr val="002060"/>
                          </a:solidFill>
                          <a:effectLst/>
                        </a:rPr>
                        <a:t>Bradolin</a:t>
                      </a: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 1L 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263,5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="" xmlns:a16="http://schemas.microsoft.com/office/drawing/2014/main" val="3251232565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Pumpa 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255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="" xmlns:a16="http://schemas.microsoft.com/office/drawing/2014/main" val="1469156100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 err="1">
                          <a:solidFill>
                            <a:srgbClr val="002060"/>
                          </a:solidFill>
                          <a:effectLst/>
                        </a:rPr>
                        <a:t>Agrisept</a:t>
                      </a: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 fertőtlenítő tabletta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239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="" xmlns:a16="http://schemas.microsoft.com/office/drawing/2014/main" val="1041282357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kern="1200" dirty="0">
                          <a:solidFill>
                            <a:srgbClr val="002060"/>
                          </a:solidFill>
                          <a:effectLst/>
                        </a:rPr>
                        <a:t>Mol </a:t>
                      </a:r>
                      <a:r>
                        <a:rPr lang="en-US" sz="1200" b="1" kern="1200" dirty="0" err="1">
                          <a:solidFill>
                            <a:srgbClr val="002060"/>
                          </a:solidFill>
                          <a:effectLst/>
                        </a:rPr>
                        <a:t>Hygi</a:t>
                      </a:r>
                      <a:r>
                        <a:rPr lang="en-US" sz="1200" b="1" kern="1200" dirty="0">
                          <a:solidFill>
                            <a:srgbClr val="002060"/>
                          </a:solidFill>
                          <a:effectLst/>
                        </a:rPr>
                        <a:t> Flow Rapid 1,95L 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231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="" xmlns:a16="http://schemas.microsoft.com/office/drawing/2014/main" val="2638656795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 err="1">
                          <a:solidFill>
                            <a:srgbClr val="002060"/>
                          </a:solidFill>
                          <a:effectLst/>
                        </a:rPr>
                        <a:t>Medasept</a:t>
                      </a: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 1L 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194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="" xmlns:a16="http://schemas.microsoft.com/office/drawing/2014/main" val="1704188689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 err="1">
                          <a:solidFill>
                            <a:srgbClr val="002060"/>
                          </a:solidFill>
                          <a:effectLst/>
                        </a:rPr>
                        <a:t>Teva</a:t>
                      </a: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 Top </a:t>
                      </a:r>
                      <a:r>
                        <a:rPr lang="hu-HU" sz="1200" b="1" kern="1200" dirty="0" err="1">
                          <a:solidFill>
                            <a:srgbClr val="002060"/>
                          </a:solidFill>
                          <a:effectLst/>
                        </a:rPr>
                        <a:t>Active</a:t>
                      </a: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 alkoholos felületfertőtlenítő 1L 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157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="" xmlns:a16="http://schemas.microsoft.com/office/drawing/2014/main" val="1528169288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Lily alkoholos gél 1L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114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="" xmlns:a16="http://schemas.microsoft.com/office/drawing/2014/main" val="1828747465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Kék zsák 50*30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100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="" xmlns:a16="http://schemas.microsoft.com/office/drawing/2014/main" val="1439626348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Szájmaszk szűrőbetéttel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100</a:t>
                      </a:r>
                      <a:endParaRPr lang="hu-H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="" xmlns:a16="http://schemas.microsoft.com/office/drawing/2014/main" val="6729489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61654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9D966614-AA00-4B18-A244-6108B97D2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40296"/>
          </a:xfrm>
        </p:spPr>
        <p:txBody>
          <a:bodyPr>
            <a:normAutofit fontScale="90000"/>
          </a:bodyPr>
          <a:lstStyle/>
          <a:p>
            <a:pPr algn="ctr"/>
            <a:r>
              <a:rPr lang="hu-HU" b="1" dirty="0">
                <a:solidFill>
                  <a:srgbClr val="002060"/>
                </a:solidFill>
                <a:latin typeface="+mn-lt"/>
              </a:rPr>
              <a:t>EGÉSZSÉGÜGYI ALAPELLÁTÁS IV.</a:t>
            </a:r>
            <a:endParaRPr lang="hu-HU" dirty="0">
              <a:latin typeface="+mn-lt"/>
            </a:endParaRPr>
          </a:p>
        </p:txBody>
      </p:sp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659CF230-813E-473E-83A3-B97AACDF787B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86446970"/>
              </p:ext>
            </p:extLst>
          </p:nvPr>
        </p:nvGraphicFramePr>
        <p:xfrm>
          <a:off x="323528" y="620689"/>
          <a:ext cx="8363272" cy="591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1636">
                  <a:extLst>
                    <a:ext uri="{9D8B030D-6E8A-4147-A177-3AD203B41FA5}">
                      <a16:colId xmlns="" xmlns:a16="http://schemas.microsoft.com/office/drawing/2014/main" val="1398865726"/>
                    </a:ext>
                  </a:extLst>
                </a:gridCol>
                <a:gridCol w="4181636">
                  <a:extLst>
                    <a:ext uri="{9D8B030D-6E8A-4147-A177-3AD203B41FA5}">
                      <a16:colId xmlns="" xmlns:a16="http://schemas.microsoft.com/office/drawing/2014/main" val="743650724"/>
                    </a:ext>
                  </a:extLst>
                </a:gridCol>
              </a:tblGrid>
              <a:tr h="868641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Szolgáltatás megnevezése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dirty="0">
                          <a:solidFill>
                            <a:srgbClr val="C00000"/>
                          </a:solidFill>
                        </a:rPr>
                        <a:t>Veszélyhelyzeti feladatellátás 2020.11.04-től</a:t>
                      </a:r>
                    </a:p>
                    <a:p>
                      <a:pPr algn="ctr"/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89972498"/>
                  </a:ext>
                </a:extLst>
              </a:tr>
              <a:tr h="1476690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C00000"/>
                          </a:solidFill>
                        </a:rPr>
                        <a:t>Házi gyermekorvosok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az ellátás akadálymentes folyamatossága biztosított</a:t>
                      </a:r>
                    </a:p>
                    <a:p>
                      <a:pPr algn="ctr"/>
                      <a:endParaRPr lang="hu-HU" sz="16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az életkorhoz kötött védőoltások beadása valamennyi körzetben megtörtént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27073764"/>
                  </a:ext>
                </a:extLst>
              </a:tr>
              <a:tr h="1533335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C00000"/>
                          </a:solidFill>
                        </a:rPr>
                        <a:t>Fogászat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az ellátás akadálymentes folyamatossága biztosított</a:t>
                      </a:r>
                    </a:p>
                    <a:p>
                      <a:pPr algn="ctr"/>
                      <a:endParaRPr lang="hu-HU" sz="16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az ügyeleti ellátás a megszokott rendben – hétvégén és munkaszüneti napokon – zajlott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18484592"/>
                  </a:ext>
                </a:extLst>
              </a:tr>
              <a:tr h="1245052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C00000"/>
                          </a:solidFill>
                        </a:rPr>
                        <a:t>Ügyeleti ellátás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a feladatellátással megbízott Alba Családorvosi Egyesület az ügyeleti ellátást (gyermek, felnőtt, városkörnyék, nappali készenlét) akadálymentesen biztosította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72627782"/>
                  </a:ext>
                </a:extLst>
              </a:tr>
              <a:tr h="564913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C00000"/>
                          </a:solidFill>
                        </a:rPr>
                        <a:t>Foglalkozás-egészségügy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az ellátás akadálymentes folyamatossága biztosított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86041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2019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EGÉSZSÉGÜGYI ALAPELLÁTÁS </a:t>
            </a:r>
            <a:r>
              <a:rPr lang="hu-HU" b="1" dirty="0" smtClean="0"/>
              <a:t>V</a:t>
            </a:r>
            <a:r>
              <a:rPr lang="hu-HU" b="1" dirty="0"/>
              <a:t>.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b="1" dirty="0" smtClean="0"/>
              <a:t>Felnőtt és gyermek ügyelet </a:t>
            </a:r>
            <a:r>
              <a:rPr lang="hu-HU" dirty="0" smtClean="0"/>
              <a:t>– folyamatos működés, személyes ellátás jelentősen csökkent, telefonos segítségnyújtás jelentősen megnőtt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576868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FCC6A6AF-20D0-4021-89F6-B8BA149FF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152400"/>
            <a:ext cx="8291264" cy="684312"/>
          </a:xfrm>
        </p:spPr>
        <p:txBody>
          <a:bodyPr/>
          <a:lstStyle/>
          <a:p>
            <a:pPr algn="ctr"/>
            <a:r>
              <a:rPr lang="hu-HU" b="1" dirty="0">
                <a:solidFill>
                  <a:srgbClr val="002060"/>
                </a:solidFill>
                <a:latin typeface="+mn-lt"/>
              </a:rPr>
              <a:t>EGÉSZSÉGÜGYI SZAKELLÁTÁS I.</a:t>
            </a:r>
            <a:endParaRPr lang="hu-HU" dirty="0">
              <a:latin typeface="+mn-lt"/>
            </a:endParaRPr>
          </a:p>
        </p:txBody>
      </p:sp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8E13494E-B0CC-45D4-910B-49A218B1CEBF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90323278"/>
              </p:ext>
            </p:extLst>
          </p:nvPr>
        </p:nvGraphicFramePr>
        <p:xfrm>
          <a:off x="323528" y="1196752"/>
          <a:ext cx="8640960" cy="4968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>
                  <a:extLst>
                    <a:ext uri="{9D8B030D-6E8A-4147-A177-3AD203B41FA5}">
                      <a16:colId xmlns="" xmlns:a16="http://schemas.microsoft.com/office/drawing/2014/main" val="2824187053"/>
                    </a:ext>
                  </a:extLst>
                </a:gridCol>
                <a:gridCol w="4320480">
                  <a:extLst>
                    <a:ext uri="{9D8B030D-6E8A-4147-A177-3AD203B41FA5}">
                      <a16:colId xmlns="" xmlns:a16="http://schemas.microsoft.com/office/drawing/2014/main" val="159396488"/>
                    </a:ext>
                  </a:extLst>
                </a:gridCol>
              </a:tblGrid>
              <a:tr h="200809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>
                          <a:solidFill>
                            <a:srgbClr val="C00000"/>
                          </a:solidFill>
                        </a:rPr>
                        <a:t>Szolgáltatás megnevezése</a:t>
                      </a:r>
                    </a:p>
                    <a:p>
                      <a:pPr algn="ctr"/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dirty="0">
                          <a:solidFill>
                            <a:srgbClr val="C00000"/>
                          </a:solidFill>
                        </a:rPr>
                        <a:t>Veszélyhelyzeti feladatellátás 2020.11.04-től</a:t>
                      </a:r>
                    </a:p>
                    <a:p>
                      <a:pPr algn="ctr"/>
                      <a:endParaRPr lang="hu-HU" sz="1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29157619"/>
                  </a:ext>
                </a:extLst>
              </a:tr>
              <a:tr h="2960453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C00000"/>
                          </a:solidFill>
                        </a:rPr>
                        <a:t>Család-és Nővédelmi Központ (CSNK)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a népegészségügyi szűrővizsgálatok fokozatos visszavezetése </a:t>
                      </a:r>
                    </a:p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a nők akut, sürgős ellátása és a várandósok gondozása zavartalan</a:t>
                      </a:r>
                    </a:p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a nőgyógyász szakorvosok által biztosított ellátások akadálymentesen zajlanak</a:t>
                      </a: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pPr algn="ctr"/>
                      <a:endParaRPr lang="hu-H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79626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89901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802F4FE2-4623-4934-B3B1-7BABC4575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>
                <a:solidFill>
                  <a:srgbClr val="002060"/>
                </a:solidFill>
                <a:latin typeface="+mn-lt"/>
              </a:rPr>
              <a:t>EGÉSZSÉGÜGYI SZAKELLÁTÁS II.</a:t>
            </a:r>
            <a:endParaRPr lang="hu-HU" dirty="0">
              <a:latin typeface="+mn-lt"/>
            </a:endParaRPr>
          </a:p>
        </p:txBody>
      </p:sp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8BEAFF1B-D2FC-404B-B00B-D9D38591FDD5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86593723"/>
              </p:ext>
            </p:extLst>
          </p:nvPr>
        </p:nvGraphicFramePr>
        <p:xfrm>
          <a:off x="539552" y="2060848"/>
          <a:ext cx="8147248" cy="36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3624">
                  <a:extLst>
                    <a:ext uri="{9D8B030D-6E8A-4147-A177-3AD203B41FA5}">
                      <a16:colId xmlns="" xmlns:a16="http://schemas.microsoft.com/office/drawing/2014/main" val="469918567"/>
                    </a:ext>
                  </a:extLst>
                </a:gridCol>
                <a:gridCol w="4073624">
                  <a:extLst>
                    <a:ext uri="{9D8B030D-6E8A-4147-A177-3AD203B41FA5}">
                      <a16:colId xmlns="" xmlns:a16="http://schemas.microsoft.com/office/drawing/2014/main" val="1518477059"/>
                    </a:ext>
                  </a:extLst>
                </a:gridCol>
              </a:tblGrid>
              <a:tr h="1800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>
                          <a:solidFill>
                            <a:srgbClr val="C00000"/>
                          </a:solidFill>
                        </a:rPr>
                        <a:t>Szolgáltatás megnevezése</a:t>
                      </a:r>
                    </a:p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dirty="0">
                          <a:solidFill>
                            <a:srgbClr val="C00000"/>
                          </a:solidFill>
                        </a:rPr>
                        <a:t>Veszélyhelyzeti feladatellátás 2020.11.04-től</a:t>
                      </a:r>
                    </a:p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1225147"/>
                  </a:ext>
                </a:extLst>
              </a:tr>
              <a:tr h="1800200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Fogászati röntgen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az ellátás teljes körűen, zavarmentesen biztosított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17678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97841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B3B88321-F0C5-4B56-AAA1-420B2A081B3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5536" y="620688"/>
            <a:ext cx="8291264" cy="5536272"/>
          </a:xfrm>
        </p:spPr>
        <p:txBody>
          <a:bodyPr/>
          <a:lstStyle/>
          <a:p>
            <a:pPr marL="0" indent="0" algn="ctr">
              <a:spcAft>
                <a:spcPts val="0"/>
              </a:spcAft>
              <a:buNone/>
            </a:pPr>
            <a:endParaRPr lang="hu-HU" sz="2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endParaRPr lang="hu-HU" sz="2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endParaRPr lang="hu-HU" sz="2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endParaRPr lang="hu-HU" sz="2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hu-HU" sz="3200" b="1" dirty="0">
                <a:solidFill>
                  <a:srgbClr val="000000"/>
                </a:solidFill>
                <a:ea typeface="Times New Roman" panose="02020603050405020304" pitchFamily="18" charset="0"/>
              </a:rPr>
              <a:t>Kossuth Zsuzsanna Szociális Intézmény</a:t>
            </a:r>
            <a:endParaRPr lang="hu-HU" sz="3200" dirty="0">
              <a:ea typeface="Times New Roman" panose="02020603050405020304" pitchFamily="18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20817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40C09301-F082-4C5B-B86A-7FD9C06CB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52400"/>
            <a:ext cx="8435280" cy="756320"/>
          </a:xfrm>
        </p:spPr>
        <p:txBody>
          <a:bodyPr/>
          <a:lstStyle/>
          <a:p>
            <a:pPr algn="ctr"/>
            <a:r>
              <a:rPr lang="hu-HU" b="1" dirty="0">
                <a:solidFill>
                  <a:srgbClr val="002060"/>
                </a:solidFill>
                <a:latin typeface="+mn-lt"/>
              </a:rPr>
              <a:t>TARTALOM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F8423BF2-09CB-4C7B-8C85-EE9092F1795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435280" cy="5949280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hu-HU" sz="3000" dirty="0" smtClean="0"/>
              <a:t>Jogi </a:t>
            </a:r>
            <a:r>
              <a:rPr lang="hu-HU" sz="3000" dirty="0"/>
              <a:t>szekció - lokális veszélyhelyzeti „kormányzás”;</a:t>
            </a:r>
          </a:p>
          <a:p>
            <a:pPr marL="514350" indent="-514350" algn="just">
              <a:buAutoNum type="arabicPeriod"/>
            </a:pPr>
            <a:r>
              <a:rPr lang="hu-HU" sz="3000" dirty="0"/>
              <a:t>Humán szolgáltatások szekciója;</a:t>
            </a:r>
          </a:p>
          <a:p>
            <a:pPr marL="514350" indent="-514350" algn="just">
              <a:buAutoNum type="arabicPeriod"/>
            </a:pPr>
            <a:r>
              <a:rPr lang="hu-HU" sz="3000" dirty="0"/>
              <a:t>Városüzemeltetési és gazdasági szekció;</a:t>
            </a:r>
          </a:p>
          <a:p>
            <a:pPr marL="514350" indent="-514350" algn="just">
              <a:buAutoNum type="arabicPeriod"/>
            </a:pPr>
            <a:r>
              <a:rPr lang="hu-HU" sz="3000" dirty="0"/>
              <a:t>Tájékoztatási szekció;</a:t>
            </a:r>
          </a:p>
          <a:p>
            <a:pPr marL="514350" indent="-514350" algn="just">
              <a:buAutoNum type="arabicPeriod"/>
            </a:pPr>
            <a:r>
              <a:rPr lang="hu-HU" sz="3000" dirty="0"/>
              <a:t>Lokális integrált alternatív veszélyhelyzeti szervezetrendszer</a:t>
            </a:r>
          </a:p>
          <a:p>
            <a:pPr marL="0" indent="0">
              <a:buNone/>
            </a:pPr>
            <a:endParaRPr lang="hu-HU" dirty="0"/>
          </a:p>
          <a:p>
            <a:pPr>
              <a:buFontTx/>
              <a:buChar char="-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767326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3DE8AFC4-45F7-4205-A866-83707B88F88B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11904717"/>
              </p:ext>
            </p:extLst>
          </p:nvPr>
        </p:nvGraphicFramePr>
        <p:xfrm>
          <a:off x="251520" y="188641"/>
          <a:ext cx="8435280" cy="6189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640">
                  <a:extLst>
                    <a:ext uri="{9D8B030D-6E8A-4147-A177-3AD203B41FA5}">
                      <a16:colId xmlns="" xmlns:a16="http://schemas.microsoft.com/office/drawing/2014/main" val="4030853795"/>
                    </a:ext>
                  </a:extLst>
                </a:gridCol>
                <a:gridCol w="4217640">
                  <a:extLst>
                    <a:ext uri="{9D8B030D-6E8A-4147-A177-3AD203B41FA5}">
                      <a16:colId xmlns="" xmlns:a16="http://schemas.microsoft.com/office/drawing/2014/main" val="2160385179"/>
                    </a:ext>
                  </a:extLst>
                </a:gridCol>
              </a:tblGrid>
              <a:tr h="551850"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solidFill>
                            <a:srgbClr val="C00000"/>
                          </a:solidFill>
                        </a:rPr>
                        <a:t>Ellátás formája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solidFill>
                            <a:srgbClr val="C00000"/>
                          </a:solidFill>
                        </a:rPr>
                        <a:t>Ellátás veszélyhelyzeti jellege</a:t>
                      </a:r>
                    </a:p>
                  </a:txBody>
                  <a:tcPr marT="41564" marB="41564"/>
                </a:tc>
                <a:extLst>
                  <a:ext uri="{0D108BD9-81ED-4DB2-BD59-A6C34878D82A}">
                    <a16:rowId xmlns="" xmlns:a16="http://schemas.microsoft.com/office/drawing/2014/main" val="2482210045"/>
                  </a:ext>
                </a:extLst>
              </a:tr>
              <a:tr h="1006708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Étkeztetés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kiszállítással </a:t>
                      </a:r>
                      <a:r>
                        <a:rPr lang="hu-HU" sz="1600" b="1" dirty="0">
                          <a:solidFill>
                            <a:srgbClr val="C00000"/>
                          </a:solidFill>
                        </a:rPr>
                        <a:t>folyamatos</a:t>
                      </a: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an biztosításra került az igénylők számára</a:t>
                      </a:r>
                    </a:p>
                  </a:txBody>
                  <a:tcPr marT="41564" marB="41564"/>
                </a:tc>
                <a:extLst>
                  <a:ext uri="{0D108BD9-81ED-4DB2-BD59-A6C34878D82A}">
                    <a16:rowId xmlns="" xmlns:a16="http://schemas.microsoft.com/office/drawing/2014/main" val="1268149852"/>
                  </a:ext>
                </a:extLst>
              </a:tr>
              <a:tr h="4630856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Házi segítségnyújtás (HSG)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az ellátás </a:t>
                      </a:r>
                      <a:r>
                        <a:rPr lang="hu-HU" sz="1600" b="1" dirty="0">
                          <a:solidFill>
                            <a:srgbClr val="C00000"/>
                          </a:solidFill>
                        </a:rPr>
                        <a:t>folyamatos</a:t>
                      </a: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 volt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endParaRPr lang="hu-HU" sz="1600" b="1" dirty="0">
                        <a:solidFill>
                          <a:srgbClr val="002060"/>
                        </a:solidFill>
                      </a:endParaRP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a szakképzettséget nem igénylő feladatok ellátását </a:t>
                      </a:r>
                      <a:r>
                        <a:rPr lang="hu-HU" sz="1600" b="1" dirty="0">
                          <a:solidFill>
                            <a:srgbClr val="C00000"/>
                          </a:solidFill>
                        </a:rPr>
                        <a:t>a fenntartó önkormányzat segítségével</a:t>
                      </a: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 önkéntesek látták el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endParaRPr lang="hu-HU" sz="1600" b="1" dirty="0">
                        <a:solidFill>
                          <a:srgbClr val="002060"/>
                        </a:solidFill>
                      </a:endParaRP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a gondozók a nehezített körülmények ellenére lelkiismeretesen, magas fokú empátiával látták el a segítségre szorulókat: a </a:t>
                      </a:r>
                      <a:r>
                        <a:rPr lang="hu-HU" sz="1600" b="1" dirty="0">
                          <a:solidFill>
                            <a:srgbClr val="C00000"/>
                          </a:solidFill>
                        </a:rPr>
                        <a:t>fizikai ellátás mellett lelki támogatással is segítették</a:t>
                      </a: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 a gondozottakat (több családot is érintett volt a Covid-19 tragikus körülményeiben!)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endParaRPr lang="hu-HU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T="41564" marB="41564"/>
                </a:tc>
                <a:extLst>
                  <a:ext uri="{0D108BD9-81ED-4DB2-BD59-A6C34878D82A}">
                    <a16:rowId xmlns="" xmlns:a16="http://schemas.microsoft.com/office/drawing/2014/main" val="36532212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40243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F19E5517-0FB4-405A-A378-96E785F6DBB8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01897293"/>
              </p:ext>
            </p:extLst>
          </p:nvPr>
        </p:nvGraphicFramePr>
        <p:xfrm>
          <a:off x="179512" y="692696"/>
          <a:ext cx="8784976" cy="5472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="" xmlns:a16="http://schemas.microsoft.com/office/drawing/2014/main" val="1019909871"/>
                    </a:ext>
                  </a:extLst>
                </a:gridCol>
                <a:gridCol w="4392488">
                  <a:extLst>
                    <a:ext uri="{9D8B030D-6E8A-4147-A177-3AD203B41FA5}">
                      <a16:colId xmlns="" xmlns:a16="http://schemas.microsoft.com/office/drawing/2014/main" val="1682225869"/>
                    </a:ext>
                  </a:extLst>
                </a:gridCol>
              </a:tblGrid>
              <a:tr h="471665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Ellátás formája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Ellátás veszélyhelyzeti jellege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55420175"/>
                  </a:ext>
                </a:extLst>
              </a:tr>
              <a:tr h="5000943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Nappali ellátás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2020.09.10-től szünetelt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 a gondozási központokban az idős személyek életének és egészségének védelme érdekében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a nappali ellátásban dolgozó gondozók </a:t>
                      </a:r>
                    </a:p>
                    <a:p>
                      <a:pPr marL="342900" indent="-342900" algn="ctr">
                        <a:buFontTx/>
                        <a:buAutoNum type="arabicPeriod"/>
                      </a:pP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segítették a HSG feladatellátást,</a:t>
                      </a:r>
                    </a:p>
                    <a:p>
                      <a:pPr marL="342900" indent="-342900" algn="ctr">
                        <a:buFontTx/>
                        <a:buAutoNum type="arabicPeriod"/>
                      </a:pP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látogatták az otthonukba kényszerült klubtagokat, </a:t>
                      </a:r>
                    </a:p>
                    <a:p>
                      <a:pPr marL="342900" indent="-342900" algn="ctr">
                        <a:buFontTx/>
                        <a:buAutoNum type="arabicPeriod"/>
                      </a:pP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szükség esetén besegítettek a bentlakásos intézmények munkájába</a:t>
                      </a: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18268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4683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1F268C44-4532-4045-A2FC-FD8D2A4FA7B3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36199025"/>
              </p:ext>
            </p:extLst>
          </p:nvPr>
        </p:nvGraphicFramePr>
        <p:xfrm>
          <a:off x="467544" y="476672"/>
          <a:ext cx="8352928" cy="576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9964">
                  <a:extLst>
                    <a:ext uri="{9D8B030D-6E8A-4147-A177-3AD203B41FA5}">
                      <a16:colId xmlns="" xmlns:a16="http://schemas.microsoft.com/office/drawing/2014/main" val="2399911885"/>
                    </a:ext>
                  </a:extLst>
                </a:gridCol>
                <a:gridCol w="3962964">
                  <a:extLst>
                    <a:ext uri="{9D8B030D-6E8A-4147-A177-3AD203B41FA5}">
                      <a16:colId xmlns="" xmlns:a16="http://schemas.microsoft.com/office/drawing/2014/main" val="1131453011"/>
                    </a:ext>
                  </a:extLst>
                </a:gridCol>
              </a:tblGrid>
              <a:tr h="1946387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Ellátás formája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Ellátás veszélyhelyzeti jellege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25321008"/>
                  </a:ext>
                </a:extLst>
              </a:tr>
              <a:tr h="3814253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Átmeneti és tartós elhelyezést nyújtó otthonok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Covid-19 betegek </a:t>
                      </a:r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izolációs helyiségek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ben történt elhelyezése: külön személyzet, teljes védőfelszerelésben 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az intézmények betegszobáiban és izolációs helyiségeiben oxigénkoncentrátorokkal </a:t>
                      </a:r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oxigénterápia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 is biztosított volt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7949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32258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7684C7D5-9D33-43C5-8943-0D69A699A682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04534766"/>
              </p:ext>
            </p:extLst>
          </p:nvPr>
        </p:nvGraphicFramePr>
        <p:xfrm>
          <a:off x="467544" y="548680"/>
          <a:ext cx="8219256" cy="576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19256">
                  <a:extLst>
                    <a:ext uri="{9D8B030D-6E8A-4147-A177-3AD203B41FA5}">
                      <a16:colId xmlns="" xmlns:a16="http://schemas.microsoft.com/office/drawing/2014/main" val="1356192037"/>
                    </a:ext>
                  </a:extLst>
                </a:gridCol>
              </a:tblGrid>
              <a:tr h="1440160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Kapcsolattartás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85464570"/>
                  </a:ext>
                </a:extLst>
              </a:tr>
              <a:tr h="1440160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kivételes hangsúly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t kapott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30475263"/>
                  </a:ext>
                </a:extLst>
              </a:tr>
              <a:tr h="1440160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telefon, videotelefon, </a:t>
                      </a:r>
                      <a:r>
                        <a:rPr lang="hu-HU" b="1" dirty="0" err="1">
                          <a:solidFill>
                            <a:srgbClr val="002060"/>
                          </a:solidFill>
                        </a:rPr>
                        <a:t>messenger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 – </a:t>
                      </a:r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minden ellátott számára biztosított volt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 a hozzátartozók elérése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80576058"/>
                  </a:ext>
                </a:extLst>
              </a:tr>
              <a:tr h="1440160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NNK javaslata szerint a bentlakásos intézményekben </a:t>
                      </a:r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látogató pontok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 kerültek kialakításra (személyes találkozás lehetősége ablakon keresztül)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501811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8170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2E041F2A-8C05-460F-8719-0C149E85617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67544" y="476672"/>
            <a:ext cx="8219256" cy="5680288"/>
          </a:xfrm>
        </p:spPr>
        <p:txBody>
          <a:bodyPr/>
          <a:lstStyle/>
          <a:p>
            <a:pPr marL="0" indent="0" algn="ctr">
              <a:spcAft>
                <a:spcPts val="0"/>
              </a:spcAft>
              <a:buNone/>
            </a:pPr>
            <a:endParaRPr lang="hu-HU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endParaRPr lang="hu-HU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endParaRPr lang="hu-HU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endParaRPr lang="hu-HU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hu-HU" sz="3600" b="1" dirty="0" err="1">
                <a:ea typeface="Times New Roman" panose="02020603050405020304" pitchFamily="18" charset="0"/>
              </a:rPr>
              <a:t>Frim</a:t>
            </a:r>
            <a:r>
              <a:rPr lang="hu-HU" sz="3600" b="1" dirty="0">
                <a:ea typeface="Times New Roman" panose="02020603050405020304" pitchFamily="18" charset="0"/>
              </a:rPr>
              <a:t> Jakab </a:t>
            </a:r>
          </a:p>
          <a:p>
            <a:pPr marL="0" indent="0" algn="ctr">
              <a:spcAft>
                <a:spcPts val="0"/>
              </a:spcAft>
              <a:buNone/>
            </a:pPr>
            <a:r>
              <a:rPr lang="hu-HU" sz="3600" b="1" dirty="0">
                <a:ea typeface="Times New Roman" panose="02020603050405020304" pitchFamily="18" charset="0"/>
              </a:rPr>
              <a:t>Képességfejlesztő Szakosított Otthon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599516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79AA12CD-6629-47B1-B057-01EC43867088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02893418"/>
              </p:ext>
            </p:extLst>
          </p:nvPr>
        </p:nvGraphicFramePr>
        <p:xfrm>
          <a:off x="179512" y="188640"/>
          <a:ext cx="8507288" cy="5385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7288">
                  <a:extLst>
                    <a:ext uri="{9D8B030D-6E8A-4147-A177-3AD203B41FA5}">
                      <a16:colId xmlns="" xmlns:a16="http://schemas.microsoft.com/office/drawing/2014/main" val="1117027742"/>
                    </a:ext>
                  </a:extLst>
                </a:gridCol>
              </a:tblGrid>
              <a:tr h="492917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Veszélyhelyzeti védekezési intézkedés-katalógus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95821656"/>
                  </a:ext>
                </a:extLst>
              </a:tr>
              <a:tr h="850788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Intézményi háziorvos intézményi dolgozók körében </a:t>
                      </a:r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tesztelés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 – 2020.11.23., 30., 12.07., 14. – SZGYF antigén gyorsteszteket biztosított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0324864"/>
                  </a:ext>
                </a:extLst>
              </a:tr>
              <a:tr h="2489955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Ellátottak és hozzátartozók </a:t>
                      </a:r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kapcsolattartás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a: </a:t>
                      </a: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1. intézményi vonalas telefonon,</a:t>
                      </a:r>
                    </a:p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2. személyesen – időjárás függvényében a kapuban járványügyi szabályok megtartása mellett (előzetes bejelentkezés, távolságtartás, maszkviselés, legfeljebb 15 perc időtartam),</a:t>
                      </a:r>
                    </a:p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3. a szakosított ellátást biztosító intézmény elhagyása látogatás céljából azzal, hogy a 72 órán túli távolmaradás esetén a gondozott visszatérése két, legalább 48 óra különbséggel 10 napon belül végzett PCR vizsgálat negatív eredményéhez kötött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92515969"/>
                  </a:ext>
                </a:extLst>
              </a:tr>
              <a:tr h="1206901">
                <a:tc>
                  <a:txBody>
                    <a:bodyPr/>
                    <a:lstStyle/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7907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68530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D20E8CA8-DD38-4990-96B3-E706D33EC046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11910270"/>
              </p:ext>
            </p:extLst>
          </p:nvPr>
        </p:nvGraphicFramePr>
        <p:xfrm>
          <a:off x="611560" y="116632"/>
          <a:ext cx="8075240" cy="5652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75240">
                  <a:extLst>
                    <a:ext uri="{9D8B030D-6E8A-4147-A177-3AD203B41FA5}">
                      <a16:colId xmlns="" xmlns:a16="http://schemas.microsoft.com/office/drawing/2014/main" val="288115671"/>
                    </a:ext>
                  </a:extLst>
                </a:gridCol>
              </a:tblGrid>
              <a:tr h="945463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Veszélyhelyzeti védekezési intézkedés-katalógus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70012855"/>
                  </a:ext>
                </a:extLst>
              </a:tr>
              <a:tr h="1337815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napközi otthoni részleg – FMKHSZJH </a:t>
                      </a:r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hatósági karantén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 elrendelése 2021. április 21-30. (ok: az oltási körbe be nem került napközi otthoni ellátottak között Covid-19 fertőzés kialakulása)</a:t>
                      </a:r>
                    </a:p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a zárlat ideje alatt a VG intézményi fertőtlenítést végzett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67315275"/>
                  </a:ext>
                </a:extLst>
              </a:tr>
              <a:tr h="1029089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305/2021. (IV.30.) kgy. hat: 2021. május 3-7-ig </a:t>
                      </a:r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napközi otthoni ellátás szünetelése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 az ellátottak és foglalkoztatottak egészségének védelme érdekében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88228618"/>
                  </a:ext>
                </a:extLst>
              </a:tr>
              <a:tr h="288033">
                <a:tc>
                  <a:txBody>
                    <a:bodyPr/>
                    <a:lstStyle/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56906557"/>
                  </a:ext>
                </a:extLst>
              </a:tr>
              <a:tr h="945463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NNK határozat – 2021.04.29. – </a:t>
                      </a:r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intézmény elhagyási és látogatási tilalom visszavonása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11876785"/>
                  </a:ext>
                </a:extLst>
              </a:tr>
              <a:tr h="1029089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Védekezési eszközök 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(egyszerhasználatos sebészi és FFP2 szájmaszk, védőruha, gumikesztyű, kézfertőtlenítő, felületfertőtlenítő, gyorsteszt) folyamatos biztosítása – ÖNK., SZGYF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95767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67931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72001246-CAAF-48E1-A55B-C050AFC3DAD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435280" cy="6408712"/>
          </a:xfrm>
        </p:spPr>
        <p:txBody>
          <a:bodyPr/>
          <a:lstStyle/>
          <a:p>
            <a:pPr marL="0" indent="0" algn="ctr">
              <a:buNone/>
            </a:pPr>
            <a:r>
              <a:rPr lang="hu-HU" b="1" dirty="0"/>
              <a:t>Alba Bástya Család-és Gyermekjóléti Központ</a:t>
            </a:r>
          </a:p>
          <a:p>
            <a:pPr marL="0" indent="0" algn="ctr">
              <a:buNone/>
            </a:pPr>
            <a:endParaRPr lang="hu-HU" b="1" dirty="0"/>
          </a:p>
          <a:p>
            <a:pPr marL="0" indent="0" algn="ctr">
              <a:buNone/>
            </a:pPr>
            <a:endParaRPr lang="hu-HU" b="1" dirty="0"/>
          </a:p>
        </p:txBody>
      </p:sp>
      <p:pic>
        <p:nvPicPr>
          <p:cNvPr id="5" name="Kép 4">
            <a:extLst>
              <a:ext uri="{FF2B5EF4-FFF2-40B4-BE49-F238E27FC236}">
                <a16:creationId xmlns="" xmlns:a16="http://schemas.microsoft.com/office/drawing/2014/main" id="{DDC746CB-B0C4-4901-A008-A724B2BE0E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441" y="1052736"/>
            <a:ext cx="7944557" cy="1512168"/>
          </a:xfrm>
          <a:prstGeom prst="rect">
            <a:avLst/>
          </a:prstGeom>
        </p:spPr>
      </p:pic>
      <p:pic>
        <p:nvPicPr>
          <p:cNvPr id="4" name="Kép 3">
            <a:extLst>
              <a:ext uri="{FF2B5EF4-FFF2-40B4-BE49-F238E27FC236}">
                <a16:creationId xmlns="" xmlns:a16="http://schemas.microsoft.com/office/drawing/2014/main" id="{8A8582EC-75BC-4E52-A2F7-21BBA6561B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718" y="2708920"/>
            <a:ext cx="8857778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6782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rtalom helye 5">
            <a:extLst>
              <a:ext uri="{FF2B5EF4-FFF2-40B4-BE49-F238E27FC236}">
                <a16:creationId xmlns="" xmlns:a16="http://schemas.microsoft.com/office/drawing/2014/main" id="{2BCC0897-3D80-4DBE-BD5F-2EA0AE1E918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784976" cy="6480720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hu-HU" sz="3200" b="1" dirty="0">
                <a:solidFill>
                  <a:srgbClr val="002060"/>
                </a:solidFill>
                <a:ea typeface="Calibri" panose="020F0502020204030204" pitchFamily="34" charset="0"/>
              </a:rPr>
              <a:t>JÁRVÁNYÜGYI INTÉZKEDÉSEK </a:t>
            </a: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hu-HU" sz="1800" b="1" i="0" u="sng" strike="noStrike" baseline="0" dirty="0">
                <a:solidFill>
                  <a:srgbClr val="C00000"/>
                </a:solidFill>
              </a:rPr>
              <a:t>Cél: </a:t>
            </a: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hu-HU" sz="1800" b="1" i="0" u="none" strike="noStrike" baseline="0" dirty="0">
                <a:solidFill>
                  <a:srgbClr val="002060"/>
                </a:solidFill>
              </a:rPr>
              <a:t>a szolgáltatások biztonságos és folyamatos működtetése/biztosítása</a:t>
            </a: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hu-HU" sz="1800" b="1" i="0" u="sng" strike="noStrike" baseline="0" dirty="0">
                <a:solidFill>
                  <a:srgbClr val="C00000"/>
                </a:solidFill>
              </a:rPr>
              <a:t>Veszélyhelyzeti intézkedési terv: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hu-HU" sz="1800" b="1" i="0" u="none" strike="noStrike" baseline="0" dirty="0">
                <a:solidFill>
                  <a:srgbClr val="002060"/>
                </a:solidFill>
              </a:rPr>
              <a:t>személyes kontaktok csökkentése </a:t>
            </a:r>
            <a:r>
              <a:rPr lang="hu-HU" sz="1800" b="1" dirty="0">
                <a:solidFill>
                  <a:srgbClr val="002060"/>
                </a:solidFill>
              </a:rPr>
              <a:t>(lehetőség szerint </a:t>
            </a:r>
            <a:r>
              <a:rPr lang="hu-HU" sz="1800" b="1" i="0" u="none" strike="noStrike" baseline="0" dirty="0">
                <a:solidFill>
                  <a:srgbClr val="002060"/>
                </a:solidFill>
              </a:rPr>
              <a:t>online térbe történő átvezetése),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hu-HU" sz="1800" b="1" i="0" u="none" strike="noStrike" baseline="0" dirty="0">
                <a:solidFill>
                  <a:srgbClr val="002060"/>
                </a:solidFill>
              </a:rPr>
              <a:t>a védelmi intézkedések szigorú betartása/betartatása.</a:t>
            </a:r>
          </a:p>
          <a:p>
            <a:pPr marL="0" indent="0" algn="just">
              <a:buNone/>
            </a:pPr>
            <a:endParaRPr lang="hu-HU" sz="1800" b="1" dirty="0">
              <a:solidFill>
                <a:srgbClr val="002060"/>
              </a:solidFill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hu-HU" sz="3200" b="1" dirty="0">
              <a:ea typeface="Calibri" panose="020F0502020204030204" pitchFamily="34" charset="0"/>
            </a:endParaRPr>
          </a:p>
        </p:txBody>
      </p:sp>
      <p:graphicFrame>
        <p:nvGraphicFramePr>
          <p:cNvPr id="2" name="Táblázat 2">
            <a:extLst>
              <a:ext uri="{FF2B5EF4-FFF2-40B4-BE49-F238E27FC236}">
                <a16:creationId xmlns="" xmlns:a16="http://schemas.microsoft.com/office/drawing/2014/main" id="{13C4C250-1D6A-49DD-81CF-453F87745D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003128"/>
              </p:ext>
            </p:extLst>
          </p:nvPr>
        </p:nvGraphicFramePr>
        <p:xfrm>
          <a:off x="251520" y="2996953"/>
          <a:ext cx="8784976" cy="3744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="" xmlns:a16="http://schemas.microsoft.com/office/drawing/2014/main" val="3707703026"/>
                    </a:ext>
                  </a:extLst>
                </a:gridCol>
                <a:gridCol w="4392488">
                  <a:extLst>
                    <a:ext uri="{9D8B030D-6E8A-4147-A177-3AD203B41FA5}">
                      <a16:colId xmlns="" xmlns:a16="http://schemas.microsoft.com/office/drawing/2014/main" val="281505309"/>
                    </a:ext>
                  </a:extLst>
                </a:gridCol>
              </a:tblGrid>
              <a:tr h="404582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Online események megnevezése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Online események száma (alkalom)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37537466"/>
                  </a:ext>
                </a:extLst>
              </a:tr>
              <a:tr h="667967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Szociális munka napi ünnepi rendezvény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58516773"/>
                  </a:ext>
                </a:extLst>
              </a:tr>
              <a:tr h="667967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Éves gyermekvédelmi tanácskozás (saját)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1939553"/>
                  </a:ext>
                </a:extLst>
              </a:tr>
              <a:tr h="667967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Éves gyermekvédelmi tanácskozáson való részvétel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12697073"/>
                  </a:ext>
                </a:extLst>
              </a:tr>
              <a:tr h="667967">
                <a:tc>
                  <a:txBody>
                    <a:bodyPr/>
                    <a:lstStyle/>
                    <a:p>
                      <a:pPr algn="ctr"/>
                      <a:r>
                        <a:rPr lang="hu-HU" b="1" dirty="0" err="1">
                          <a:solidFill>
                            <a:srgbClr val="002060"/>
                          </a:solidFill>
                        </a:rPr>
                        <a:t>Összdolgozói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, valamint vezetői munkaértekezlet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57405922"/>
                  </a:ext>
                </a:extLst>
              </a:tr>
              <a:tr h="667967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Szakmaközi vagy járási egyeztetés, esetkonferencia, esetmegbeszélés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547295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67875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5D6C99DA-FD70-4F9D-80C9-B625296BA389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6640430"/>
              </p:ext>
            </p:extLst>
          </p:nvPr>
        </p:nvGraphicFramePr>
        <p:xfrm>
          <a:off x="467544" y="476672"/>
          <a:ext cx="8219256" cy="621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9628">
                  <a:extLst>
                    <a:ext uri="{9D8B030D-6E8A-4147-A177-3AD203B41FA5}">
                      <a16:colId xmlns="" xmlns:a16="http://schemas.microsoft.com/office/drawing/2014/main" val="3888559089"/>
                    </a:ext>
                  </a:extLst>
                </a:gridCol>
                <a:gridCol w="4109628">
                  <a:extLst>
                    <a:ext uri="{9D8B030D-6E8A-4147-A177-3AD203B41FA5}">
                      <a16:colId xmlns="" xmlns:a16="http://schemas.microsoft.com/office/drawing/2014/main" val="672686154"/>
                    </a:ext>
                  </a:extLst>
                </a:gridCol>
              </a:tblGrid>
              <a:tr h="473368">
                <a:tc gridSpan="2"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Eszközök a védekezéshez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63866902"/>
                  </a:ext>
                </a:extLst>
              </a:tr>
              <a:tr h="2217696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Biztonságos szakmai működéshez szükséges járványügyi védekezési eszközök (</a:t>
                      </a:r>
                      <a:r>
                        <a:rPr lang="hu-HU" b="1" dirty="0" err="1">
                          <a:solidFill>
                            <a:srgbClr val="002060"/>
                          </a:solidFill>
                        </a:rPr>
                        <a:t>tk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. szájmaszk, gumikesztyű, védőruha, kéz-és felületfertőtlenítő szer) maradéktalan biztosítása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Fenntartó (Székesfehérvár Megyei Jogú Város Önkormányzata), valamint a Szociális és Gyermekvédelmi Főigazgatóság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1741093"/>
                  </a:ext>
                </a:extLst>
              </a:tr>
              <a:tr h="1167208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Covid-19 gyorsteszt, ill. antigén gyorsteszt – intézményi közösség szűrése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Fenntartó által biztosított – 371 alkalommal került felhasználásra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15228158"/>
                  </a:ext>
                </a:extLst>
              </a:tr>
              <a:tr h="1167208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Rotációs munkarend bevezetése – szakmai feladatok teljes körű ellátását nyújtotta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Intézményvezetői munkaszervezés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55229263"/>
                  </a:ext>
                </a:extLst>
              </a:tr>
              <a:tr h="1167208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Aktív, rendkívüli módon megerősödött, konstruktív együttműködés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Fenntartóval, PH-</a:t>
                      </a:r>
                      <a:r>
                        <a:rPr lang="hu-HU" b="1" dirty="0" err="1">
                          <a:solidFill>
                            <a:srgbClr val="002060"/>
                          </a:solidFill>
                        </a:rPr>
                        <a:t>val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, a lokális szociális szolgáltató intézményekkel, HSZI-vel, civil partnerekkel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82856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2219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F09350F3-CB95-4555-A228-1203D25BEA8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29600" cy="5608280"/>
          </a:xfrm>
        </p:spPr>
        <p:txBody>
          <a:bodyPr/>
          <a:lstStyle/>
          <a:p>
            <a:pPr marL="0" indent="0" algn="ctr">
              <a:spcAft>
                <a:spcPts val="0"/>
              </a:spcAft>
              <a:buNone/>
            </a:pPr>
            <a:endParaRPr lang="hu-HU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ctr">
              <a:spcAft>
                <a:spcPts val="0"/>
              </a:spcAft>
              <a:buNone/>
            </a:pPr>
            <a:endParaRPr lang="hu-HU" sz="2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hu-HU" sz="2800" b="1" dirty="0">
                <a:solidFill>
                  <a:srgbClr val="002060"/>
                </a:solidFill>
                <a:ea typeface="Calibri" panose="020F0502020204030204" pitchFamily="34" charset="0"/>
              </a:rPr>
              <a:t>„Egynek minden nehéz; </a:t>
            </a:r>
          </a:p>
          <a:p>
            <a:pPr marL="0" indent="0" algn="ctr">
              <a:spcAft>
                <a:spcPts val="0"/>
              </a:spcAft>
              <a:buNone/>
            </a:pPr>
            <a:r>
              <a:rPr lang="hu-HU" sz="2800" b="1" dirty="0">
                <a:solidFill>
                  <a:srgbClr val="002060"/>
                </a:solidFill>
                <a:ea typeface="Calibri" panose="020F0502020204030204" pitchFamily="34" charset="0"/>
              </a:rPr>
              <a:t>soknak semmi sem lehetetlen.”</a:t>
            </a:r>
          </a:p>
          <a:p>
            <a:pPr marL="0" indent="0" algn="ctr">
              <a:spcAft>
                <a:spcPts val="0"/>
              </a:spcAft>
              <a:buNone/>
            </a:pPr>
            <a:r>
              <a:rPr lang="hu-HU" sz="2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0" indent="0" algn="r">
              <a:buNone/>
            </a:pPr>
            <a:r>
              <a:rPr lang="hu-HU" b="1" dirty="0">
                <a:solidFill>
                  <a:srgbClr val="C00000"/>
                </a:solidFill>
              </a:rPr>
              <a:t>(Széchenyi István)</a:t>
            </a:r>
          </a:p>
        </p:txBody>
      </p:sp>
    </p:spTree>
    <p:extLst>
      <p:ext uri="{BB962C8B-B14F-4D97-AF65-F5344CB8AC3E}">
        <p14:creationId xmlns:p14="http://schemas.microsoft.com/office/powerpoint/2010/main" val="1755090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7E33F017-83B4-4783-AC0A-F6C272A87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56320"/>
          </a:xfrm>
        </p:spPr>
        <p:txBody>
          <a:bodyPr/>
          <a:lstStyle/>
          <a:p>
            <a:pPr algn="ctr"/>
            <a:r>
              <a:rPr lang="hu-HU" b="1" dirty="0">
                <a:solidFill>
                  <a:srgbClr val="002060"/>
                </a:solidFill>
                <a:latin typeface="+mn-lt"/>
              </a:rPr>
              <a:t>SZAKMAI FELADATELLÁTÁS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F3D174EC-0AD1-45A7-A3B5-3854C62969D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36492" cy="579688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hu-HU" sz="28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u-HU" sz="2100" b="1" dirty="0">
                <a:solidFill>
                  <a:srgbClr val="002060"/>
                </a:solidFill>
              </a:rPr>
              <a:t>az intézményi</a:t>
            </a:r>
            <a:r>
              <a:rPr lang="hu-HU" sz="2100" dirty="0">
                <a:solidFill>
                  <a:srgbClr val="002060"/>
                </a:solidFill>
              </a:rPr>
              <a:t> </a:t>
            </a:r>
            <a:r>
              <a:rPr lang="hu-HU" sz="2100" b="1" i="0" u="none" strike="noStrike" baseline="0" dirty="0">
                <a:solidFill>
                  <a:srgbClr val="C00000"/>
                </a:solidFill>
              </a:rPr>
              <a:t>közösségi média felületen </a:t>
            </a:r>
            <a:r>
              <a:rPr lang="hu-HU" sz="2100" b="1" i="0" u="none" strike="noStrike" baseline="0" dirty="0">
                <a:solidFill>
                  <a:srgbClr val="002060"/>
                </a:solidFill>
              </a:rPr>
              <a:t>(facebook)</a:t>
            </a:r>
            <a:r>
              <a:rPr lang="hu-HU" sz="2100" b="1" i="0" u="none" strike="noStrike" baseline="0" dirty="0">
                <a:solidFill>
                  <a:srgbClr val="000000"/>
                </a:solidFill>
              </a:rPr>
              <a:t> </a:t>
            </a:r>
            <a:r>
              <a:rPr lang="hu-HU" sz="2100" b="1" i="0" u="none" strike="noStrike" baseline="0" dirty="0">
                <a:solidFill>
                  <a:srgbClr val="C00000"/>
                </a:solidFill>
              </a:rPr>
              <a:t>folyamatos bipoláris tájékoztatás:</a:t>
            </a:r>
            <a:r>
              <a:rPr lang="hu-HU" sz="2100" b="1" i="0" u="none" strike="noStrike" baseline="0" dirty="0">
                <a:solidFill>
                  <a:srgbClr val="000000"/>
                </a:solidFill>
              </a:rPr>
              <a:t> </a:t>
            </a:r>
            <a:r>
              <a:rPr lang="hu-HU" sz="2100" b="1" i="0" u="none" strike="noStrike" baseline="0" dirty="0">
                <a:solidFill>
                  <a:srgbClr val="002060"/>
                </a:solidFill>
              </a:rPr>
              <a:t>az ellátottak és a társszakmák szakembereinek irányába (feladatellátásról, aktualitásokról)</a:t>
            </a:r>
          </a:p>
          <a:p>
            <a:pPr algn="just">
              <a:buFontTx/>
              <a:buChar char="-"/>
            </a:pPr>
            <a:endParaRPr lang="hu-HU" sz="2100" b="0" i="0" u="none" strike="noStrike" baseline="0" dirty="0">
              <a:solidFill>
                <a:srgbClr val="000000"/>
              </a:solidFill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hu-HU" sz="2100" b="1" dirty="0">
                <a:solidFill>
                  <a:srgbClr val="002060"/>
                </a:solidFill>
                <a:ea typeface="Calibri" panose="020F0502020204030204" pitchFamily="34" charset="0"/>
              </a:rPr>
              <a:t>a családok személyes felkeresésének lehetőség szerinti kiváltása</a:t>
            </a:r>
            <a:r>
              <a:rPr lang="hu-HU" sz="2100" dirty="0">
                <a:ea typeface="Calibri" panose="020F0502020204030204" pitchFamily="34" charset="0"/>
              </a:rPr>
              <a:t> </a:t>
            </a:r>
            <a:r>
              <a:rPr lang="hu-HU" sz="2100" b="1" dirty="0">
                <a:solidFill>
                  <a:srgbClr val="C00000"/>
                </a:solidFill>
                <a:ea typeface="Calibri" panose="020F0502020204030204" pitchFamily="34" charset="0"/>
              </a:rPr>
              <a:t>a kapcsolattartás egyéb felületei</a:t>
            </a:r>
            <a:r>
              <a:rPr lang="hu-HU" sz="2100" b="1" dirty="0">
                <a:solidFill>
                  <a:srgbClr val="002060"/>
                </a:solidFill>
                <a:ea typeface="Calibri" panose="020F0502020204030204" pitchFamily="34" charset="0"/>
              </a:rPr>
              <a:t>vel:</a:t>
            </a:r>
            <a:r>
              <a:rPr lang="hu-HU" sz="2100" dirty="0">
                <a:ea typeface="Calibri" panose="020F0502020204030204" pitchFamily="34" charset="0"/>
              </a:rPr>
              <a:t> </a:t>
            </a: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hu-HU" sz="2100" b="1" dirty="0">
                <a:solidFill>
                  <a:srgbClr val="002060"/>
                </a:solidFill>
                <a:ea typeface="Calibri" panose="020F0502020204030204" pitchFamily="34" charset="0"/>
              </a:rPr>
              <a:t>telefon, elektronikus kapcsolattartási formák (e-mail, vagy Zoom alkalmazás) </a:t>
            </a: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endParaRPr lang="hu-HU" sz="2100" b="1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hu-HU" sz="2100" b="1" dirty="0">
                <a:solidFill>
                  <a:srgbClr val="002060"/>
                </a:solidFill>
                <a:ea typeface="Calibri" panose="020F0502020204030204" pitchFamily="34" charset="0"/>
              </a:rPr>
              <a:t>felnőtt-és gyermekvédelmi észlelő-és jelzőrendszeri működés: </a:t>
            </a:r>
            <a:r>
              <a:rPr lang="hu-HU" sz="2100" b="1" dirty="0">
                <a:solidFill>
                  <a:srgbClr val="C00000"/>
                </a:solidFill>
                <a:ea typeface="Calibri" panose="020F0502020204030204" pitchFamily="34" charset="0"/>
              </a:rPr>
              <a:t>telefonos formában, online</a:t>
            </a:r>
            <a:r>
              <a:rPr lang="hu-HU" sz="2100" b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hu-HU" sz="2100" b="1" dirty="0">
                <a:solidFill>
                  <a:srgbClr val="C00000"/>
                </a:solidFill>
                <a:ea typeface="Calibri" panose="020F0502020204030204" pitchFamily="34" charset="0"/>
              </a:rPr>
              <a:t>keretek között</a:t>
            </a: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endParaRPr lang="hu-HU" sz="2100" b="1" dirty="0">
              <a:solidFill>
                <a:srgbClr val="C00000"/>
              </a:solidFill>
              <a:ea typeface="Calibri" panose="020F0502020204030204" pitchFamily="34" charset="0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hu-HU" sz="2100" b="1" dirty="0">
                <a:solidFill>
                  <a:srgbClr val="C00000"/>
                </a:solidFill>
                <a:ea typeface="Calibri" panose="020F0502020204030204" pitchFamily="34" charset="0"/>
              </a:rPr>
              <a:t>esetmenedzserek problémakezelése folyamatos (volt)</a:t>
            </a: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endParaRPr lang="hu-HU" sz="2100" b="1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hu-HU" sz="2100" b="1" dirty="0">
                <a:solidFill>
                  <a:srgbClr val="C00000"/>
                </a:solidFill>
              </a:rPr>
              <a:t>a</a:t>
            </a:r>
            <a:r>
              <a:rPr lang="hu-HU" sz="2100" b="1" i="0" u="none" strike="noStrike" baseline="0" dirty="0">
                <a:solidFill>
                  <a:srgbClr val="C00000"/>
                </a:solidFill>
              </a:rPr>
              <a:t> járásban </a:t>
            </a:r>
            <a:r>
              <a:rPr lang="hu-HU" sz="2100" b="1" dirty="0">
                <a:solidFill>
                  <a:srgbClr val="C00000"/>
                </a:solidFill>
              </a:rPr>
              <a:t>működő </a:t>
            </a:r>
            <a:r>
              <a:rPr lang="hu-HU" sz="2100" b="1" i="0" u="none" strike="noStrike" baseline="0" dirty="0">
                <a:solidFill>
                  <a:srgbClr val="C00000"/>
                </a:solidFill>
              </a:rPr>
              <a:t>család és gyermekjóléti szolgálatok támogatása</a:t>
            </a:r>
            <a:r>
              <a:rPr lang="hu-HU" sz="2100" b="1" i="0" u="none" strike="noStrike" baseline="0" dirty="0">
                <a:solidFill>
                  <a:srgbClr val="002060"/>
                </a:solidFill>
              </a:rPr>
              <a:t> keretében havi rendszereséggel </a:t>
            </a:r>
            <a:r>
              <a:rPr lang="hu-HU" sz="2100" b="1" i="0" u="none" strike="noStrike" baseline="0" dirty="0">
                <a:solidFill>
                  <a:srgbClr val="C00000"/>
                </a:solidFill>
              </a:rPr>
              <a:t>Zoom alkalmazás segítségével </a:t>
            </a:r>
            <a:r>
              <a:rPr lang="hu-HU" sz="2100" b="1" i="0" u="none" strike="noStrike" baseline="0" dirty="0">
                <a:solidFill>
                  <a:srgbClr val="002060"/>
                </a:solidFill>
              </a:rPr>
              <a:t>esetmegbeszélésre került sor </a:t>
            </a:r>
            <a:endParaRPr lang="hu-HU" sz="2100" b="1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algn="just">
              <a:buFontTx/>
              <a:buChar char="-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991346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F9170259-FA58-4ED3-B68B-3FD8034DB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>
                <a:solidFill>
                  <a:srgbClr val="002060"/>
                </a:solidFill>
                <a:latin typeface="+mn-lt"/>
              </a:rPr>
              <a:t>ADOMÁNYOZÁS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D886C587-AF69-4551-B669-264572AC591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0B940E86-4A63-4A17-A4FE-2A51916466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266031"/>
              </p:ext>
            </p:extLst>
          </p:nvPr>
        </p:nvGraphicFramePr>
        <p:xfrm>
          <a:off x="107504" y="1219200"/>
          <a:ext cx="8856984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="" xmlns:a16="http://schemas.microsoft.com/office/drawing/2014/main" val="2403126508"/>
                    </a:ext>
                  </a:extLst>
                </a:gridCol>
                <a:gridCol w="2952328">
                  <a:extLst>
                    <a:ext uri="{9D8B030D-6E8A-4147-A177-3AD203B41FA5}">
                      <a16:colId xmlns="" xmlns:a16="http://schemas.microsoft.com/office/drawing/2014/main" val="2778143191"/>
                    </a:ext>
                  </a:extLst>
                </a:gridCol>
                <a:gridCol w="2952328">
                  <a:extLst>
                    <a:ext uri="{9D8B030D-6E8A-4147-A177-3AD203B41FA5}">
                      <a16:colId xmlns="" xmlns:a16="http://schemas.microsoft.com/office/drawing/2014/main" val="3693608359"/>
                    </a:ext>
                  </a:extLst>
                </a:gridCol>
              </a:tblGrid>
              <a:tr h="776867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Statisztikai mutatószámok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2020.03.16-2020.06.08.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2020.11.04-2021.05.31.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70846825"/>
                  </a:ext>
                </a:extLst>
              </a:tr>
              <a:tr h="1109810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Összesen kiszállított élelmiszer tömege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6,5 tonna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4,6 tonna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5413411"/>
                  </a:ext>
                </a:extLst>
              </a:tr>
              <a:tr h="776867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Kiszállított csomagok száma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1798 db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1436 db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03308614"/>
                  </a:ext>
                </a:extLst>
              </a:tr>
              <a:tr h="1713046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Kiszállított élelmiszerek jellege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pékáru, tejtermék, húsáru, konzervek, tartós élelmiszerek, zöldség, gyümölcs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pékáru, tejtermék,  konzervek, tartós élelmiszerek, zöldség, gyümölcs, édesség</a:t>
                      </a: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80581114"/>
                  </a:ext>
                </a:extLst>
              </a:tr>
              <a:tr h="1109810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Nyilvántartásban szereplő családok száma (átlagosan)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207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178543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74085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A9B66206-4009-451F-A1D2-5BED17B3147A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60632863"/>
              </p:ext>
            </p:extLst>
          </p:nvPr>
        </p:nvGraphicFramePr>
        <p:xfrm>
          <a:off x="323528" y="332656"/>
          <a:ext cx="8568952" cy="6344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238">
                  <a:extLst>
                    <a:ext uri="{9D8B030D-6E8A-4147-A177-3AD203B41FA5}">
                      <a16:colId xmlns="" xmlns:a16="http://schemas.microsoft.com/office/drawing/2014/main" val="3962203661"/>
                    </a:ext>
                  </a:extLst>
                </a:gridCol>
                <a:gridCol w="2142238">
                  <a:extLst>
                    <a:ext uri="{9D8B030D-6E8A-4147-A177-3AD203B41FA5}">
                      <a16:colId xmlns="" xmlns:a16="http://schemas.microsoft.com/office/drawing/2014/main" val="4142856932"/>
                    </a:ext>
                  </a:extLst>
                </a:gridCol>
                <a:gridCol w="2142238">
                  <a:extLst>
                    <a:ext uri="{9D8B030D-6E8A-4147-A177-3AD203B41FA5}">
                      <a16:colId xmlns="" xmlns:a16="http://schemas.microsoft.com/office/drawing/2014/main" val="1839262083"/>
                    </a:ext>
                  </a:extLst>
                </a:gridCol>
                <a:gridCol w="2142238">
                  <a:extLst>
                    <a:ext uri="{9D8B030D-6E8A-4147-A177-3AD203B41FA5}">
                      <a16:colId xmlns="" xmlns:a16="http://schemas.microsoft.com/office/drawing/2014/main" val="3078663333"/>
                    </a:ext>
                  </a:extLst>
                </a:gridCol>
              </a:tblGrid>
              <a:tr h="1634067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C00000"/>
                          </a:solidFill>
                        </a:rPr>
                        <a:t>Feladatellátás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C00000"/>
                          </a:solidFill>
                        </a:rPr>
                        <a:t>2020.03.16-2020.05.31.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C00000"/>
                          </a:solidFill>
                        </a:rPr>
                        <a:t>2020.11.04-2021.05.31.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C00000"/>
                          </a:solidFill>
                        </a:rPr>
                        <a:t>Feladatellátással érintett szakmai egység megnevezése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79556479"/>
                  </a:ext>
                </a:extLst>
              </a:tr>
              <a:tr h="1143848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Információ-nyújtás, segítő beszélgetés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1827 alkalom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4380 alkalom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Család-és Gyermekjóléti Szolgálat szakmai egység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4752983"/>
                  </a:ext>
                </a:extLst>
              </a:tr>
              <a:tr h="662706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Esetmenedzseri szakmai tevékenység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1344 alkalom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5552 alkalom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Család-és Gyermekjóléti Központ szakmai egység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52079059"/>
                  </a:ext>
                </a:extLst>
              </a:tr>
              <a:tr h="941358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Családlátogatás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21 alkalom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467 alkalom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Család-és Gyermekjóléti Központ szakmai egység</a:t>
                      </a:r>
                    </a:p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25884123"/>
                  </a:ext>
                </a:extLst>
              </a:tr>
              <a:tr h="941358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Hatósági intézkedés felülvizsgálata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36 db helyzetértékelés készítése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97 db helyzetértékelés készítése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Család-és Gyermekjóléti Központ szakmai egység</a:t>
                      </a:r>
                    </a:p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83503765"/>
                  </a:ext>
                </a:extLst>
              </a:tr>
              <a:tr h="941358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Hatósági intézkedésre javaslattétel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33 gyermek esetében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107 gyermek esetében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Család-és Gyermekjóléti Központ szakmai egység</a:t>
                      </a:r>
                    </a:p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769704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34384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B48EDC5C-B20C-455D-9BA8-07DF1782E1B8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4747453"/>
              </p:ext>
            </p:extLst>
          </p:nvPr>
        </p:nvGraphicFramePr>
        <p:xfrm>
          <a:off x="35496" y="116632"/>
          <a:ext cx="9073008" cy="68266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>
                  <a:extLst>
                    <a:ext uri="{9D8B030D-6E8A-4147-A177-3AD203B41FA5}">
                      <a16:colId xmlns="" xmlns:a16="http://schemas.microsoft.com/office/drawing/2014/main" val="1937907760"/>
                    </a:ext>
                  </a:extLst>
                </a:gridCol>
                <a:gridCol w="3024336">
                  <a:extLst>
                    <a:ext uri="{9D8B030D-6E8A-4147-A177-3AD203B41FA5}">
                      <a16:colId xmlns="" xmlns:a16="http://schemas.microsoft.com/office/drawing/2014/main" val="3684812107"/>
                    </a:ext>
                  </a:extLst>
                </a:gridCol>
                <a:gridCol w="3024336">
                  <a:extLst>
                    <a:ext uri="{9D8B030D-6E8A-4147-A177-3AD203B41FA5}">
                      <a16:colId xmlns="" xmlns:a16="http://schemas.microsoft.com/office/drawing/2014/main" val="2012225555"/>
                    </a:ext>
                  </a:extLst>
                </a:gridCol>
              </a:tblGrid>
              <a:tr h="782530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C00000"/>
                          </a:solidFill>
                        </a:rPr>
                        <a:t>Speciális szolgáltatások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C00000"/>
                          </a:solidFill>
                        </a:rPr>
                        <a:t>2020.03.16-2020.05.31.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C00000"/>
                          </a:solidFill>
                        </a:rPr>
                        <a:t>2020.11.04-2021.05.31.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42578319"/>
                  </a:ext>
                </a:extLst>
              </a:tr>
              <a:tr h="1228932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Kapcsolattartási ügyelet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Felfüggesztésre került – 2020.05.23-án indult újra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Személyes jelenléttel folyamatos, pótlások folyamatosak</a:t>
                      </a:r>
                    </a:p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24 gyermek – 120 alkalom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70063593"/>
                  </a:ext>
                </a:extLst>
              </a:tr>
              <a:tr h="782530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Pszichológiai tanácsadás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Online – 33 fő – 75 alkalom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91 fő – 310 alkalom (2021.03.13-tól kizárólag online)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23661348"/>
                  </a:ext>
                </a:extLst>
              </a:tr>
              <a:tr h="669291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Családkonzultáció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Online – 4 család – 9 alkalom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4 család – 11 ülés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21465218"/>
                  </a:ext>
                </a:extLst>
              </a:tr>
              <a:tr h="782530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Fejlesztő pedagógiai tanácsadás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15 gyermek – 192 alkalom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19 gyermek – 262 alkalom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05095368"/>
                  </a:ext>
                </a:extLst>
              </a:tr>
              <a:tr h="782530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Utcai (lakótelepi) szociális munka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36 alkalom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58 alkalom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6192291"/>
                  </a:ext>
                </a:extLst>
              </a:tr>
              <a:tr h="1117901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Óvodai és iskolai szociális segítő tevékenység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780 alkalom</a:t>
                      </a:r>
                    </a:p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A segítők által történt intézményi megkeresések száma: 690 alkalom</a:t>
                      </a:r>
                    </a:p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Az intézmények részéről történt megkeresések száma: 90 alkalom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2020.11.09-2021.05.10-ig online, telefon – </a:t>
                      </a:r>
                      <a:r>
                        <a:rPr lang="hu-HU" sz="1400" b="1" dirty="0" err="1">
                          <a:solidFill>
                            <a:srgbClr val="002060"/>
                          </a:solidFill>
                        </a:rPr>
                        <a:t>kf.isk</a:t>
                      </a: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.</a:t>
                      </a: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2021.03.08-2021.04.19-ig online, telefon - ált.isk., óvoda </a:t>
                      </a: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3232 alkalom (nagyrészt online: egyéni, csoportos közösségi típusú tevékenységek)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224874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11098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67ED8445-1AFF-46B6-BD67-288F282283FD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66428244"/>
              </p:ext>
            </p:extLst>
          </p:nvPr>
        </p:nvGraphicFramePr>
        <p:xfrm>
          <a:off x="107504" y="116632"/>
          <a:ext cx="8928992" cy="6911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>
                  <a:extLst>
                    <a:ext uri="{9D8B030D-6E8A-4147-A177-3AD203B41FA5}">
                      <a16:colId xmlns="" xmlns:a16="http://schemas.microsoft.com/office/drawing/2014/main" val="2001489613"/>
                    </a:ext>
                  </a:extLst>
                </a:gridCol>
                <a:gridCol w="4464496">
                  <a:extLst>
                    <a:ext uri="{9D8B030D-6E8A-4147-A177-3AD203B41FA5}">
                      <a16:colId xmlns="" xmlns:a16="http://schemas.microsoft.com/office/drawing/2014/main" val="3310663894"/>
                    </a:ext>
                  </a:extLst>
                </a:gridCol>
              </a:tblGrid>
              <a:tr h="723564"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solidFill>
                            <a:srgbClr val="C00000"/>
                          </a:solidFill>
                          <a:latin typeface="+mn-lt"/>
                        </a:rPr>
                        <a:t>Speciális szolgáltatás megnevezése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solidFill>
                            <a:srgbClr val="C00000"/>
                          </a:solidFill>
                          <a:latin typeface="+mn-lt"/>
                        </a:rPr>
                        <a:t>Veszélyhelyzeti védelmi feladatellátás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51299632"/>
                  </a:ext>
                </a:extLst>
              </a:tr>
              <a:tr h="5685148">
                <a:tc>
                  <a:txBody>
                    <a:bodyPr/>
                    <a:lstStyle/>
                    <a:p>
                      <a:r>
                        <a:rPr lang="hu-HU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Óvodai és iskolai szociális segítő tevékenység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AutoNum type="arabicPeriod"/>
                      </a:pPr>
                      <a:r>
                        <a:rPr lang="hu-HU" sz="1600" b="1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A Szakképzési Centrum főigazgatójával történt együttműködés keretein belül, közösen </a:t>
                      </a:r>
                      <a:r>
                        <a:rPr lang="hu-HU" sz="1600" b="1" i="0" u="none" strike="noStrike" baseline="0" dirty="0">
                          <a:solidFill>
                            <a:srgbClr val="C00000"/>
                          </a:solidFill>
                          <a:latin typeface="+mn-lt"/>
                        </a:rPr>
                        <a:t>létrehozásra került egy online mentálhigiénés felületet</a:t>
                      </a:r>
                      <a:r>
                        <a:rPr lang="hu-HU" sz="1600" b="0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, </a:t>
                      </a:r>
                      <a:r>
                        <a:rPr lang="hu-HU" sz="1600" b="1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amelyre olyan tartalmak kerültek feltöltésre a Centrum pszichológusaival kooperációban, amelyek az osztályfőnökök számára elérhetővé váltak, segítséget jelenthettek egy-egy probléma megoldásában, online osztályfőnöki óra megtartásában.</a:t>
                      </a:r>
                    </a:p>
                    <a:p>
                      <a:pPr marL="342900" indent="-342900" algn="just">
                        <a:buAutoNum type="arabicPeriod"/>
                      </a:pPr>
                      <a:endParaRPr lang="hu-HU" sz="1600" b="1" i="0" u="none" strike="noStrike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hu-HU" sz="1600" b="1" i="0" u="none" strike="noStrike" baseline="0" dirty="0">
                          <a:solidFill>
                            <a:srgbClr val="C00000"/>
                          </a:solidFill>
                          <a:latin typeface="+mn-lt"/>
                        </a:rPr>
                        <a:t>Csapatépítő és prevenciós foglalkozások online formában</a:t>
                      </a:r>
                      <a:r>
                        <a:rPr lang="hu-HU" sz="1600" b="0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: </a:t>
                      </a:r>
                      <a:r>
                        <a:rPr lang="hu-HU" sz="1600" b="1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drogprevenció, bűnmegelőzés, konfliktuskezelés, online erőszak, motiváció, internethasználat veszélyei, bántalmazás.</a:t>
                      </a:r>
                    </a:p>
                    <a:p>
                      <a:pPr marL="342900" indent="-342900" algn="just">
                        <a:buAutoNum type="arabicPeriod"/>
                      </a:pPr>
                      <a:endParaRPr lang="hu-HU" sz="1600" dirty="0">
                        <a:latin typeface="+mn-lt"/>
                      </a:endParaRP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hu-HU" sz="1600" b="1" dirty="0">
                          <a:solidFill>
                            <a:srgbClr val="C00000"/>
                          </a:solidFill>
                          <a:latin typeface="+mn-lt"/>
                        </a:rPr>
                        <a:t>Megnövekedett szülői megkeresések </a:t>
                      </a:r>
                      <a:r>
                        <a:rPr lang="hu-HU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az alábbi problématípusokban: </a:t>
                      </a:r>
                      <a:r>
                        <a:rPr lang="hu-HU" sz="1600" b="1" i="0" u="none" strike="noStrike" baseline="0" dirty="0">
                          <a:solidFill>
                            <a:srgbClr val="002060"/>
                          </a:solidFill>
                          <a:latin typeface="+mn-lt"/>
                        </a:rPr>
                        <a:t>tanulási nehézségek, családi konfliktusok, anyagi problémák, pszichológiai tanácsadás igénye, családon belüli gyász miatt kialakult krízishelyzet.</a:t>
                      </a:r>
                      <a:endParaRPr lang="hu-HU" sz="16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91832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94342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>
            <a:extLst>
              <a:ext uri="{FF2B5EF4-FFF2-40B4-BE49-F238E27FC236}">
                <a16:creationId xmlns="" xmlns:a16="http://schemas.microsoft.com/office/drawing/2014/main" id="{B2EEC002-3143-4943-8050-57597EFF8C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264492"/>
              </p:ext>
            </p:extLst>
          </p:nvPr>
        </p:nvGraphicFramePr>
        <p:xfrm>
          <a:off x="323528" y="3625850"/>
          <a:ext cx="8363274" cy="29715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7758">
                  <a:extLst>
                    <a:ext uri="{9D8B030D-6E8A-4147-A177-3AD203B41FA5}">
                      <a16:colId xmlns="" xmlns:a16="http://schemas.microsoft.com/office/drawing/2014/main" val="2405267826"/>
                    </a:ext>
                  </a:extLst>
                </a:gridCol>
                <a:gridCol w="2787758">
                  <a:extLst>
                    <a:ext uri="{9D8B030D-6E8A-4147-A177-3AD203B41FA5}">
                      <a16:colId xmlns="" xmlns:a16="http://schemas.microsoft.com/office/drawing/2014/main" val="2829251020"/>
                    </a:ext>
                  </a:extLst>
                </a:gridCol>
                <a:gridCol w="2787758">
                  <a:extLst>
                    <a:ext uri="{9D8B030D-6E8A-4147-A177-3AD203B41FA5}">
                      <a16:colId xmlns="" xmlns:a16="http://schemas.microsoft.com/office/drawing/2014/main" val="2721067680"/>
                    </a:ext>
                  </a:extLst>
                </a:gridCol>
              </a:tblGrid>
              <a:tr h="5788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Feladat-megnevezés</a:t>
                      </a:r>
                      <a:endParaRPr lang="hu-HU" sz="1800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2020.03.19-2020.06.08.</a:t>
                      </a:r>
                      <a:endParaRPr lang="hu-HU" sz="1800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Feladatszervezés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854917572"/>
                  </a:ext>
                </a:extLst>
              </a:tr>
              <a:tr h="11963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Kapcsolatfelvétel járványügyi megfigyelt személlyel:</a:t>
                      </a:r>
                      <a:endParaRPr lang="hu-HU" sz="18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82 fő</a:t>
                      </a:r>
                      <a:endParaRPr lang="hu-HU" sz="18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fős operatív munkacsoport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279527"/>
                  </a:ext>
                </a:extLst>
              </a:tr>
              <a:tr h="11963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Járványügyi megfigyelt ellátásának biztosítása:</a:t>
                      </a:r>
                      <a:endParaRPr lang="hu-HU" sz="18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13 fő</a:t>
                      </a:r>
                      <a:endParaRPr lang="hu-HU" sz="18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6303001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A27F3F3B-304F-4E13-9F56-85488255CF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31686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7" name="Táblázat 7">
            <a:extLst>
              <a:ext uri="{FF2B5EF4-FFF2-40B4-BE49-F238E27FC236}">
                <a16:creationId xmlns="" xmlns:a16="http://schemas.microsoft.com/office/drawing/2014/main" id="{EDF0F3CE-CF62-4974-BADA-DEDA6C0DFB40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6331298"/>
              </p:ext>
            </p:extLst>
          </p:nvPr>
        </p:nvGraphicFramePr>
        <p:xfrm>
          <a:off x="323528" y="260649"/>
          <a:ext cx="8363274" cy="29638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7758">
                  <a:extLst>
                    <a:ext uri="{9D8B030D-6E8A-4147-A177-3AD203B41FA5}">
                      <a16:colId xmlns="" xmlns:a16="http://schemas.microsoft.com/office/drawing/2014/main" val="3742042421"/>
                    </a:ext>
                  </a:extLst>
                </a:gridCol>
                <a:gridCol w="2787758">
                  <a:extLst>
                    <a:ext uri="{9D8B030D-6E8A-4147-A177-3AD203B41FA5}">
                      <a16:colId xmlns="" xmlns:a16="http://schemas.microsoft.com/office/drawing/2014/main" val="662554368"/>
                    </a:ext>
                  </a:extLst>
                </a:gridCol>
                <a:gridCol w="2787758">
                  <a:extLst>
                    <a:ext uri="{9D8B030D-6E8A-4147-A177-3AD203B41FA5}">
                      <a16:colId xmlns="" xmlns:a16="http://schemas.microsoft.com/office/drawing/2014/main" val="1677663606"/>
                    </a:ext>
                  </a:extLst>
                </a:gridCol>
              </a:tblGrid>
              <a:tr h="677868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Fakultatív feladat-megnevezés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2020.11.04-2021.05.31.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Feladatszervezés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78297010"/>
                  </a:ext>
                </a:extLst>
              </a:tr>
              <a:tr h="2130443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Kötelező hatósági házi karantén esetében segítő ellátás-szolgálat (bevásárlás, gyógyszerkiváltás, halaszthatatlan ügyek intézésében segítségnyújtás)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16 család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3 fős operatív munkacsoport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34308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0448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3DA33ABD-F52D-4BB2-8C2B-5178893B8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 </a:t>
            </a:r>
          </a:p>
        </p:txBody>
      </p:sp>
      <p:graphicFrame>
        <p:nvGraphicFramePr>
          <p:cNvPr id="5" name="Táblázat 5">
            <a:extLst>
              <a:ext uri="{FF2B5EF4-FFF2-40B4-BE49-F238E27FC236}">
                <a16:creationId xmlns="" xmlns:a16="http://schemas.microsoft.com/office/drawing/2014/main" id="{8931E354-852F-4B39-BB70-593543776F2D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48480165"/>
              </p:ext>
            </p:extLst>
          </p:nvPr>
        </p:nvGraphicFramePr>
        <p:xfrm>
          <a:off x="457200" y="692696"/>
          <a:ext cx="8229600" cy="3024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102309094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3058246125"/>
                    </a:ext>
                  </a:extLst>
                </a:gridCol>
              </a:tblGrid>
              <a:tr h="1172512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Átadott védekezési eszközök megnevezése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Átadott mennyiség – 2020.11.04-2021.05.31.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1165147"/>
                  </a:ext>
                </a:extLst>
              </a:tr>
              <a:tr h="679312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Egyszerhasználatos szájmaszk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545 db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99025336"/>
                  </a:ext>
                </a:extLst>
              </a:tr>
              <a:tr h="1172512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Folyékony, pumpás kézfertőtlenítő szer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142 flakon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73465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51013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BC5E463F-FDCE-420C-BDEA-397BB0C942C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 algn="ctr">
              <a:buNone/>
            </a:pPr>
            <a:endParaRPr lang="hu-HU" sz="3200" b="1" dirty="0"/>
          </a:p>
          <a:p>
            <a:pPr marL="0" indent="0" algn="ctr">
              <a:buNone/>
            </a:pPr>
            <a:r>
              <a:rPr lang="hu-HU" sz="3200" b="1" dirty="0"/>
              <a:t>Kríziskezelő Központ</a:t>
            </a:r>
          </a:p>
        </p:txBody>
      </p:sp>
    </p:spTree>
    <p:extLst>
      <p:ext uri="{BB962C8B-B14F-4D97-AF65-F5344CB8AC3E}">
        <p14:creationId xmlns:p14="http://schemas.microsoft.com/office/powerpoint/2010/main" val="1508136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4666AF12-B6D3-40E2-8987-1C53FC54548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332656"/>
            <a:ext cx="8363272" cy="6264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áblázat 3">
            <a:extLst>
              <a:ext uri="{FF2B5EF4-FFF2-40B4-BE49-F238E27FC236}">
                <a16:creationId xmlns="" xmlns:a16="http://schemas.microsoft.com/office/drawing/2014/main" id="{4AB60F60-D894-407A-A004-33F3371526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818553"/>
              </p:ext>
            </p:extLst>
          </p:nvPr>
        </p:nvGraphicFramePr>
        <p:xfrm>
          <a:off x="251520" y="116633"/>
          <a:ext cx="8435280" cy="6918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640">
                  <a:extLst>
                    <a:ext uri="{9D8B030D-6E8A-4147-A177-3AD203B41FA5}">
                      <a16:colId xmlns="" xmlns:a16="http://schemas.microsoft.com/office/drawing/2014/main" val="3026932768"/>
                    </a:ext>
                  </a:extLst>
                </a:gridCol>
                <a:gridCol w="4217640">
                  <a:extLst>
                    <a:ext uri="{9D8B030D-6E8A-4147-A177-3AD203B41FA5}">
                      <a16:colId xmlns="" xmlns:a16="http://schemas.microsoft.com/office/drawing/2014/main" val="1463236690"/>
                    </a:ext>
                  </a:extLst>
                </a:gridCol>
              </a:tblGrid>
              <a:tr h="581575">
                <a:tc gridSpan="2"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Védekezési intézkedés-katalógus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79246380"/>
                  </a:ext>
                </a:extLst>
              </a:tr>
              <a:tr h="581575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Ellátotti közösség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Munkatársi közösség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5166138"/>
                  </a:ext>
                </a:extLst>
              </a:tr>
              <a:tr h="6380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Belépéskor kötelező kézfertőtlenítés, testhőmérséklet-mérés</a:t>
                      </a:r>
                    </a:p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Maszkhasználati kötelezettség munkaidőben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91411591"/>
                  </a:ext>
                </a:extLst>
              </a:tr>
              <a:tr h="1111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Kézmosás, kézfertőtlenítés étkezés előtt, étkezés után, mosdóhasználat előtt, mosdóhasználat után, kéz bármilyen jellegű szennyeződése esetén</a:t>
                      </a:r>
                    </a:p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Alapvető higiéniai szabályok, köhögési etikett betartása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59570544"/>
                  </a:ext>
                </a:extLst>
              </a:tr>
              <a:tr h="702035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Köhögési etikett betartása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Folyamatos kézfertőtlenítés </a:t>
                      </a: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C00000"/>
                          </a:solidFill>
                        </a:rPr>
                        <a:t>Fertőtlenítő szereket az intézmény teljes körűen biztosította!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906212"/>
                  </a:ext>
                </a:extLst>
              </a:tr>
              <a:tr h="911527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Felsőruházat, személyes textília fokozott tisztítása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Munkakezdést megelőzően testhőmérséklet ellenőrzése, nyilatkozattétel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21706122"/>
                  </a:ext>
                </a:extLst>
              </a:tr>
              <a:tr h="638068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Rendszeres napi tisztálkodás, fürdés, ruházatcsere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Figyelem a munkatársak egymás közötti szociális távolságtartására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43185565"/>
                  </a:ext>
                </a:extLst>
              </a:tr>
              <a:tr h="1316316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Megszokott érintkezési normák (kézfogás, puszi, ölelés) mellőzése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Munkavégzésre, tartózkodásra szolgáló helyiségek felületeinek folyamatos fertőtlenítése (</a:t>
                      </a:r>
                      <a:r>
                        <a:rPr lang="hu-HU" sz="1400" b="1" dirty="0" err="1">
                          <a:solidFill>
                            <a:srgbClr val="002060"/>
                          </a:solidFill>
                        </a:rPr>
                        <a:t>tk</a:t>
                      </a: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. asztal, szék, kilincs, kulcs, telefon)</a:t>
                      </a:r>
                    </a:p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C00000"/>
                          </a:solidFill>
                        </a:rPr>
                        <a:t>Fertőtlenítő szereket az intézmény teljes körűen biztosította!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65176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20848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1ED58B9E-2C90-44CB-96BB-AE05AC5427E9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02390123"/>
              </p:ext>
            </p:extLst>
          </p:nvPr>
        </p:nvGraphicFramePr>
        <p:xfrm>
          <a:off x="467544" y="116633"/>
          <a:ext cx="8219256" cy="65608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9628">
                  <a:extLst>
                    <a:ext uri="{9D8B030D-6E8A-4147-A177-3AD203B41FA5}">
                      <a16:colId xmlns="" xmlns:a16="http://schemas.microsoft.com/office/drawing/2014/main" val="2659782401"/>
                    </a:ext>
                  </a:extLst>
                </a:gridCol>
                <a:gridCol w="4109628">
                  <a:extLst>
                    <a:ext uri="{9D8B030D-6E8A-4147-A177-3AD203B41FA5}">
                      <a16:colId xmlns="" xmlns:a16="http://schemas.microsoft.com/office/drawing/2014/main" val="429337291"/>
                    </a:ext>
                  </a:extLst>
                </a:gridCol>
              </a:tblGrid>
              <a:tr h="112425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Védekezési intézkedés-katalógus</a:t>
                      </a:r>
                    </a:p>
                    <a:p>
                      <a:pPr algn="ctr"/>
                      <a:endParaRPr lang="hu-H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Munkatársi közösség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77834705"/>
                  </a:ext>
                </a:extLst>
              </a:tr>
              <a:tr h="651353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Ellátotti közösség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Munkatársi közösség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28378525"/>
                  </a:ext>
                </a:extLst>
              </a:tr>
              <a:tr h="1187694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Friss levegőn való tartózkodás gyakorisága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„Utcás” </a:t>
                      </a:r>
                      <a:r>
                        <a:rPr lang="hu-HU" sz="1400" b="1" dirty="0" err="1">
                          <a:solidFill>
                            <a:srgbClr val="002060"/>
                          </a:solidFill>
                        </a:rPr>
                        <a:t>szgk</a:t>
                      </a: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.-k használat előtti és utáni kötelező fertőtlenítése </a:t>
                      </a: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C00000"/>
                          </a:solidFill>
                        </a:rPr>
                        <a:t>Fertőtlenítő szereket az intézmény teljes körűen biztosította!</a:t>
                      </a:r>
                      <a:endParaRPr lang="hu-H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79702000"/>
                  </a:ext>
                </a:extLst>
              </a:tr>
              <a:tr h="1461777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Lakószobák, közösségi terek gyakori szellőztetése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Az utcai és külső telephelyeken végzett szociális munkához teljes körű védőfelszerelés, valamint hordozható kéz-és felületfertőtlenítő szerek intézmény által történő biztosítása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64558171"/>
                  </a:ext>
                </a:extLst>
              </a:tr>
              <a:tr h="651353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Maszkviselési szabályok betartása (közösségi terekben, valamint olyan helyszíneken, ahol a 1,5 m távolság nem tartható)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Érintésmentes átadás-átvételi gyakorlat folytatása az árubeszállítókkal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14173930"/>
                  </a:ext>
                </a:extLst>
              </a:tr>
              <a:tr h="1404294">
                <a:tc gridSpan="2"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Elengedhetetlen javítási munkák külső személy által történő elvégzése során az ellátottakkal és munkatársakkal való érintkezés kerülése, a munka elvégzése után fertőtlenítés.</a:t>
                      </a: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Külsős személyek csak megfelelő védőfelszerelésben (szájmaszk) tartózkodhatnak a zárt terekben!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Elengedhetetlen javítási munkák külső személy által történő elvégzése során az ellátottakkal és munkatársakkal való érintkezés kerülése, a munka elvégzése után fertőtlenítés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57125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0308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82802D96-D0FC-4845-925E-99D1ACA2E42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67544" y="476672"/>
            <a:ext cx="8219256" cy="5680288"/>
          </a:xfrm>
        </p:spPr>
        <p:txBody>
          <a:bodyPr/>
          <a:lstStyle/>
          <a:p>
            <a:pPr marL="0" indent="0" algn="ctr">
              <a:buNone/>
            </a:pPr>
            <a:endParaRPr lang="hu-HU" sz="2200" dirty="0">
              <a:solidFill>
                <a:prstClr val="black"/>
              </a:solidFill>
            </a:endParaRPr>
          </a:p>
          <a:p>
            <a:pPr marL="0" indent="0" algn="ctr">
              <a:buNone/>
            </a:pPr>
            <a:endParaRPr lang="hu-HU" sz="32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hu-HU" sz="3200" b="1" dirty="0"/>
          </a:p>
          <a:p>
            <a:pPr marL="0" indent="0" algn="ctr">
              <a:buNone/>
            </a:pPr>
            <a:r>
              <a:rPr lang="hu-HU" sz="3200" b="1" dirty="0"/>
              <a:t>JOGI SZEKCIÓ - LOKÁLIS VESZÉLYHELYZETI „KORMÁNYZÁS”</a:t>
            </a:r>
          </a:p>
        </p:txBody>
      </p:sp>
    </p:spTree>
    <p:extLst>
      <p:ext uri="{BB962C8B-B14F-4D97-AF65-F5344CB8AC3E}">
        <p14:creationId xmlns:p14="http://schemas.microsoft.com/office/powerpoint/2010/main" val="41898249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80360EA8-917C-4F9A-9832-0B0D8898AD7B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817222"/>
              </p:ext>
            </p:extLst>
          </p:nvPr>
        </p:nvGraphicFramePr>
        <p:xfrm>
          <a:off x="457200" y="116632"/>
          <a:ext cx="8229600" cy="6624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656121809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3639912129"/>
                    </a:ext>
                  </a:extLst>
                </a:gridCol>
              </a:tblGrid>
              <a:tr h="131025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Védekezési intézkedés-katalógus</a:t>
                      </a:r>
                    </a:p>
                    <a:p>
                      <a:pPr algn="ctr"/>
                      <a:endParaRPr lang="hu-H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5427943"/>
                  </a:ext>
                </a:extLst>
              </a:tr>
              <a:tr h="588533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Ellátotti közösség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Munkatársi közösség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14800474"/>
                  </a:ext>
                </a:extLst>
              </a:tr>
              <a:tr h="891688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Tünet(</a:t>
                      </a:r>
                      <a:r>
                        <a:rPr lang="hu-HU" sz="1400" b="1" dirty="0" err="1">
                          <a:solidFill>
                            <a:srgbClr val="002060"/>
                          </a:solidFill>
                        </a:rPr>
                        <a:t>ek</a:t>
                      </a: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) megjelenése esetén ügyeletesnek azonnali jelzési kötelezettség (egyéni és közösségi egészségvédelem!)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Fokozott figyelem az ellátottak egészségügyi állapot-változására, tünetek megjelenésére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30876682"/>
                  </a:ext>
                </a:extLst>
              </a:tr>
              <a:tr h="624181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Lelki segítség-igény esetén bármikor jelezzen (pszichológus szakember rendelkezésre áll!)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Láz és légúti tünetek folyamatos monitorozása az ellátottak esetében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13439245"/>
                  </a:ext>
                </a:extLst>
              </a:tr>
              <a:tr h="1159194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Csomagok fogadásának lehetősége (tiltott termék behozatalának kontrollját és fertőtlenítést követően)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Szállásokon, éjjeli menedékhelyen legalább napi kétszeri testhőmérséklet-mérés, dokumentálás, változás-követés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99204886"/>
                  </a:ext>
                </a:extLst>
              </a:tr>
              <a:tr h="1159194">
                <a:tc rowSpan="2">
                  <a:txBody>
                    <a:bodyPr/>
                    <a:lstStyle/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Bevásárlásban, gyógyszerkiváltásban segítség igényelhető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Tünetek megjelenése esetén haladéktalanul intézményi orvos vagy háziorvos értesítése, haladéktalanul elkülönítés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0224430"/>
                  </a:ext>
                </a:extLst>
              </a:tr>
              <a:tr h="891688">
                <a:tc vMerge="1">
                  <a:txBody>
                    <a:bodyPr/>
                    <a:lstStyle/>
                    <a:p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Az ellátottak esetében az alapvető higiéniai szabályok, köhögési etikett betartásának kontrollja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722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37141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58BAD43F-AEAC-4A2D-8EF4-9010FF1CCDB3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01886049"/>
              </p:ext>
            </p:extLst>
          </p:nvPr>
        </p:nvGraphicFramePr>
        <p:xfrm>
          <a:off x="457200" y="476672"/>
          <a:ext cx="8229600" cy="6120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="" xmlns:a16="http://schemas.microsoft.com/office/drawing/2014/main" val="790164635"/>
                    </a:ext>
                  </a:extLst>
                </a:gridCol>
              </a:tblGrid>
              <a:tr h="11312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Védekezési intézkedés-katalógus</a:t>
                      </a:r>
                    </a:p>
                    <a:p>
                      <a:pPr algn="ctr"/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4820872"/>
                  </a:ext>
                </a:extLst>
              </a:tr>
              <a:tr h="655408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Munkatársi közösség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45568561"/>
                  </a:ext>
                </a:extLst>
              </a:tr>
              <a:tr h="1056978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Ellátottak étkezése során figyelemmel lenni a zsúfoltság elkerülésére, az étkező asztalok kellő távolságának biztosítására, több turnusban való étkezés biztosítására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07921006"/>
                  </a:ext>
                </a:extLst>
              </a:tr>
              <a:tr h="3277040">
                <a:tc>
                  <a:txBody>
                    <a:bodyPr/>
                    <a:lstStyle/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Figyelemmel lenni az ellátottak (esetében)</a:t>
                      </a:r>
                    </a:p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kézmosására, kézfertőtlenítésére;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papír zsebkendő biztosítására;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felsőruházat, személyes textília tisztaságára;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hagyományos érintkezési normák kerülésére; 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friss levegőn való tartózkodására;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lakóterek, közösségi helyiségek rendszeres átszellőztetésére;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maszkviselés szabályosságára;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 a pszichológiai segítség szükségességére;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bevásárlásban, gyógyszerkiváltásban segítség-igényre. 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72484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916622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1E4BFDCE-6100-46C2-B89A-7812BE05E715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33779383"/>
              </p:ext>
            </p:extLst>
          </p:nvPr>
        </p:nvGraphicFramePr>
        <p:xfrm>
          <a:off x="395536" y="404664"/>
          <a:ext cx="8291264" cy="6264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91264">
                  <a:extLst>
                    <a:ext uri="{9D8B030D-6E8A-4147-A177-3AD203B41FA5}">
                      <a16:colId xmlns="" xmlns:a16="http://schemas.microsoft.com/office/drawing/2014/main" val="1529236015"/>
                    </a:ext>
                  </a:extLst>
                </a:gridCol>
              </a:tblGrid>
              <a:tr h="12118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Védekezési intézkedés-katalógus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04350532"/>
                  </a:ext>
                </a:extLst>
              </a:tr>
              <a:tr h="1211832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Munkatársi közösség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48134050"/>
                  </a:ext>
                </a:extLst>
              </a:tr>
              <a:tr h="1417367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Telephelyhez kötöttség (a személyes kontaktok számának minimalizálása) – telephelyen kívül való tartózkodás: helyettesítés céljából, valamint intézményvezetői engedéllyel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34405786"/>
                  </a:ext>
                </a:extLst>
              </a:tr>
              <a:tr h="1211832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Személyes kapcsolattartási formákon túli egyéb kapcsolattartási módok (telefon, elektronikus levelezés, videóértekezlet) alkalmazása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10268665"/>
                  </a:ext>
                </a:extLst>
              </a:tr>
              <a:tr h="1211832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Az ellátottak oltási hajlandóságának növelésében való közreműködés (hatást gyakorolt a munkatársi közösség kiemelkedően magas oltási hajlandósága, valamint az ellátotti közösség kimagasló oltási igénye!)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879137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8291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7D3D4BB2-E51A-4B6E-974C-0BF9106A67FA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03655354"/>
              </p:ext>
            </p:extLst>
          </p:nvPr>
        </p:nvGraphicFramePr>
        <p:xfrm>
          <a:off x="457200" y="1219200"/>
          <a:ext cx="8229600" cy="1993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="" xmlns:a16="http://schemas.microsoft.com/office/drawing/2014/main" val="2993902521"/>
                    </a:ext>
                  </a:extLst>
                </a:gridCol>
              </a:tblGrid>
              <a:tr h="996888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 Vírus-tesztelési mennyiségi mutató </a:t>
                      </a:r>
                    </a:p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(ellátotti és munkatársi közösségi „vegyes”)</a:t>
                      </a:r>
                    </a:p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-2020.11.04-2021.06.24.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15430292"/>
                  </a:ext>
                </a:extLst>
              </a:tr>
              <a:tr h="996888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696 db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89544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765720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5AFDD7F9-BFF7-42A3-8551-9EF190E63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52400"/>
            <a:ext cx="8435280" cy="756320"/>
          </a:xfrm>
        </p:spPr>
        <p:txBody>
          <a:bodyPr>
            <a:normAutofit fontScale="90000"/>
          </a:bodyPr>
          <a:lstStyle/>
          <a:p>
            <a:pPr algn="ctr"/>
            <a:r>
              <a:rPr lang="hu-HU" b="1" dirty="0">
                <a:solidFill>
                  <a:srgbClr val="002060"/>
                </a:solidFill>
                <a:latin typeface="+mn-lt"/>
              </a:rPr>
              <a:t>ÁTOLTOTTSÁGI MUTATÓSZÁMOK – SZOCIÁLIS SZOLGÁLTATÓ INTÉZMÉNYEK </a:t>
            </a:r>
          </a:p>
        </p:txBody>
      </p:sp>
      <p:graphicFrame>
        <p:nvGraphicFramePr>
          <p:cNvPr id="6" name="Tartalom helye 5">
            <a:extLst>
              <a:ext uri="{FF2B5EF4-FFF2-40B4-BE49-F238E27FC236}">
                <a16:creationId xmlns="" xmlns:a16="http://schemas.microsoft.com/office/drawing/2014/main" id="{32AD4E28-5644-4ED0-A334-5512D5CF5DEA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42126662"/>
              </p:ext>
            </p:extLst>
          </p:nvPr>
        </p:nvGraphicFramePr>
        <p:xfrm>
          <a:off x="35496" y="908720"/>
          <a:ext cx="9108502" cy="57968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12953">
                  <a:extLst>
                    <a:ext uri="{9D8B030D-6E8A-4147-A177-3AD203B41FA5}">
                      <a16:colId xmlns="" xmlns:a16="http://schemas.microsoft.com/office/drawing/2014/main" val="4210662716"/>
                    </a:ext>
                  </a:extLst>
                </a:gridCol>
                <a:gridCol w="597687">
                  <a:extLst>
                    <a:ext uri="{9D8B030D-6E8A-4147-A177-3AD203B41FA5}">
                      <a16:colId xmlns="" xmlns:a16="http://schemas.microsoft.com/office/drawing/2014/main" val="2067103883"/>
                    </a:ext>
                  </a:extLst>
                </a:gridCol>
                <a:gridCol w="584427">
                  <a:extLst>
                    <a:ext uri="{9D8B030D-6E8A-4147-A177-3AD203B41FA5}">
                      <a16:colId xmlns="" xmlns:a16="http://schemas.microsoft.com/office/drawing/2014/main" val="1202713800"/>
                    </a:ext>
                  </a:extLst>
                </a:gridCol>
                <a:gridCol w="610948">
                  <a:extLst>
                    <a:ext uri="{9D8B030D-6E8A-4147-A177-3AD203B41FA5}">
                      <a16:colId xmlns="" xmlns:a16="http://schemas.microsoft.com/office/drawing/2014/main" val="1230731874"/>
                    </a:ext>
                  </a:extLst>
                </a:gridCol>
                <a:gridCol w="597687">
                  <a:extLst>
                    <a:ext uri="{9D8B030D-6E8A-4147-A177-3AD203B41FA5}">
                      <a16:colId xmlns="" xmlns:a16="http://schemas.microsoft.com/office/drawing/2014/main" val="1612479793"/>
                    </a:ext>
                  </a:extLst>
                </a:gridCol>
                <a:gridCol w="597687">
                  <a:extLst>
                    <a:ext uri="{9D8B030D-6E8A-4147-A177-3AD203B41FA5}">
                      <a16:colId xmlns="" xmlns:a16="http://schemas.microsoft.com/office/drawing/2014/main" val="851636127"/>
                    </a:ext>
                  </a:extLst>
                </a:gridCol>
                <a:gridCol w="597687">
                  <a:extLst>
                    <a:ext uri="{9D8B030D-6E8A-4147-A177-3AD203B41FA5}">
                      <a16:colId xmlns="" xmlns:a16="http://schemas.microsoft.com/office/drawing/2014/main" val="1590812146"/>
                    </a:ext>
                  </a:extLst>
                </a:gridCol>
                <a:gridCol w="597687">
                  <a:extLst>
                    <a:ext uri="{9D8B030D-6E8A-4147-A177-3AD203B41FA5}">
                      <a16:colId xmlns="" xmlns:a16="http://schemas.microsoft.com/office/drawing/2014/main" val="2442960028"/>
                    </a:ext>
                  </a:extLst>
                </a:gridCol>
                <a:gridCol w="597687">
                  <a:extLst>
                    <a:ext uri="{9D8B030D-6E8A-4147-A177-3AD203B41FA5}">
                      <a16:colId xmlns="" xmlns:a16="http://schemas.microsoft.com/office/drawing/2014/main" val="4206011272"/>
                    </a:ext>
                  </a:extLst>
                </a:gridCol>
                <a:gridCol w="597687">
                  <a:extLst>
                    <a:ext uri="{9D8B030D-6E8A-4147-A177-3AD203B41FA5}">
                      <a16:colId xmlns="" xmlns:a16="http://schemas.microsoft.com/office/drawing/2014/main" val="422092001"/>
                    </a:ext>
                  </a:extLst>
                </a:gridCol>
                <a:gridCol w="616365">
                  <a:extLst>
                    <a:ext uri="{9D8B030D-6E8A-4147-A177-3AD203B41FA5}">
                      <a16:colId xmlns="" xmlns:a16="http://schemas.microsoft.com/office/drawing/2014/main" val="3336367313"/>
                    </a:ext>
                  </a:extLst>
                </a:gridCol>
              </a:tblGrid>
              <a:tr h="2463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Teljes létszám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1. oltás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Átoltottság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2. oltás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Átoltottság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90522151"/>
                  </a:ext>
                </a:extLst>
              </a:tr>
              <a:tr h="319277"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Dolgozó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Ellátott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Dolgozó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Ellátott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Dolgozó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Ellátott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Dolgozó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Ellátott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Dolgozó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Ellátott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extLst>
                  <a:ext uri="{0D108BD9-81ED-4DB2-BD59-A6C34878D82A}">
                    <a16:rowId xmlns="" xmlns:a16="http://schemas.microsoft.com/office/drawing/2014/main" val="2140188368"/>
                  </a:ext>
                </a:extLst>
              </a:tr>
              <a:tr h="319277"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Rákóczi úti Idősek Otthona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101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83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2,97%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0,00%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59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75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58,42%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90,36%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extLst>
                  <a:ext uri="{0D108BD9-81ED-4DB2-BD59-A6C34878D82A}">
                    <a16:rowId xmlns="" xmlns:a16="http://schemas.microsoft.com/office/drawing/2014/main" val="3565992622"/>
                  </a:ext>
                </a:extLst>
              </a:tr>
              <a:tr h="319277"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Hosszúsétatéri Idősek Otthona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22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33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4,55%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3,03%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14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28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63,64%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84,85%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extLst>
                  <a:ext uri="{0D108BD9-81ED-4DB2-BD59-A6C34878D82A}">
                    <a16:rowId xmlns="" xmlns:a16="http://schemas.microsoft.com/office/drawing/2014/main" val="4204182078"/>
                  </a:ext>
                </a:extLst>
              </a:tr>
              <a:tr h="540317"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Feketehegy-Szárazréti Idősek Otthona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47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34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6,38%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2,94%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35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31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74,47%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91,18%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extLst>
                  <a:ext uri="{0D108BD9-81ED-4DB2-BD59-A6C34878D82A}">
                    <a16:rowId xmlns="" xmlns:a16="http://schemas.microsoft.com/office/drawing/2014/main" val="4232504852"/>
                  </a:ext>
                </a:extLst>
              </a:tr>
              <a:tr h="319277"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Maroshegyi Gondozási Központ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15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12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0,00%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0,00%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11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10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73,33%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83,33%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extLst>
                  <a:ext uri="{0D108BD9-81ED-4DB2-BD59-A6C34878D82A}">
                    <a16:rowId xmlns="" xmlns:a16="http://schemas.microsoft.com/office/drawing/2014/main" val="1941829510"/>
                  </a:ext>
                </a:extLst>
              </a:tr>
              <a:tr h="319277"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Felsővárosi Gondozási Központ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12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0,00%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0,00%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8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66,67%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0,00%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extLst>
                  <a:ext uri="{0D108BD9-81ED-4DB2-BD59-A6C34878D82A}">
                    <a16:rowId xmlns="" xmlns:a16="http://schemas.microsoft.com/office/drawing/2014/main" val="3642327212"/>
                  </a:ext>
                </a:extLst>
              </a:tr>
              <a:tr h="319277"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Palotavárosi Gondozási Központ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10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20,00%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0,00%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6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60,00%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0,00%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extLst>
                  <a:ext uri="{0D108BD9-81ED-4DB2-BD59-A6C34878D82A}">
                    <a16:rowId xmlns="" xmlns:a16="http://schemas.microsoft.com/office/drawing/2014/main" val="1647455194"/>
                  </a:ext>
                </a:extLst>
              </a:tr>
              <a:tr h="319277"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Zsolt u. Gondozási Központ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11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0,00%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0,00%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10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90,91%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0,00%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extLst>
                  <a:ext uri="{0D108BD9-81ED-4DB2-BD59-A6C34878D82A}">
                    <a16:rowId xmlns="" xmlns:a16="http://schemas.microsoft.com/office/drawing/2014/main" val="2534567066"/>
                  </a:ext>
                </a:extLst>
              </a:tr>
              <a:tr h="319277"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218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162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9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4,13%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1,23%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143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144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65,60%</a:t>
                      </a:r>
                      <a:endParaRPr lang="hu-H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88,89%</a:t>
                      </a:r>
                      <a:endParaRPr lang="hu-H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extLst>
                  <a:ext uri="{0D108BD9-81ED-4DB2-BD59-A6C34878D82A}">
                    <a16:rowId xmlns="" xmlns:a16="http://schemas.microsoft.com/office/drawing/2014/main" val="1156267963"/>
                  </a:ext>
                </a:extLst>
              </a:tr>
              <a:tr h="319277">
                <a:tc>
                  <a:txBody>
                    <a:bodyPr/>
                    <a:lstStyle/>
                    <a:p>
                      <a:pPr algn="ctr" fontAlgn="b"/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extLst>
                  <a:ext uri="{0D108BD9-81ED-4DB2-BD59-A6C34878D82A}">
                    <a16:rowId xmlns="" xmlns:a16="http://schemas.microsoft.com/office/drawing/2014/main" val="2949988830"/>
                  </a:ext>
                </a:extLst>
              </a:tr>
              <a:tr h="638557"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 err="1">
                          <a:solidFill>
                            <a:srgbClr val="002060"/>
                          </a:solidFill>
                          <a:effectLst/>
                        </a:rPr>
                        <a:t>Frim</a:t>
                      </a:r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 Jakab Képességfejlesztő Szakosított Otthon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25,5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20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24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20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94,12%</a:t>
                      </a:r>
                      <a:endParaRPr lang="hu-H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100,00%</a:t>
                      </a:r>
                      <a:endParaRPr lang="hu-H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extLst>
                  <a:ext uri="{0D108BD9-81ED-4DB2-BD59-A6C34878D82A}">
                    <a16:rowId xmlns="" xmlns:a16="http://schemas.microsoft.com/office/drawing/2014/main" val="816087384"/>
                  </a:ext>
                </a:extLst>
              </a:tr>
              <a:tr h="601717"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Kríziskezelő Központ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49</a:t>
                      </a: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117 (BL)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>
                          <a:solidFill>
                            <a:srgbClr val="002060"/>
                          </a:solidFill>
                          <a:effectLst/>
                        </a:rPr>
                        <a:t>43</a:t>
                      </a:r>
                      <a:endParaRPr lang="hu-HU" sz="1100" b="1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111 (BL)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87,75%</a:t>
                      </a:r>
                      <a:endParaRPr lang="hu-H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94,87%</a:t>
                      </a:r>
                      <a:endParaRPr lang="hu-H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 anchor="b"/>
                </a:tc>
                <a:extLst>
                  <a:ext uri="{0D108BD9-81ED-4DB2-BD59-A6C34878D82A}">
                    <a16:rowId xmlns="" xmlns:a16="http://schemas.microsoft.com/office/drawing/2014/main" val="1041275442"/>
                  </a:ext>
                </a:extLst>
              </a:tr>
              <a:tr h="896432">
                <a:tc>
                  <a:txBody>
                    <a:bodyPr/>
                    <a:lstStyle/>
                    <a:p>
                      <a:pPr algn="ctr" fontAlgn="t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Alba Bástya Család- és Gyermekjóléti Központ</a:t>
                      </a:r>
                      <a:b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</a:br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69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50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/>
                </a:tc>
                <a:tc>
                  <a:txBody>
                    <a:bodyPr/>
                    <a:lstStyle/>
                    <a:p>
                      <a:pPr algn="ctr" fontAlgn="t"/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1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hu-HU" sz="11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1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72,46%</a:t>
                      </a:r>
                      <a:endParaRPr lang="hu-HU" sz="11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51" marR="7251" marT="7251" marB="0"/>
                </a:tc>
                <a:extLst>
                  <a:ext uri="{0D108BD9-81ED-4DB2-BD59-A6C34878D82A}">
                    <a16:rowId xmlns="" xmlns:a16="http://schemas.microsoft.com/office/drawing/2014/main" val="40115191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598456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EB317404-6E82-41D4-9EA4-BE4CE7D0B113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13100804"/>
              </p:ext>
            </p:extLst>
          </p:nvPr>
        </p:nvGraphicFramePr>
        <p:xfrm>
          <a:off x="251520" y="260648"/>
          <a:ext cx="8435280" cy="6458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640">
                  <a:extLst>
                    <a:ext uri="{9D8B030D-6E8A-4147-A177-3AD203B41FA5}">
                      <a16:colId xmlns="" xmlns:a16="http://schemas.microsoft.com/office/drawing/2014/main" val="1862304423"/>
                    </a:ext>
                  </a:extLst>
                </a:gridCol>
                <a:gridCol w="4217640">
                  <a:extLst>
                    <a:ext uri="{9D8B030D-6E8A-4147-A177-3AD203B41FA5}">
                      <a16:colId xmlns="" xmlns:a16="http://schemas.microsoft.com/office/drawing/2014/main" val="295280584"/>
                    </a:ext>
                  </a:extLst>
                </a:gridCol>
              </a:tblGrid>
              <a:tr h="1142283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242/2020. (XI.12.) PM határozat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  <a:effectLst/>
                        </a:rPr>
                        <a:t>582/2020. (XII. 15.) Korm. rendelet</a:t>
                      </a:r>
                    </a:p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  <a:effectLst/>
                        </a:rPr>
                        <a:t>a veszélyhelyzet ideje alatt biztosított utazási kedvezményekről</a:t>
                      </a:r>
                    </a:p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92576839"/>
                  </a:ext>
                </a:extLst>
              </a:tr>
              <a:tr h="5269303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C00000"/>
                          </a:solidFill>
                        </a:rPr>
                        <a:t>Helyi személyszállítási szolgáltatás díjmentes igénybevétele</a:t>
                      </a: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2020.12.01-2020.12.31. között</a:t>
                      </a:r>
                    </a:p>
                    <a:p>
                      <a:pPr algn="ctr"/>
                      <a:endParaRPr lang="hu-HU" sz="1600" b="1" dirty="0">
                        <a:solidFill>
                          <a:srgbClr val="002060"/>
                        </a:solidFill>
                      </a:endParaRP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AB </a:t>
                      </a:r>
                      <a:r>
                        <a:rPr lang="hu-HU" sz="1600" b="1" dirty="0" err="1">
                          <a:solidFill>
                            <a:srgbClr val="002060"/>
                          </a:solidFill>
                        </a:rPr>
                        <a:t>CsGyK</a:t>
                      </a:r>
                      <a:endParaRPr lang="hu-HU" sz="1600" b="1" dirty="0">
                        <a:solidFill>
                          <a:srgbClr val="002060"/>
                        </a:solidFill>
                      </a:endParaRP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sz="1600" b="1" dirty="0" err="1">
                          <a:solidFill>
                            <a:srgbClr val="002060"/>
                          </a:solidFill>
                        </a:rPr>
                        <a:t>Frim</a:t>
                      </a: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 J.KSZO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KZS </a:t>
                      </a:r>
                      <a:r>
                        <a:rPr lang="hu-HU" sz="1600" b="1" dirty="0" err="1">
                          <a:solidFill>
                            <a:srgbClr val="002060"/>
                          </a:solidFill>
                        </a:rPr>
                        <a:t>Szoc.Intézmény</a:t>
                      </a:r>
                      <a:endParaRPr lang="hu-HU" sz="1600" b="1" dirty="0">
                        <a:solidFill>
                          <a:srgbClr val="002060"/>
                        </a:solidFill>
                      </a:endParaRP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Kríziskezelő Kp.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sz="1600" b="1" dirty="0" err="1">
                          <a:solidFill>
                            <a:srgbClr val="002060"/>
                          </a:solidFill>
                        </a:rPr>
                        <a:t>Mozg.sérültek</a:t>
                      </a: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 FM-i Egy. Önálló Életet Segítő, Foglalkoztató és </a:t>
                      </a:r>
                      <a:r>
                        <a:rPr lang="hu-HU" sz="1600" b="1" dirty="0" err="1">
                          <a:solidFill>
                            <a:srgbClr val="002060"/>
                          </a:solidFill>
                        </a:rPr>
                        <a:t>Eü</a:t>
                      </a: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-i, </a:t>
                      </a:r>
                      <a:r>
                        <a:rPr lang="hu-HU" sz="1600" b="1" dirty="0" err="1">
                          <a:solidFill>
                            <a:srgbClr val="002060"/>
                          </a:solidFill>
                        </a:rPr>
                        <a:t>Szoc</a:t>
                      </a: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. Szolgáltató </a:t>
                      </a:r>
                      <a:r>
                        <a:rPr lang="hu-HU" sz="1600" b="1" dirty="0" err="1">
                          <a:solidFill>
                            <a:srgbClr val="002060"/>
                          </a:solidFill>
                        </a:rPr>
                        <a:t>Rehab</a:t>
                      </a: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. Kp-ja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Székesfehérvári Katolikus Szeretetszolgálat Országos Papi Otthona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Szent Kristóf Ház Fogyatékkal élők Nappali Intézménye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i="0" dirty="0">
                          <a:solidFill>
                            <a:srgbClr val="C00000"/>
                          </a:solidFill>
                        </a:rPr>
                        <a:t>Ingyenesen, a menetjegy megvásárlása nélkül veheti igénybe az országos, regionális és elővárosi (helyközi) és a helyi személyszállítási közszolgáltatást</a:t>
                      </a:r>
                    </a:p>
                    <a:p>
                      <a:pPr algn="ctr"/>
                      <a:endParaRPr lang="hu-HU" sz="1600" b="1" i="0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hu-HU" sz="1600" b="1" i="0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600" b="1" i="0" dirty="0">
                          <a:solidFill>
                            <a:srgbClr val="002060"/>
                          </a:solidFill>
                          <a:effectLst/>
                        </a:rPr>
                        <a:t>a szociális, gyermekjóléti vagy gyermekvédelmi szolgáltatónál, intézményben, illetve hálózatnál dolgozó,</a:t>
                      </a:r>
                    </a:p>
                    <a:p>
                      <a:pPr algn="ctr"/>
                      <a:endParaRPr lang="hu-HU" sz="1600" b="1" i="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hu-HU" sz="1600" b="1" i="0" dirty="0">
                          <a:solidFill>
                            <a:srgbClr val="002060"/>
                          </a:solidFill>
                          <a:effectLst/>
                        </a:rPr>
                        <a:t>a veszélyhelyzet kihirdetéséről szóló 478/2020. (XI. 3.) Korm. rendelet szerinti veszélyhelyzettel összefüggő, illetve a SARS-CoV-2 koronavírus-világjárvány következményeinek elhárítása érdekében szükséges feladatokat ellátó személy.</a:t>
                      </a:r>
                    </a:p>
                    <a:p>
                      <a:endParaRPr lang="hu-HU" sz="1600" dirty="0"/>
                    </a:p>
                    <a:p>
                      <a:pPr algn="ctr"/>
                      <a:r>
                        <a:rPr lang="hu-HU" sz="1600" b="1" dirty="0"/>
                        <a:t>a Korm.rend kihirdetését követő naptól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94378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66899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4BBC481D-59AB-4625-93D2-FEBF2AC7C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2400" b="1" dirty="0">
                <a:solidFill>
                  <a:srgbClr val="002060"/>
                </a:solidFill>
                <a:latin typeface="+mn-lt"/>
              </a:rPr>
              <a:t>LOKÁLIS JÓLÉTI BIZTONSÁGI és GAZDASÁGVÉDELMI INTÉZKEDÉSEK RENDSZERE</a:t>
            </a:r>
            <a:endParaRPr lang="hu-HU" sz="2400" dirty="0">
              <a:latin typeface="+mn-lt"/>
            </a:endParaRPr>
          </a:p>
        </p:txBody>
      </p:sp>
      <p:graphicFrame>
        <p:nvGraphicFramePr>
          <p:cNvPr id="7" name="Táblázat 7">
            <a:extLst>
              <a:ext uri="{FF2B5EF4-FFF2-40B4-BE49-F238E27FC236}">
                <a16:creationId xmlns="" xmlns:a16="http://schemas.microsoft.com/office/drawing/2014/main" id="{517A9D53-870D-41F5-A85E-92324CAC06A1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8048066"/>
              </p:ext>
            </p:extLst>
          </p:nvPr>
        </p:nvGraphicFramePr>
        <p:xfrm>
          <a:off x="457200" y="1219200"/>
          <a:ext cx="82296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="" xmlns:a16="http://schemas.microsoft.com/office/drawing/2014/main" val="1583984587"/>
                    </a:ext>
                  </a:extLst>
                </a:gridCol>
              </a:tblGrid>
              <a:tr h="341628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Tovább-foglalkoztatást Segítő Alap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02845735"/>
                  </a:ext>
                </a:extLst>
              </a:tr>
              <a:tr h="589658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1. Vendéglátó tevékenységet végző gazdasági szereplők támogatására pályázati felhívás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55857310"/>
                  </a:ext>
                </a:extLst>
              </a:tr>
              <a:tr h="589658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2. Szállodai szolgáltatást végző gazdasági szereplők támogatására pályázati felhívás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82998217"/>
                  </a:ext>
                </a:extLst>
              </a:tr>
              <a:tr h="589658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3. Edző-és fitnesztermet üzemeltető gazdasági szereplők támogatására pályázati felhívás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96749117"/>
                  </a:ext>
                </a:extLst>
              </a:tr>
              <a:tr h="589658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4. Játszóházat üzemeltető gazdasági szereplők támogatására pályázati felhívás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11785583"/>
                  </a:ext>
                </a:extLst>
              </a:tr>
              <a:tr h="589658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5. Utazásszervező, utazásközvetítő tevékenységet végző gazdasági szereplők támogatására pályázati felhívás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46717519"/>
                  </a:ext>
                </a:extLst>
              </a:tr>
            </a:tbl>
          </a:graphicData>
        </a:graphic>
      </p:graphicFrame>
      <p:graphicFrame>
        <p:nvGraphicFramePr>
          <p:cNvPr id="8" name="Táblázat 8">
            <a:extLst>
              <a:ext uri="{FF2B5EF4-FFF2-40B4-BE49-F238E27FC236}">
                <a16:creationId xmlns="" xmlns:a16="http://schemas.microsoft.com/office/drawing/2014/main" id="{8875405D-1D81-4DD4-B078-B46EA3516D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4273616"/>
              </p:ext>
            </p:extLst>
          </p:nvPr>
        </p:nvGraphicFramePr>
        <p:xfrm>
          <a:off x="457200" y="5157192"/>
          <a:ext cx="8229600" cy="1614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="" xmlns:a16="http://schemas.microsoft.com/office/drawing/2014/main" val="4148809329"/>
                    </a:ext>
                  </a:extLst>
                </a:gridCol>
              </a:tblGrid>
              <a:tr h="331214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Egyéb pályázati felhívások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8121980"/>
                  </a:ext>
                </a:extLst>
              </a:tr>
              <a:tr h="608597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1. Előadóművészek gazdasági megsegítésére pályázati felhívás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81814117"/>
                  </a:ext>
                </a:extLst>
              </a:tr>
              <a:tr h="608597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2. Kulturális célú közösségi tereket működtető szervezetek működési költségeinek támogatására pályázati felhívás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59849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688547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85BE2BE7-A346-4171-B003-40141E8D3B4A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02466576"/>
              </p:ext>
            </p:extLst>
          </p:nvPr>
        </p:nvGraphicFramePr>
        <p:xfrm>
          <a:off x="457200" y="188640"/>
          <a:ext cx="8229600" cy="6489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="" xmlns:a16="http://schemas.microsoft.com/office/drawing/2014/main" val="3933030565"/>
                    </a:ext>
                  </a:extLst>
                </a:gridCol>
              </a:tblGrid>
              <a:tr h="9256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Tovább-foglalkoztatást Segítő Alap </a:t>
                      </a:r>
                    </a:p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04842524"/>
                  </a:ext>
                </a:extLst>
              </a:tr>
              <a:tr h="171905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1. </a:t>
                      </a:r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Vendéglátó 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tevékenységet végző gazdasági szereplők részére, mely gazdasági szereplők a veszélyhelyzet ideje alatt legalább a munkavállalóik 50 %-át tovább-foglalkoztatták.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Tovább-foglalkoztatottanként 50.000,-Ft támogatás, </a:t>
                      </a:r>
                      <a:r>
                        <a:rPr lang="hu-HU" b="1" dirty="0" err="1" smtClean="0">
                          <a:solidFill>
                            <a:srgbClr val="002060"/>
                          </a:solidFill>
                        </a:rPr>
                        <a:t>max</a:t>
                      </a:r>
                      <a:r>
                        <a:rPr lang="hu-HU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2.000.000,</a:t>
                      </a:r>
                      <a:r>
                        <a:rPr lang="hu-HU" b="1" dirty="0" err="1">
                          <a:solidFill>
                            <a:srgbClr val="002060"/>
                          </a:solidFill>
                        </a:rPr>
                        <a:t>-Ft</a:t>
                      </a:r>
                      <a:r>
                        <a:rPr lang="hu-HU" b="1" dirty="0" smtClean="0">
                          <a:solidFill>
                            <a:srgbClr val="002060"/>
                          </a:solidFill>
                        </a:rPr>
                        <a:t>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512 fő érintett tovább-foglalkoztatott munkavállaló – mindösszesen 25 600 000 Ft támogatás</a:t>
                      </a:r>
                      <a:endParaRPr kumimoji="0" lang="hu-HU" sz="1800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>
                        <a:buNone/>
                      </a:pPr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74956846"/>
                  </a:ext>
                </a:extLst>
              </a:tr>
              <a:tr h="1815204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2. </a:t>
                      </a:r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Szállodai szolgáltatás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t végző gazdasági szereplők részére, amely 2020. évben építményadó-fizetési kötelezettséggel érintett ingatlanban végzi </a:t>
                      </a:r>
                      <a:r>
                        <a:rPr lang="hu-HU" b="1" dirty="0" smtClean="0">
                          <a:solidFill>
                            <a:srgbClr val="002060"/>
                          </a:solidFill>
                        </a:rPr>
                        <a:t>tevékenységét.</a:t>
                      </a:r>
                      <a:r>
                        <a:rPr lang="hu-HU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hu-HU" b="1" dirty="0" smtClean="0">
                          <a:solidFill>
                            <a:srgbClr val="002060"/>
                          </a:solidFill>
                        </a:rPr>
                        <a:t>2020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. évre megállapított építményadó 40 %-ának megfelelő támogatás azzal, hogy további 10 % építményadó támogatás,  ha a munkavállalói létszám legalább 25 %-át tovább-foglalkoztatta. </a:t>
                      </a:r>
                      <a:endParaRPr lang="hu-HU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kumimoji="0" lang="hu-HU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nyertes szolgáltató – mindösszesen 10 536 987 Ft támogatás</a:t>
                      </a:r>
                      <a:endParaRPr lang="hu-H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52304418"/>
                  </a:ext>
                </a:extLst>
              </a:tr>
              <a:tr h="1432232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3. </a:t>
                      </a:r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Edző-és fitneszterm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et üzemeltető gazdasági szereplők részére, mely gazdasági szereplők a veszélyhelyzet ideje alatt legalább a munkavállalóik 50 %-át tovább-foglalkoztatták.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Tovább-foglalkoztatottanként 50.000,-Ft támogatás, </a:t>
                      </a:r>
                      <a:r>
                        <a:rPr lang="hu-HU" b="1" dirty="0" err="1" smtClean="0">
                          <a:solidFill>
                            <a:srgbClr val="002060"/>
                          </a:solidFill>
                        </a:rPr>
                        <a:t>max</a:t>
                      </a:r>
                      <a:r>
                        <a:rPr lang="hu-HU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1.000.000,-Ft.</a:t>
                      </a:r>
                    </a:p>
                    <a:p>
                      <a:pPr algn="ctr"/>
                      <a:r>
                        <a:rPr kumimoji="0" lang="hu-HU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 fő érintett tovább-foglalkoztatott munkavállaló – mindösszesen 1 050 000 Ft támogatás</a:t>
                      </a:r>
                      <a:endParaRPr lang="hu-H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70440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458942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CC7E8557-2448-4A40-AD4B-3E3008D63E26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25985801"/>
              </p:ext>
            </p:extLst>
          </p:nvPr>
        </p:nvGraphicFramePr>
        <p:xfrm>
          <a:off x="457200" y="332656"/>
          <a:ext cx="8229600" cy="643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="" xmlns:a16="http://schemas.microsoft.com/office/drawing/2014/main" val="431404289"/>
                    </a:ext>
                  </a:extLst>
                </a:gridCol>
              </a:tblGrid>
              <a:tr h="10223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Tovább-foglalkoztatást Segítő Alap </a:t>
                      </a:r>
                    </a:p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29816930"/>
                  </a:ext>
                </a:extLst>
              </a:tr>
              <a:tr h="3123090">
                <a:tc>
                  <a:txBody>
                    <a:bodyPr/>
                    <a:lstStyle/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4. </a:t>
                      </a:r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Játszóház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at üzemeltető gazdasági szereplők részére, mely gazdasági szereplők a játszóház üzemeltetését bérelt ingatlanban végeztk </a:t>
                      </a:r>
                      <a:r>
                        <a:rPr lang="hu-HU" b="1" u="sng" dirty="0">
                          <a:solidFill>
                            <a:srgbClr val="002060"/>
                          </a:solidFill>
                        </a:rPr>
                        <a:t>vagy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 a munkavállalóik 50 %-át tovább-foglalkoztatták. 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bérelt ingatlan után a 2020. évre vonatkozóan megfizetett bruttó bérleti díjnak megfelelő összegű támogatás, </a:t>
                      </a:r>
                      <a:r>
                        <a:rPr lang="hu-HU" b="1" dirty="0" err="1">
                          <a:solidFill>
                            <a:srgbClr val="002060"/>
                          </a:solidFill>
                        </a:rPr>
                        <a:t>lf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. 500.000,-Ft </a:t>
                      </a:r>
                      <a:r>
                        <a:rPr lang="hu-HU" b="1" u="sng" dirty="0">
                          <a:solidFill>
                            <a:srgbClr val="002060"/>
                          </a:solidFill>
                        </a:rPr>
                        <a:t>vagy</a:t>
                      </a:r>
                    </a:p>
                    <a:p>
                      <a:pPr marL="285750" marR="0" lvl="0" indent="-2857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tovább-foglalkoztatottanként 50.000,-Ft támogatás, </a:t>
                      </a:r>
                      <a:r>
                        <a:rPr lang="hu-HU" b="1" dirty="0" err="1" smtClean="0">
                          <a:solidFill>
                            <a:srgbClr val="002060"/>
                          </a:solidFill>
                        </a:rPr>
                        <a:t>max</a:t>
                      </a:r>
                      <a:r>
                        <a:rPr lang="hu-HU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500.000,-Ft.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endParaRPr lang="hu-HU" sz="1800" b="1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hu-HU" sz="1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nem érkezett pályázat</a:t>
                      </a:r>
                      <a:endParaRPr lang="hu-HU" b="1" u="sng" dirty="0">
                        <a:solidFill>
                          <a:srgbClr val="002060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endParaRPr lang="hu-HU" u="sng" dirty="0"/>
                    </a:p>
                    <a:p>
                      <a:pPr marL="285750" indent="-285750">
                        <a:buFontTx/>
                        <a:buChar char="-"/>
                      </a:pPr>
                      <a:endParaRPr lang="hu-HU" u="sng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96870892"/>
                  </a:ext>
                </a:extLst>
              </a:tr>
              <a:tr h="2119240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5. </a:t>
                      </a:r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Utazásszervező, utazásközvetítő 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tevékenységet végző gazdasági szereplők részére, mely gazdasági szereplők a veszélyhelyzet ideje alatt legalább a munkavállalóik 50 %-át tovább-foglalkoztatták.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Tovább-foglalkoztatottanként 50.000,-Ft támogatás, </a:t>
                      </a:r>
                      <a:r>
                        <a:rPr lang="hu-HU" b="1" dirty="0" err="1" smtClean="0">
                          <a:solidFill>
                            <a:srgbClr val="002060"/>
                          </a:solidFill>
                        </a:rPr>
                        <a:t>max</a:t>
                      </a:r>
                      <a:r>
                        <a:rPr lang="hu-HU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2.000.000,-Ft.</a:t>
                      </a:r>
                    </a:p>
                    <a:p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64 fő érintett tovább-foglalkoztatott munkavállaló – mindösszesen 3 000 </a:t>
                      </a:r>
                      <a:r>
                        <a:rPr lang="hu-HU" sz="1800" b="1" dirty="0" err="1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000</a:t>
                      </a:r>
                      <a:r>
                        <a:rPr lang="hu-HU" sz="18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Ft támogatás</a:t>
                      </a:r>
                      <a:r>
                        <a:rPr lang="hu-HU" sz="1800" b="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(</a:t>
                      </a:r>
                      <a:r>
                        <a:rPr lang="hu-HU" sz="1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összegre magyarázat: a FEHÉRVÁR TRAVEL érintett 44 fő munkavállalójára a maximális 2 000 </a:t>
                      </a:r>
                      <a:r>
                        <a:rPr lang="hu-HU" sz="18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000</a:t>
                      </a:r>
                      <a:r>
                        <a:rPr lang="hu-HU" sz="1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Ft támogatást kaphatta!)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996041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166866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620A2D6E-78B0-42EE-8AE2-49DABB4AC6F3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80503548"/>
              </p:ext>
            </p:extLst>
          </p:nvPr>
        </p:nvGraphicFramePr>
        <p:xfrm>
          <a:off x="457200" y="548680"/>
          <a:ext cx="8229600" cy="45365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="" xmlns:a16="http://schemas.microsoft.com/office/drawing/2014/main" val="3528254203"/>
                    </a:ext>
                  </a:extLst>
                </a:gridCol>
              </a:tblGrid>
              <a:tr h="873785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Egyéb pályázati felhívások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87243678"/>
                  </a:ext>
                </a:extLst>
              </a:tr>
              <a:tr h="1508178">
                <a:tc>
                  <a:txBody>
                    <a:bodyPr/>
                    <a:lstStyle/>
                    <a:p>
                      <a:pPr marL="342900" indent="-342900" algn="ctr">
                        <a:buAutoNum type="arabicPeriod"/>
                      </a:pPr>
                      <a:r>
                        <a:rPr lang="hu-HU" b="1" dirty="0" smtClean="0">
                          <a:solidFill>
                            <a:srgbClr val="002060"/>
                          </a:solidFill>
                        </a:rPr>
                        <a:t>Székesfehérvárhoz 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kötődő előadóművészek gazdasági megsegítése – szerződéskötés a pályázat szerinti előadóművészeti szolgáltatásra – </a:t>
                      </a:r>
                      <a:r>
                        <a:rPr lang="hu-HU" b="1" dirty="0" err="1" smtClean="0">
                          <a:solidFill>
                            <a:srgbClr val="002060"/>
                          </a:solidFill>
                        </a:rPr>
                        <a:t>max</a:t>
                      </a:r>
                      <a:r>
                        <a:rPr lang="hu-HU" b="1" dirty="0" smtClean="0">
                          <a:solidFill>
                            <a:srgbClr val="002060"/>
                          </a:solidFill>
                        </a:rPr>
                        <a:t>. </a:t>
                      </a:r>
                      <a:r>
                        <a:rPr lang="hu-HU" b="1" dirty="0" err="1">
                          <a:solidFill>
                            <a:srgbClr val="002060"/>
                          </a:solidFill>
                        </a:rPr>
                        <a:t>br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. 5.000.000,</a:t>
                      </a:r>
                      <a:r>
                        <a:rPr lang="hu-HU" b="1" dirty="0" err="1">
                          <a:solidFill>
                            <a:srgbClr val="002060"/>
                          </a:solidFill>
                        </a:rPr>
                        <a:t>-Ft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hu-HU" b="1" dirty="0" smtClean="0">
                          <a:solidFill>
                            <a:srgbClr val="002060"/>
                          </a:solidFill>
                        </a:rPr>
                        <a:t>összegben</a:t>
                      </a:r>
                    </a:p>
                    <a:p>
                      <a:pPr marL="0" indent="0" algn="ctr">
                        <a:buNone/>
                      </a:pPr>
                      <a:endParaRPr kumimoji="0" lang="hu-HU" sz="1800" b="1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kumimoji="0" lang="hu-HU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 nyertes produkció – mindösszesen 20 000 </a:t>
                      </a:r>
                      <a:r>
                        <a:rPr kumimoji="0" lang="hu-H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000</a:t>
                      </a:r>
                      <a:r>
                        <a:rPr kumimoji="0" lang="hu-HU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Ft támogatás</a:t>
                      </a:r>
                      <a:endParaRPr lang="hu-H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67572352"/>
                  </a:ext>
                </a:extLst>
              </a:tr>
              <a:tr h="2154540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2. Kulturális célú közösségi tér fenntartásával, üzemeltetési feladataival összefüggő kiadásokhoz, a közösségi tér szolgáltatásaihoz kapcsolódó működési költségekhez támogatás – </a:t>
                      </a:r>
                      <a:r>
                        <a:rPr lang="hu-HU" b="1" dirty="0" err="1" smtClean="0">
                          <a:solidFill>
                            <a:srgbClr val="002060"/>
                          </a:solidFill>
                        </a:rPr>
                        <a:t>max</a:t>
                      </a:r>
                      <a:r>
                        <a:rPr lang="hu-HU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1.000.000,</a:t>
                      </a:r>
                      <a:r>
                        <a:rPr lang="hu-HU" b="1" dirty="0" err="1">
                          <a:solidFill>
                            <a:srgbClr val="002060"/>
                          </a:solidFill>
                        </a:rPr>
                        <a:t>-Ft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hu-HU" b="1" dirty="0" smtClean="0">
                          <a:solidFill>
                            <a:srgbClr val="002060"/>
                          </a:solidFill>
                        </a:rPr>
                        <a:t>összegben</a:t>
                      </a:r>
                    </a:p>
                    <a:p>
                      <a:pPr algn="ctr"/>
                      <a:endParaRPr kumimoji="0" lang="hu-HU" sz="1800" b="1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hu-HU" sz="18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támogatott szervezet – mindösszesen 3 100 000 Ft támogatás</a:t>
                      </a:r>
                      <a:r>
                        <a:rPr lang="hu-HU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hu-H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18936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2096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A0BCC108-B1A5-42CA-AD01-4750C70D5616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08190118"/>
              </p:ext>
            </p:extLst>
          </p:nvPr>
        </p:nvGraphicFramePr>
        <p:xfrm>
          <a:off x="457200" y="404664"/>
          <a:ext cx="8229600" cy="5872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="" xmlns:a16="http://schemas.microsoft.com/office/drawing/2014/main" val="2458267641"/>
                    </a:ext>
                  </a:extLst>
                </a:gridCol>
              </a:tblGrid>
              <a:tr h="994148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rgbClr val="C00000"/>
                          </a:solidFill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katasztrófavédelemről és a hozzá kapcsolódó egyes törvények módosításáról szóló 2011. évi CXXVIII. törvény (a továbbiakban: Kat.) 46. § (4) bekezdése</a:t>
                      </a:r>
                      <a:endParaRPr lang="hu-HU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88865590"/>
                  </a:ext>
                </a:extLst>
              </a:tr>
              <a:tr h="2318220">
                <a:tc>
                  <a:txBody>
                    <a:bodyPr/>
                    <a:lstStyle/>
                    <a:p>
                      <a:pPr marL="182880" indent="0" algn="ctr">
                        <a:spcAft>
                          <a:spcPts val="0"/>
                        </a:spcAft>
                        <a:buNone/>
                      </a:pPr>
                      <a:r>
                        <a:rPr lang="hu-HU" sz="1800" dirty="0">
                          <a:solidFill>
                            <a:srgbClr val="002060"/>
                          </a:solidFill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„</a:t>
                      </a:r>
                      <a:r>
                        <a:rPr lang="hu-HU" sz="1800" b="1" u="sng" dirty="0">
                          <a:solidFill>
                            <a:srgbClr val="C00000"/>
                          </a:solidFill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hu-HU" sz="1800" b="1" u="sng" dirty="0">
                          <a:solidFill>
                            <a:srgbClr val="C00000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ESZÉLYHELYZETBEN</a:t>
                      </a:r>
                      <a:r>
                        <a:rPr lang="hu-HU" sz="1800" dirty="0">
                          <a:solidFill>
                            <a:srgbClr val="C00000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hu-HU" sz="1800" b="1" dirty="0">
                          <a:solidFill>
                            <a:srgbClr val="C00000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 települési önkormányzat képviselő-testületének</a:t>
                      </a:r>
                      <a:r>
                        <a:rPr lang="hu-HU" sz="1800" b="1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</a:t>
                      </a:r>
                      <a:r>
                        <a:rPr lang="hu-HU" sz="1800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 fővárosi, megyei közgyűlésnek </a:t>
                      </a:r>
                      <a:r>
                        <a:rPr lang="hu-HU" sz="1800" b="1" dirty="0">
                          <a:solidFill>
                            <a:srgbClr val="C00000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feladat- és hatáskörét a polgármester</a:t>
                      </a:r>
                      <a:r>
                        <a:rPr lang="hu-HU" sz="1800" b="1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</a:t>
                      </a:r>
                      <a:r>
                        <a:rPr lang="hu-HU" sz="1800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illetve a főpolgármester, a megyei közgyűlés elnöke </a:t>
                      </a:r>
                      <a:r>
                        <a:rPr lang="hu-HU" sz="1800" b="1" dirty="0">
                          <a:solidFill>
                            <a:srgbClr val="C00000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gyakorolja.</a:t>
                      </a:r>
                      <a:r>
                        <a:rPr lang="hu-HU" sz="1800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182880" indent="0" algn="ctr">
                        <a:spcAft>
                          <a:spcPts val="0"/>
                        </a:spcAft>
                        <a:buNone/>
                      </a:pPr>
                      <a:endParaRPr lang="hu-HU" sz="1800" dirty="0">
                        <a:solidFill>
                          <a:srgbClr val="002060"/>
                        </a:solidFill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82880" indent="0" algn="ctr">
                        <a:spcAft>
                          <a:spcPts val="0"/>
                        </a:spcAft>
                        <a:buNone/>
                      </a:pPr>
                      <a:r>
                        <a:rPr lang="hu-HU" sz="1800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Ennek keretében nem foglalhat állást önkormányzati intézmény átszervezéséről, megszüntetéséről, ellátási, szolgáltatási körzeteiről, ha a szolgáltatás a települést is érinti.”</a:t>
                      </a:r>
                    </a:p>
                    <a:p>
                      <a:pPr algn="ctr"/>
                      <a:endParaRPr lang="hu-HU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80777935"/>
                  </a:ext>
                </a:extLst>
              </a:tr>
              <a:tr h="2318220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</a:rPr>
                        <a:t>A </a:t>
                      </a:r>
                      <a:r>
                        <a:rPr lang="hu-HU" sz="1800" b="1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</a:rPr>
                        <a:t>Belügyminisztérium</a:t>
                      </a:r>
                      <a:r>
                        <a:rPr lang="hu-HU" sz="1800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</a:rPr>
                        <a:t> és a </a:t>
                      </a:r>
                      <a:r>
                        <a:rPr lang="hu-HU" sz="1800" b="1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</a:rPr>
                        <a:t>Miniszterelnökség</a:t>
                      </a:r>
                      <a:r>
                        <a:rPr lang="hu-HU" sz="1800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hu-HU" sz="1800" b="1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</a:rPr>
                        <a:t>együttes állásfoglalás</a:t>
                      </a:r>
                      <a:r>
                        <a:rPr lang="hu-HU" sz="1800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</a:rPr>
                        <a:t>ában felhívta a figyelmet, hogy a kihirdetett veszélyhelyzetben a Kat. 46. § (4) bekezdése alapján </a:t>
                      </a:r>
                      <a:r>
                        <a:rPr lang="hu-HU" sz="1800" b="1" u="sng" dirty="0">
                          <a:solidFill>
                            <a:srgbClr val="C00000"/>
                          </a:solidFill>
                          <a:latin typeface="+mn-lt"/>
                          <a:ea typeface="Calibri" panose="020F0502020204030204" pitchFamily="34" charset="0"/>
                        </a:rPr>
                        <a:t>sem a képviselő-testület, sem a bizottságok ülésének</a:t>
                      </a:r>
                      <a:r>
                        <a:rPr lang="hu-HU" sz="1800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</a:rPr>
                        <a:t> a Magyarország helyi önkormányzatairól szóló 2011. évi CLXXXIX. törvény (a továbbiakban: </a:t>
                      </a:r>
                      <a:r>
                        <a:rPr lang="hu-HU" sz="1800" dirty="0" err="1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</a:rPr>
                        <a:t>Mötv</a:t>
                      </a:r>
                      <a:r>
                        <a:rPr lang="hu-HU" sz="1800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</a:rPr>
                        <a:t>.) </a:t>
                      </a:r>
                      <a:r>
                        <a:rPr lang="hu-HU" sz="1800" b="1" u="sng" dirty="0">
                          <a:solidFill>
                            <a:srgbClr val="C00000"/>
                          </a:solidFill>
                          <a:latin typeface="+mn-lt"/>
                          <a:ea typeface="Calibri" panose="020F0502020204030204" pitchFamily="34" charset="0"/>
                        </a:rPr>
                        <a:t>összehívására nincs lehetőség.</a:t>
                      </a:r>
                      <a:endParaRPr lang="hu-HU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35558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294680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4C4A65C5-8F0A-434E-9707-BB553FFEB7FC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62229379"/>
              </p:ext>
            </p:extLst>
          </p:nvPr>
        </p:nvGraphicFramePr>
        <p:xfrm>
          <a:off x="179512" y="44625"/>
          <a:ext cx="8784976" cy="67668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4976">
                  <a:extLst>
                    <a:ext uri="{9D8B030D-6E8A-4147-A177-3AD203B41FA5}">
                      <a16:colId xmlns="" xmlns:a16="http://schemas.microsoft.com/office/drawing/2014/main" val="3789188829"/>
                    </a:ext>
                  </a:extLst>
                </a:gridCol>
              </a:tblGrid>
              <a:tr h="398523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Jóléti jogalkotás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77765665"/>
                  </a:ext>
                </a:extLst>
              </a:tr>
              <a:tr h="13203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4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Székesfehérvári Veszélyhelyzeti Települési Támogatás Program - 16/2020. </a:t>
                      </a:r>
                      <a:r>
                        <a:rPr kumimoji="0" lang="hu-HU" sz="1400" b="1" i="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(IV.20.) </a:t>
                      </a:r>
                      <a:r>
                        <a:rPr kumimoji="0" lang="hu-HU" sz="14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önkormányzati rendelet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8C723"/>
                        </a:buClr>
                        <a:buSzPct val="76000"/>
                        <a:buFont typeface="Wingdings 3"/>
                        <a:buNone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a Székesfehérvári Veszélyhelyzeti Települési Támogatási Program keretében nyújtott lakhatást segítő természetbeni ellátás biztosításának szabályairól – 25/2020. </a:t>
                      </a:r>
                      <a:r>
                        <a:rPr kumimoji="0" lang="hu-H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(VI.05.) </a:t>
                      </a:r>
                      <a:r>
                        <a:rPr kumimoji="0" lang="hu-H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önkormányzati rendelet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8C723"/>
                        </a:buClr>
                        <a:buSzPct val="76000"/>
                        <a:buFont typeface="Wingdings 3"/>
                        <a:buNone/>
                        <a:tabLst/>
                        <a:defRPr/>
                      </a:pPr>
                      <a:endParaRPr kumimoji="0" lang="hu-H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hu-HU" sz="1400" b="1" i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04332190"/>
                  </a:ext>
                </a:extLst>
              </a:tr>
              <a:tr h="7041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4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Székesfehérvári Veszélyhelyzeti Települési Szociális Krízistámogatás Program - 6/2021. (II.1.) önkormányzati rendelet </a:t>
                      </a:r>
                    </a:p>
                    <a:p>
                      <a:pPr algn="ctr"/>
                      <a:endParaRPr lang="hu-HU" sz="1400" b="1" i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21750205"/>
                  </a:ext>
                </a:extLst>
              </a:tr>
              <a:tr h="6380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4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Székesfehérvári Veszélyhelyzeti Szociális Biztonság Program</a:t>
                      </a:r>
                      <a:r>
                        <a:rPr lang="hu-HU" sz="1400" b="1" i="0" dirty="0">
                          <a:solidFill>
                            <a:srgbClr val="002060"/>
                          </a:solidFill>
                          <a:effectLst/>
                        </a:rPr>
                        <a:t> - </a:t>
                      </a:r>
                      <a:r>
                        <a:rPr kumimoji="0" lang="hu-HU" sz="14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10/2021. (II16.) önkormányzati rendelet</a:t>
                      </a:r>
                    </a:p>
                    <a:p>
                      <a:pPr algn="ctr"/>
                      <a:endParaRPr lang="hu-HU" sz="1400" b="1" i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24606954"/>
                  </a:ext>
                </a:extLst>
              </a:tr>
              <a:tr h="7041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4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Székesfehérvári Veszélyhelyzeti Kegyeleti Települési Támogatás Program</a:t>
                      </a:r>
                      <a:r>
                        <a:rPr lang="hu-HU" sz="1400" b="1" i="0" dirty="0">
                          <a:solidFill>
                            <a:srgbClr val="002060"/>
                          </a:solidFill>
                          <a:effectLst/>
                        </a:rPr>
                        <a:t> -</a:t>
                      </a:r>
                      <a:r>
                        <a:rPr kumimoji="0" lang="hu-HU" sz="14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17/2021. (V.11.) önkormányzati rendelet</a:t>
                      </a:r>
                    </a:p>
                    <a:p>
                      <a:pPr algn="ctr"/>
                      <a:endParaRPr lang="hu-HU" sz="1400" b="1" i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52042443"/>
                  </a:ext>
                </a:extLst>
              </a:tr>
              <a:tr h="1114964">
                <a:tc>
                  <a:txBody>
                    <a:bodyPr/>
                    <a:lstStyle/>
                    <a:p>
                      <a:pPr algn="ctr"/>
                      <a:r>
                        <a:rPr kumimoji="0" lang="hu-HU" sz="14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Székesfehérvári Születési Települési Támogatás Program, valamint a Székesfehérvári Időskorú személyek Települési Támogatása Program keretében nyújtott pénzbeli és természetbeni ellátások biztosításának szabályairól szóló 7/2019. (II.26.) önkormányzati rendelet módosítása - 38/2020. (XI.19.) önkormányzati rendelet</a:t>
                      </a:r>
                    </a:p>
                    <a:p>
                      <a:pPr algn="ctr"/>
                      <a:endParaRPr lang="hu-HU" sz="1400" b="1" i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11432897"/>
                  </a:ext>
                </a:extLst>
              </a:tr>
              <a:tr h="704188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A pénzbeli és természetben nyújtott szociális-, család – és gyermekvédelmi ellátások biztosításának szabályairól szóló 10/2015. (II.27.) önkormányzati rendelet módosítása – 18/2021. (V.11.) önkormányzati rendelet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36545953"/>
                  </a:ext>
                </a:extLst>
              </a:tr>
              <a:tr h="9682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4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Székesfehérvári Veszélyhelyzeti Kegyeleti Települési Támogatás Program</a:t>
                      </a:r>
                      <a:r>
                        <a:rPr lang="hu-HU" sz="1400" b="1" i="0" dirty="0">
                          <a:solidFill>
                            <a:srgbClr val="002060"/>
                          </a:solidFill>
                          <a:effectLst/>
                        </a:rPr>
                        <a:t> keretében nyújtott pénzbeli ellátás biztosításának szabályairól szóló </a:t>
                      </a:r>
                      <a:r>
                        <a:rPr kumimoji="0" lang="hu-HU" sz="14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17/2021. (V.11.) önkormányzati rendelet módosítása – 26/2021. (VI.4.) önkormányzati rendelet</a:t>
                      </a:r>
                    </a:p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03097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675556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E6F1DF9F-C344-4454-9FF6-6D7739C6C6D8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82437616"/>
              </p:ext>
            </p:extLst>
          </p:nvPr>
        </p:nvGraphicFramePr>
        <p:xfrm>
          <a:off x="457200" y="188640"/>
          <a:ext cx="8229600" cy="6336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="" xmlns:a16="http://schemas.microsoft.com/office/drawing/2014/main" val="163436367"/>
                    </a:ext>
                  </a:extLst>
                </a:gridCol>
              </a:tblGrid>
              <a:tr h="413757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Jóléti jogalkotás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99367981"/>
                  </a:ext>
                </a:extLst>
              </a:tr>
              <a:tr h="714154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Fejér megyei munkavégzési helyen vendéglátó vagy szálláshely-szolgáltatást végző munkáltatónál folytatott keresőtevékenységét elveszítette – 100.000,-Ft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60320210"/>
                  </a:ext>
                </a:extLst>
              </a:tr>
              <a:tr h="1632353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Rendezvényszervezés, edző-és fitneszszolgáltatás, mozi-szolgáltatás, játszóházi szolgáltatás, turisztikai szolgáltatás (veszélyhelyzeti korlátozó intézkedésekkel jelentősen érintett szektorok) székesfehérvári munkavégzési helyen folytatott keresőtevékenységét elvesztette, álláskeresési ellátását kimerítette – álláskeresési ellátás utolsó teljes havi összegével azonos összegű támogatás, </a:t>
                      </a:r>
                      <a:r>
                        <a:rPr lang="hu-HU" sz="1600" b="1" dirty="0" err="1">
                          <a:solidFill>
                            <a:srgbClr val="002060"/>
                          </a:solidFill>
                        </a:rPr>
                        <a:t>lf</a:t>
                      </a: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. 100.000,-Ft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64094762"/>
                  </a:ext>
                </a:extLst>
              </a:tr>
              <a:tr h="714154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COVID-19 megbetegedésben elhunyt közeli hozzátartozó, élettárs, szülő halálesete – 50.000.-Ft/100.000.-Ft/200.000,-Ft.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1957082"/>
                  </a:ext>
                </a:extLst>
              </a:tr>
              <a:tr h="413757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Születési települési támogatás összegemelése – 20.000,-Ft-ról 50.000,-Ft-ra.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54866472"/>
                  </a:ext>
                </a:extLst>
              </a:tr>
              <a:tr h="714154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Időskorú személyek települési támogatása iránti 2021. évre vonatkozó kérelem 2020. évben is előterjeszthető.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11731967"/>
                  </a:ext>
                </a:extLst>
              </a:tr>
              <a:tr h="714154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Elhunyt személy eltemettetésével kapcsolatosan felmerült kiadásra nyújtott települési támogatás összegemelése – 30.000,-Ft-ról 50.000,-Ft-ra.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46717801"/>
                  </a:ext>
                </a:extLst>
              </a:tr>
              <a:tr h="102022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Elhunyt személy eltemettetésével kapcsolatosan felmerült kiadásra nyújtott települési támogatás esetén az igénybevételi jövedelemhatár felemelése </a:t>
                      </a:r>
                    </a:p>
                    <a:p>
                      <a:pPr algn="ctr"/>
                      <a:endParaRPr lang="hu-HU" sz="1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24579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447383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1EC55D3E-2175-4853-AABB-FABDABF40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52400"/>
            <a:ext cx="8507288" cy="756320"/>
          </a:xfrm>
        </p:spPr>
        <p:txBody>
          <a:bodyPr>
            <a:noAutofit/>
          </a:bodyPr>
          <a:lstStyle/>
          <a:p>
            <a:pPr algn="ctr"/>
            <a:r>
              <a:rPr lang="hu-HU" sz="2700" b="1" dirty="0">
                <a:solidFill>
                  <a:srgbClr val="002060"/>
                </a:solidFill>
                <a:latin typeface="+mn-lt"/>
              </a:rPr>
              <a:t>KÖZNEVELÉS, GYERMEKVÉDELEM</a:t>
            </a:r>
            <a:br>
              <a:rPr lang="hu-HU" sz="2700" b="1" dirty="0">
                <a:solidFill>
                  <a:srgbClr val="002060"/>
                </a:solidFill>
                <a:latin typeface="+mn-lt"/>
              </a:rPr>
            </a:br>
            <a:r>
              <a:rPr lang="hu-HU" sz="2700" b="1" dirty="0">
                <a:solidFill>
                  <a:srgbClr val="002060"/>
                </a:solidFill>
                <a:latin typeface="+mn-lt"/>
              </a:rPr>
              <a:t>(ÓVODA, BÖLCSŐDE)</a:t>
            </a:r>
          </a:p>
        </p:txBody>
      </p:sp>
      <p:graphicFrame>
        <p:nvGraphicFramePr>
          <p:cNvPr id="4" name="Tartalom helye 3">
            <a:extLst>
              <a:ext uri="{FF2B5EF4-FFF2-40B4-BE49-F238E27FC236}">
                <a16:creationId xmlns="" xmlns:a16="http://schemas.microsoft.com/office/drawing/2014/main" id="{C8B9DC8D-A108-49B0-89A1-FE608401C120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99639816"/>
              </p:ext>
            </p:extLst>
          </p:nvPr>
        </p:nvGraphicFramePr>
        <p:xfrm>
          <a:off x="323528" y="1310322"/>
          <a:ext cx="8363272" cy="52870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63272">
                  <a:extLst>
                    <a:ext uri="{9D8B030D-6E8A-4147-A177-3AD203B41FA5}">
                      <a16:colId xmlns="" xmlns:a16="http://schemas.microsoft.com/office/drawing/2014/main" val="795562027"/>
                    </a:ext>
                  </a:extLst>
                </a:gridCol>
              </a:tblGrid>
              <a:tr h="1577231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Védelmi intézkedések a bölcsődés és óvodás korú kisgyermekek ellátása során</a:t>
                      </a:r>
                    </a:p>
                    <a:p>
                      <a:pPr algn="ctr" fontAlgn="ctr"/>
                      <a:endParaRPr lang="hu-HU" sz="24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3222570642"/>
                  </a:ext>
                </a:extLst>
              </a:tr>
              <a:tr h="2621465"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2000" b="1" u="sng" strike="noStrike" dirty="0">
                          <a:solidFill>
                            <a:srgbClr val="002060"/>
                          </a:solidFill>
                          <a:effectLst/>
                        </a:rPr>
                        <a:t>2020.10.13-2021.03.09-e között </a:t>
                      </a:r>
                    </a:p>
                    <a:p>
                      <a:pPr algn="ctr" rtl="0" fontAlgn="ctr"/>
                      <a:endParaRPr lang="hu-HU" sz="2000" b="1" u="none" strike="noStrike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 rtl="0" fontAlgn="ctr"/>
                      <a:r>
                        <a:rPr lang="hu-HU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6 bölcsődében 20 csoport került </a:t>
                      </a:r>
                      <a:r>
                        <a:rPr lang="hu-HU" sz="2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karantén</a:t>
                      </a:r>
                      <a:r>
                        <a:rPr lang="hu-HU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ba</a:t>
                      </a:r>
                    </a:p>
                    <a:p>
                      <a:pPr algn="ctr" rtl="0" fontAlgn="ctr"/>
                      <a:endParaRPr lang="hu-HU" sz="2000" b="1" u="none" strike="noStrike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 rtl="0" fontAlgn="ctr"/>
                      <a:r>
                        <a:rPr lang="hu-HU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11 székhelyintézményben és 9 tagóvodában 19 csoport került </a:t>
                      </a:r>
                      <a:r>
                        <a:rPr lang="hu-HU" sz="2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karantén</a:t>
                      </a:r>
                      <a:r>
                        <a:rPr lang="hu-HU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ba és 56 csoport esetében került sor </a:t>
                      </a:r>
                      <a:r>
                        <a:rPr lang="hu-HU" sz="2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rendkívüli szünet</a:t>
                      </a:r>
                      <a:r>
                        <a:rPr lang="hu-HU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 elrendelésére</a:t>
                      </a:r>
                      <a:endParaRPr lang="hu-HU" sz="20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2515504663"/>
                  </a:ext>
                </a:extLst>
              </a:tr>
              <a:tr h="1088335"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2000" b="1" u="sng" strike="noStrike" dirty="0">
                          <a:solidFill>
                            <a:srgbClr val="002060"/>
                          </a:solidFill>
                          <a:effectLst/>
                        </a:rPr>
                        <a:t>2020.12.28-2020.12.31-e között </a:t>
                      </a:r>
                    </a:p>
                    <a:p>
                      <a:pPr algn="ctr" rtl="0" fontAlgn="ctr"/>
                      <a:endParaRPr lang="hu-HU" sz="2000" b="1" u="none" strike="noStrike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 rtl="0" fontAlgn="ctr"/>
                      <a:r>
                        <a:rPr lang="hu-HU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 bölcsőde és 11 óvoda tartott </a:t>
                      </a:r>
                      <a:r>
                        <a:rPr lang="hu-HU" sz="2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ügyelet</a:t>
                      </a:r>
                      <a:r>
                        <a:rPr lang="hu-HU" sz="20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et</a:t>
                      </a:r>
                      <a:endParaRPr lang="hu-HU" sz="20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42543805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58020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>
            <a:extLst>
              <a:ext uri="{FF2B5EF4-FFF2-40B4-BE49-F238E27FC236}">
                <a16:creationId xmlns="" xmlns:a16="http://schemas.microsoft.com/office/drawing/2014/main" id="{C8B9DC8D-A108-49B0-89A1-FE608401C120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52144319"/>
              </p:ext>
            </p:extLst>
          </p:nvPr>
        </p:nvGraphicFramePr>
        <p:xfrm>
          <a:off x="323528" y="332656"/>
          <a:ext cx="8363272" cy="62646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63272">
                  <a:extLst>
                    <a:ext uri="{9D8B030D-6E8A-4147-A177-3AD203B41FA5}">
                      <a16:colId xmlns="" xmlns:a16="http://schemas.microsoft.com/office/drawing/2014/main" val="795562027"/>
                    </a:ext>
                  </a:extLst>
                </a:gridCol>
              </a:tblGrid>
              <a:tr h="1868889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200" b="1" i="0" u="sng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2021.03.08-2021.04.18-a között</a:t>
                      </a:r>
                      <a:endParaRPr lang="hu-HU" sz="22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hu-HU" sz="22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hu-HU" sz="22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rendkívüli szünet</a:t>
                      </a:r>
                      <a:r>
                        <a:rPr lang="hu-HU" sz="2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az óvodákban, </a:t>
                      </a:r>
                      <a:r>
                        <a:rPr lang="hu-HU" sz="22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DE</a:t>
                      </a:r>
                    </a:p>
                    <a:p>
                      <a:pPr algn="ctr" fontAlgn="ctr"/>
                      <a:r>
                        <a:rPr lang="hu-HU" sz="2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11 székhelyintézményben és 1 tagóvodában </a:t>
                      </a:r>
                      <a:r>
                        <a:rPr lang="hu-HU" sz="2200" b="1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ügyelet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3222570642"/>
                  </a:ext>
                </a:extLst>
              </a:tr>
              <a:tr h="3106221">
                <a:tc>
                  <a:txBody>
                    <a:bodyPr/>
                    <a:lstStyle/>
                    <a:p>
                      <a:pPr algn="ctr" rtl="0" fontAlgn="ctr"/>
                      <a:endParaRPr lang="hu-HU" sz="2200" b="1" u="sng" strike="noStrike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 rtl="0" fontAlgn="ctr"/>
                      <a:endParaRPr lang="hu-HU" sz="2200" b="1" u="sng" strike="noStrike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 rtl="0" fontAlgn="ctr"/>
                      <a:r>
                        <a:rPr lang="hu-HU" sz="2200" b="1" u="sng" strike="noStrike" dirty="0">
                          <a:solidFill>
                            <a:srgbClr val="002060"/>
                          </a:solidFill>
                          <a:effectLst/>
                        </a:rPr>
                        <a:t>2021.03.22-2021.05.16-a között </a:t>
                      </a:r>
                    </a:p>
                    <a:p>
                      <a:pPr algn="ctr" rtl="0" fontAlgn="ctr"/>
                      <a:endParaRPr lang="hu-HU" sz="2200" b="1" u="none" strike="noStrike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 rtl="0" fontAlgn="ctr"/>
                      <a:r>
                        <a:rPr lang="hu-HU" sz="22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rendkívüli szünet </a:t>
                      </a:r>
                      <a:r>
                        <a:rPr lang="hu-HU" sz="22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a bölcsődékben, </a:t>
                      </a:r>
                      <a:r>
                        <a:rPr lang="hu-HU" sz="22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DE ügyelet</a:t>
                      </a:r>
                      <a:r>
                        <a:rPr lang="hu-HU" sz="22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i rendszerben működés biztosított </a:t>
                      </a:r>
                    </a:p>
                    <a:p>
                      <a:pPr algn="ctr" rtl="0" fontAlgn="ctr"/>
                      <a:endParaRPr lang="hu-HU" sz="2200" b="1" u="none" strike="noStrike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 rtl="0" fontAlgn="ctr"/>
                      <a:endParaRPr lang="hu-HU" sz="22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2515504663"/>
                  </a:ext>
                </a:extLst>
              </a:tr>
              <a:tr h="1289587"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22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A fenntartó önkormányzat által a járványügyi védekezéshez szükséges eszközök folyamatosan biztosítottak!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42543805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790580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F3564A8F-22E6-412D-90FD-22311026F7B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5536" y="548680"/>
            <a:ext cx="8291264" cy="5904656"/>
          </a:xfrm>
        </p:spPr>
        <p:txBody>
          <a:bodyPr/>
          <a:lstStyle/>
          <a:p>
            <a:pPr marL="0" lvl="0" indent="0" algn="ctr">
              <a:buClr>
                <a:srgbClr val="98C723"/>
              </a:buClr>
              <a:buNone/>
            </a:pPr>
            <a:endParaRPr lang="hu-HU" b="1" dirty="0">
              <a:solidFill>
                <a:srgbClr val="002060"/>
              </a:solidFill>
            </a:endParaRPr>
          </a:p>
          <a:p>
            <a:pPr marL="0" lvl="0" indent="0" algn="ctr">
              <a:buClr>
                <a:srgbClr val="98C723"/>
              </a:buClr>
              <a:buNone/>
            </a:pPr>
            <a:endParaRPr lang="hu-HU" b="1" dirty="0">
              <a:solidFill>
                <a:srgbClr val="002060"/>
              </a:solidFill>
            </a:endParaRPr>
          </a:p>
          <a:p>
            <a:pPr marL="0" lvl="0" indent="0" algn="ctr">
              <a:buClr>
                <a:srgbClr val="98C723"/>
              </a:buClr>
              <a:buNone/>
            </a:pPr>
            <a:endParaRPr lang="hu-HU" b="1" dirty="0"/>
          </a:p>
          <a:p>
            <a:pPr marL="0" lvl="0" indent="0" algn="ctr">
              <a:buClr>
                <a:srgbClr val="98C723"/>
              </a:buClr>
              <a:buNone/>
            </a:pPr>
            <a:endParaRPr lang="hu-HU" dirty="0"/>
          </a:p>
          <a:p>
            <a:pPr marL="0" lvl="0" indent="0" algn="ctr">
              <a:buClr>
                <a:srgbClr val="98C723"/>
              </a:buClr>
              <a:buNone/>
            </a:pPr>
            <a:r>
              <a:rPr lang="hu-HU" b="1" dirty="0"/>
              <a:t>VÁROSÜZEMELTETÉSI ÉS GAZDASÁGI SZEKCIÓ</a:t>
            </a:r>
          </a:p>
          <a:p>
            <a:pPr marL="0" indent="0">
              <a:buNone/>
            </a:pPr>
            <a:endParaRPr lang="hu-HU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62704594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EEB7DCAA-9EC8-4069-A730-893D0EF735F5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19851237"/>
              </p:ext>
            </p:extLst>
          </p:nvPr>
        </p:nvGraphicFramePr>
        <p:xfrm>
          <a:off x="457200" y="260647"/>
          <a:ext cx="8229600" cy="2952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="" xmlns:a16="http://schemas.microsoft.com/office/drawing/2014/main" val="2137686668"/>
                    </a:ext>
                  </a:extLst>
                </a:gridCol>
              </a:tblGrid>
              <a:tr h="421761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Önkormányzati </a:t>
                      </a:r>
                      <a:r>
                        <a:rPr lang="hu-HU" b="1" dirty="0" err="1">
                          <a:solidFill>
                            <a:srgbClr val="C00000"/>
                          </a:solidFill>
                        </a:rPr>
                        <a:t>finanszírozású</a:t>
                      </a:r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 gazdasági társaságok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47562347"/>
                  </a:ext>
                </a:extLst>
              </a:tr>
              <a:tr h="421761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Székesfehérvár Városgondnoksága Kft.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71994004"/>
                  </a:ext>
                </a:extLst>
              </a:tr>
              <a:tr h="421761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Székesfehérvári Városfejlesztési Kft.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61077751"/>
                  </a:ext>
                </a:extLst>
              </a:tr>
              <a:tr h="421761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Önkormányzati Informatikai Központ </a:t>
                      </a:r>
                      <a:r>
                        <a:rPr lang="hu-HU" b="1" dirty="0" err="1">
                          <a:solidFill>
                            <a:srgbClr val="002060"/>
                          </a:solidFill>
                        </a:rPr>
                        <a:t>Nkft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77752051"/>
                  </a:ext>
                </a:extLst>
              </a:tr>
              <a:tr h="421761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Székesfehérvári Turisztikai </a:t>
                      </a:r>
                      <a:r>
                        <a:rPr lang="hu-HU" b="1" dirty="0" err="1">
                          <a:solidFill>
                            <a:srgbClr val="002060"/>
                          </a:solidFill>
                        </a:rPr>
                        <a:t>Kh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. </a:t>
                      </a:r>
                      <a:r>
                        <a:rPr lang="hu-HU" b="1" dirty="0" err="1">
                          <a:solidFill>
                            <a:srgbClr val="002060"/>
                          </a:solidFill>
                        </a:rPr>
                        <a:t>Nkft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58506182"/>
                  </a:ext>
                </a:extLst>
              </a:tr>
              <a:tr h="421761">
                <a:tc>
                  <a:txBody>
                    <a:bodyPr/>
                    <a:lstStyle/>
                    <a:p>
                      <a:pPr algn="ctr"/>
                      <a:r>
                        <a:rPr lang="hu-HU" b="1" dirty="0" err="1">
                          <a:solidFill>
                            <a:srgbClr val="002060"/>
                          </a:solidFill>
                        </a:rPr>
                        <a:t>Prosperis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 Alba Kutatóközpont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00058281"/>
                  </a:ext>
                </a:extLst>
              </a:tr>
              <a:tr h="421761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Fehérvári Médiacentrum Kft.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1785605"/>
                  </a:ext>
                </a:extLst>
              </a:tr>
            </a:tbl>
          </a:graphicData>
        </a:graphic>
      </p:graphicFrame>
      <p:graphicFrame>
        <p:nvGraphicFramePr>
          <p:cNvPr id="5" name="Táblázat 5">
            <a:extLst>
              <a:ext uri="{FF2B5EF4-FFF2-40B4-BE49-F238E27FC236}">
                <a16:creationId xmlns="" xmlns:a16="http://schemas.microsoft.com/office/drawing/2014/main" id="{91790B4B-103D-47CD-A821-5ABEF0A13D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090747"/>
              </p:ext>
            </p:extLst>
          </p:nvPr>
        </p:nvGraphicFramePr>
        <p:xfrm>
          <a:off x="539552" y="3789040"/>
          <a:ext cx="8229600" cy="2808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="" xmlns:a16="http://schemas.microsoft.com/office/drawing/2014/main" val="3719814946"/>
                    </a:ext>
                  </a:extLst>
                </a:gridCol>
              </a:tblGrid>
              <a:tr h="561663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Közszolgáltató társaságok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31443893"/>
                  </a:ext>
                </a:extLst>
              </a:tr>
              <a:tr h="561663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Széphő Zrt.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5422161"/>
                  </a:ext>
                </a:extLst>
              </a:tr>
              <a:tr h="561663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Fejérvíz Zrt.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37332892"/>
                  </a:ext>
                </a:extLst>
              </a:tr>
              <a:tr h="561663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Depónia </a:t>
                      </a:r>
                      <a:r>
                        <a:rPr lang="hu-HU" b="1" dirty="0" err="1">
                          <a:solidFill>
                            <a:srgbClr val="002060"/>
                          </a:solidFill>
                        </a:rPr>
                        <a:t>Nkft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06938268"/>
                  </a:ext>
                </a:extLst>
              </a:tr>
              <a:tr h="561663">
                <a:tc>
                  <a:txBody>
                    <a:bodyPr/>
                    <a:lstStyle/>
                    <a:p>
                      <a:pPr algn="ctr"/>
                      <a:r>
                        <a:rPr lang="hu-HU" b="1" dirty="0" err="1">
                          <a:solidFill>
                            <a:srgbClr val="002060"/>
                          </a:solidFill>
                        </a:rPr>
                        <a:t>Continus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 Nova Kft.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112464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581895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800343CA-133D-4809-B24F-1EBA35A0E4E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  <p:graphicFrame>
        <p:nvGraphicFramePr>
          <p:cNvPr id="4" name="Táblázat 3">
            <a:extLst>
              <a:ext uri="{FF2B5EF4-FFF2-40B4-BE49-F238E27FC236}">
                <a16:creationId xmlns="" xmlns:a16="http://schemas.microsoft.com/office/drawing/2014/main" id="{79A3AD31-D191-41A6-BD5E-8557865D22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72393"/>
              </p:ext>
            </p:extLst>
          </p:nvPr>
        </p:nvGraphicFramePr>
        <p:xfrm>
          <a:off x="251521" y="701040"/>
          <a:ext cx="8435279" cy="5455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25108">
                  <a:extLst>
                    <a:ext uri="{9D8B030D-6E8A-4147-A177-3AD203B41FA5}">
                      <a16:colId xmlns="" xmlns:a16="http://schemas.microsoft.com/office/drawing/2014/main" val="1662855843"/>
                    </a:ext>
                  </a:extLst>
                </a:gridCol>
                <a:gridCol w="675904">
                  <a:extLst>
                    <a:ext uri="{9D8B030D-6E8A-4147-A177-3AD203B41FA5}">
                      <a16:colId xmlns="" xmlns:a16="http://schemas.microsoft.com/office/drawing/2014/main" val="2529181400"/>
                    </a:ext>
                  </a:extLst>
                </a:gridCol>
                <a:gridCol w="675904">
                  <a:extLst>
                    <a:ext uri="{9D8B030D-6E8A-4147-A177-3AD203B41FA5}">
                      <a16:colId xmlns="" xmlns:a16="http://schemas.microsoft.com/office/drawing/2014/main" val="2231088606"/>
                    </a:ext>
                  </a:extLst>
                </a:gridCol>
                <a:gridCol w="675904">
                  <a:extLst>
                    <a:ext uri="{9D8B030D-6E8A-4147-A177-3AD203B41FA5}">
                      <a16:colId xmlns="" xmlns:a16="http://schemas.microsoft.com/office/drawing/2014/main" val="2214231995"/>
                    </a:ext>
                  </a:extLst>
                </a:gridCol>
                <a:gridCol w="675904">
                  <a:extLst>
                    <a:ext uri="{9D8B030D-6E8A-4147-A177-3AD203B41FA5}">
                      <a16:colId xmlns="" xmlns:a16="http://schemas.microsoft.com/office/drawing/2014/main" val="3394061385"/>
                    </a:ext>
                  </a:extLst>
                </a:gridCol>
                <a:gridCol w="702939">
                  <a:extLst>
                    <a:ext uri="{9D8B030D-6E8A-4147-A177-3AD203B41FA5}">
                      <a16:colId xmlns="" xmlns:a16="http://schemas.microsoft.com/office/drawing/2014/main" val="1618967399"/>
                    </a:ext>
                  </a:extLst>
                </a:gridCol>
                <a:gridCol w="675904">
                  <a:extLst>
                    <a:ext uri="{9D8B030D-6E8A-4147-A177-3AD203B41FA5}">
                      <a16:colId xmlns="" xmlns:a16="http://schemas.microsoft.com/office/drawing/2014/main" val="19841889"/>
                    </a:ext>
                  </a:extLst>
                </a:gridCol>
                <a:gridCol w="675904">
                  <a:extLst>
                    <a:ext uri="{9D8B030D-6E8A-4147-A177-3AD203B41FA5}">
                      <a16:colId xmlns="" xmlns:a16="http://schemas.microsoft.com/office/drawing/2014/main" val="2097133228"/>
                    </a:ext>
                  </a:extLst>
                </a:gridCol>
                <a:gridCol w="675904">
                  <a:extLst>
                    <a:ext uri="{9D8B030D-6E8A-4147-A177-3AD203B41FA5}">
                      <a16:colId xmlns="" xmlns:a16="http://schemas.microsoft.com/office/drawing/2014/main" val="1935519852"/>
                    </a:ext>
                  </a:extLst>
                </a:gridCol>
                <a:gridCol w="675904">
                  <a:extLst>
                    <a:ext uri="{9D8B030D-6E8A-4147-A177-3AD203B41FA5}">
                      <a16:colId xmlns="" xmlns:a16="http://schemas.microsoft.com/office/drawing/2014/main" val="171829333"/>
                    </a:ext>
                  </a:extLst>
                </a:gridCol>
              </a:tblGrid>
              <a:tr h="1091184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Dátum</a:t>
                      </a:r>
                      <a:endParaRPr lang="hu-HU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2020. nov..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2020. dec..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2021. jan..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2021. febr..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2021. márc..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2021. ápr..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2021. máj..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2021. jún..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2021. jún..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3604067881"/>
                  </a:ext>
                </a:extLst>
              </a:tr>
              <a:tr h="1091184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Állományi létszám</a:t>
                      </a:r>
                      <a:endParaRPr lang="hu-HU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1 927 </a:t>
                      </a:r>
                      <a:endParaRPr lang="hu-HU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1 902 </a:t>
                      </a:r>
                      <a:endParaRPr lang="hu-HU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1 901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1 899 </a:t>
                      </a:r>
                      <a:endParaRPr lang="hu-HU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1 870 </a:t>
                      </a:r>
                      <a:endParaRPr lang="hu-HU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1 790 </a:t>
                      </a:r>
                      <a:endParaRPr lang="hu-HU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1 832 </a:t>
                      </a:r>
                      <a:endParaRPr lang="hu-HU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1 857 </a:t>
                      </a:r>
                      <a:endParaRPr lang="hu-HU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1 854 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2954116171"/>
                  </a:ext>
                </a:extLst>
              </a:tr>
              <a:tr h="1091184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Munkahelyen foglalkoztatva</a:t>
                      </a:r>
                      <a:endParaRPr lang="hu-HU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1 845 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1 763 </a:t>
                      </a:r>
                      <a:endParaRPr lang="hu-HU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1835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1 778 </a:t>
                      </a:r>
                      <a:endParaRPr lang="hu-HU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1 797 </a:t>
                      </a:r>
                      <a:endParaRPr lang="hu-HU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1 556 </a:t>
                      </a:r>
                      <a:endParaRPr lang="hu-HU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1 669 </a:t>
                      </a:r>
                      <a:endParaRPr lang="hu-HU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1 845 </a:t>
                      </a:r>
                      <a:endParaRPr lang="hu-HU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1 844 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="" xmlns:a16="http://schemas.microsoft.com/office/drawing/2014/main" val="3274907537"/>
                  </a:ext>
                </a:extLst>
              </a:tr>
              <a:tr h="1091184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Home </a:t>
                      </a:r>
                      <a:r>
                        <a:rPr lang="hu-HU" sz="1400" b="1" u="none" strike="noStrike" dirty="0" err="1">
                          <a:solidFill>
                            <a:srgbClr val="C00000"/>
                          </a:solidFill>
                          <a:effectLst/>
                        </a:rPr>
                        <a:t>office</a:t>
                      </a:r>
                      <a:r>
                        <a:rPr lang="hu-H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endParaRPr lang="hu-HU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82 </a:t>
                      </a:r>
                      <a:endParaRPr lang="hu-HU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139 </a:t>
                      </a:r>
                      <a:endParaRPr lang="hu-HU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66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121 </a:t>
                      </a:r>
                      <a:endParaRPr lang="hu-HU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73 </a:t>
                      </a:r>
                      <a:endParaRPr lang="hu-HU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234 </a:t>
                      </a:r>
                      <a:endParaRPr lang="hu-HU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163 </a:t>
                      </a:r>
                      <a:endParaRPr lang="hu-HU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12 </a:t>
                      </a:r>
                      <a:endParaRPr lang="hu-HU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10 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="" xmlns:a16="http://schemas.microsoft.com/office/drawing/2014/main" val="288957935"/>
                  </a:ext>
                </a:extLst>
              </a:tr>
              <a:tr h="1091184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Karanténban</a:t>
                      </a:r>
                      <a:endParaRPr lang="hu-HU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743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8 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21 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10 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5 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8 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73 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19 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4 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 </a:t>
                      </a:r>
                      <a:endParaRPr lang="hu-HU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="" xmlns:a16="http://schemas.microsoft.com/office/drawing/2014/main" val="3885253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356325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>
            <a:extLst>
              <a:ext uri="{FF2B5EF4-FFF2-40B4-BE49-F238E27FC236}">
                <a16:creationId xmlns="" xmlns:a16="http://schemas.microsoft.com/office/drawing/2014/main" id="{6B4701DE-A69B-4797-9FF0-260129AF7D76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33389513"/>
              </p:ext>
            </p:extLst>
          </p:nvPr>
        </p:nvGraphicFramePr>
        <p:xfrm>
          <a:off x="457200" y="404664"/>
          <a:ext cx="8229600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304036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>
            <a:extLst>
              <a:ext uri="{FF2B5EF4-FFF2-40B4-BE49-F238E27FC236}">
                <a16:creationId xmlns="" xmlns:a16="http://schemas.microsoft.com/office/drawing/2014/main" id="{C4B79799-2617-4765-9BA8-5BA6C4D16D20}"/>
              </a:ext>
            </a:extLst>
          </p:cNvPr>
          <p:cNvGraphicFramePr>
            <a:graphicFrameLocks noGrp="1"/>
          </p:cNvGraphicFramePr>
          <p:nvPr>
            <p:ph sz="quarter" idx="1"/>
          </p:nvPr>
        </p:nvGraphicFramePr>
        <p:xfrm>
          <a:off x="250825" y="333375"/>
          <a:ext cx="8435975" cy="6191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1837562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áblázat 7">
            <a:extLst>
              <a:ext uri="{FF2B5EF4-FFF2-40B4-BE49-F238E27FC236}">
                <a16:creationId xmlns="" xmlns:a16="http://schemas.microsoft.com/office/drawing/2014/main" id="{8CF62E03-6DB6-4661-B15C-F1F695CF3B7E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5870932"/>
              </p:ext>
            </p:extLst>
          </p:nvPr>
        </p:nvGraphicFramePr>
        <p:xfrm>
          <a:off x="395536" y="116632"/>
          <a:ext cx="8291264" cy="6422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91264">
                  <a:extLst>
                    <a:ext uri="{9D8B030D-6E8A-4147-A177-3AD203B41FA5}">
                      <a16:colId xmlns="" xmlns:a16="http://schemas.microsoft.com/office/drawing/2014/main" val="79589882"/>
                    </a:ext>
                  </a:extLst>
                </a:gridCol>
              </a:tblGrid>
              <a:tr h="950556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Gazdasági társaságok szerepe, gazdasági teljesítménye a veszélyhelyzeti védekezés időszakában</a:t>
                      </a:r>
                      <a:r>
                        <a:rPr lang="hu-HU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81135069"/>
                  </a:ext>
                </a:extLst>
              </a:tr>
              <a:tr h="715290">
                <a:tc>
                  <a:txBody>
                    <a:bodyPr/>
                    <a:lstStyle/>
                    <a:p>
                      <a:pPr algn="ctr"/>
                      <a:r>
                        <a:rPr kumimoji="0" lang="hu-HU" sz="14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(KÖZ)SZOLGÁLTATÁSOK FOLYAMATOSAN ÉS AZ ELVÁRT SZÍNVONALON TÖRTÉNŐ BIZTOSÍTÁSA; A FELADATELLÁTÁS AKADÁLYMENTES, SZERZŐDÉSSZERŰ TELJESÍTÉSE </a:t>
                      </a:r>
                      <a:endParaRPr lang="hu-HU" sz="1400" b="1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72796305"/>
                  </a:ext>
                </a:extLst>
              </a:tr>
              <a:tr h="715290">
                <a:tc>
                  <a:txBody>
                    <a:bodyPr/>
                    <a:lstStyle/>
                    <a:p>
                      <a:pPr algn="ctr"/>
                      <a:r>
                        <a:rPr kumimoji="0" lang="hu-HU" sz="14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MUNKAHELYEKET SIKERÜLT MEGVÉDENIÜK, A GAZDASÁGI STABILITÁST SIKERÜLT MEGŐRIZNIÜK</a:t>
                      </a:r>
                      <a:endParaRPr kumimoji="0" lang="hu-HU" sz="14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hu-H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gazdasági társaságaink munkavállalóik felé a járvány legnehezebb időszakában is biztonságot, kiszámítható foglalkoztatást biztosítottak</a:t>
                      </a:r>
                      <a:endParaRPr lang="hu-HU" sz="14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76875725"/>
                  </a:ext>
                </a:extLst>
              </a:tr>
              <a:tr h="38115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4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gazdasági és társadalmi szerepvállalás</a:t>
                      </a:r>
                      <a:r>
                        <a:rPr kumimoji="0" lang="hu-H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 is részt vállaltak a járvány elleni védekezésében, érdemben vették ki részüket a koronavírus elleni védekezés szakmai jellegű feladataiból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4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  <a:latin typeface="+mn-lt"/>
                        </a:rPr>
                        <a:t>VG</a:t>
                      </a:r>
                    </a:p>
                    <a:p>
                      <a:pPr algn="ctr"/>
                      <a:r>
                        <a:rPr lang="hu-HU" sz="1400" b="1" dirty="0" err="1">
                          <a:solidFill>
                            <a:srgbClr val="002060"/>
                          </a:solidFill>
                          <a:latin typeface="+mn-lt"/>
                        </a:rPr>
                        <a:t>Eü.dolgozók</a:t>
                      </a:r>
                      <a:r>
                        <a:rPr lang="hu-HU" sz="1400" b="1" dirty="0">
                          <a:solidFill>
                            <a:srgbClr val="002060"/>
                          </a:solidFill>
                          <a:latin typeface="+mn-lt"/>
                        </a:rPr>
                        <a:t> szállításában való közreműködés, intézmények szakszerű fertőtlenítése, speciális feladatokra operatív akciócsoportok (</a:t>
                      </a:r>
                      <a:r>
                        <a:rPr lang="hu-HU" sz="1400" b="1" dirty="0" err="1">
                          <a:solidFill>
                            <a:srgbClr val="002060"/>
                          </a:solidFill>
                          <a:latin typeface="+mn-lt"/>
                        </a:rPr>
                        <a:t>tk</a:t>
                      </a:r>
                      <a:r>
                        <a:rPr lang="hu-HU" sz="1400" b="1" dirty="0">
                          <a:solidFill>
                            <a:srgbClr val="002060"/>
                          </a:solidFill>
                          <a:latin typeface="+mn-lt"/>
                        </a:rPr>
                        <a:t>. logisztikai, karbantartás, városüzemeltetés, temetőüzemeltetés) alakítása, alapfeladatok folyamatos, minőségi ellátása</a:t>
                      </a:r>
                    </a:p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  <a:latin typeface="+mn-lt"/>
                        </a:rPr>
                        <a:t>FMC</a:t>
                      </a: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  <a:latin typeface="+mn-lt"/>
                        </a:rPr>
                        <a:t>Figyelemfelhívás – védekezés fontossága</a:t>
                      </a:r>
                    </a:p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  <a:latin typeface="+mn-lt"/>
                        </a:rPr>
                        <a:t>VF</a:t>
                      </a: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  <a:latin typeface="+mn-lt"/>
                        </a:rPr>
                        <a:t>Intézmények szakszerű ózongenerációs fertőtlenítésében való közreműködés</a:t>
                      </a:r>
                    </a:p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  <a:latin typeface="+mn-lt"/>
                        </a:rPr>
                        <a:t>DEP, CON</a:t>
                      </a: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  <a:latin typeface="+mn-lt"/>
                        </a:rPr>
                        <a:t>Hulladékszállítási közszolgáltatás folyamatossága, hulladékudvarok állandó nyitva tartásának biztosítása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20946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5827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5FF25B31-75F5-4237-A126-AA6A460995B0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6250095"/>
              </p:ext>
            </p:extLst>
          </p:nvPr>
        </p:nvGraphicFramePr>
        <p:xfrm>
          <a:off x="539552" y="116632"/>
          <a:ext cx="8147248" cy="536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47248">
                  <a:extLst>
                    <a:ext uri="{9D8B030D-6E8A-4147-A177-3AD203B41FA5}">
                      <a16:colId xmlns="" xmlns:a16="http://schemas.microsoft.com/office/drawing/2014/main" val="1135121414"/>
                    </a:ext>
                  </a:extLst>
                </a:gridCol>
              </a:tblGrid>
              <a:tr h="305279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Döntési nyilvánosság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59102351"/>
                  </a:ext>
                </a:extLst>
              </a:tr>
              <a:tr h="76319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</a:rPr>
                        <a:t>A döntéshozatalt követően </a:t>
                      </a:r>
                      <a:r>
                        <a:rPr lang="hu-HU" sz="1800" b="1" dirty="0">
                          <a:solidFill>
                            <a:srgbClr val="C00000"/>
                          </a:solidFill>
                          <a:latin typeface="+mn-lt"/>
                          <a:ea typeface="Calibri" panose="020F0502020204030204" pitchFamily="34" charset="0"/>
                        </a:rPr>
                        <a:t>minden határozat és önkormányzati rendelet az önkormányzati képviselők részére elektronikus úton megküldésre került.</a:t>
                      </a:r>
                      <a:r>
                        <a:rPr lang="hu-HU" sz="1800" b="1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</a:p>
                    <a:p>
                      <a:endParaRPr lang="hu-HU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47575445"/>
                  </a:ext>
                </a:extLst>
              </a:tr>
              <a:tr h="9921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</a:rPr>
                        <a:t>A Nemzeti Jogszabálytár Törvényességi Felügyelet Írásbeli Kapcsolattartás Modulján keresztül </a:t>
                      </a:r>
                      <a:r>
                        <a:rPr lang="hu-HU" sz="1800" b="1" dirty="0">
                          <a:solidFill>
                            <a:srgbClr val="C00000"/>
                          </a:solidFill>
                          <a:latin typeface="+mn-lt"/>
                          <a:ea typeface="Calibri" panose="020F0502020204030204" pitchFamily="34" charset="0"/>
                        </a:rPr>
                        <a:t>minden határozat és önkormányzati rendelet felterjesztése a Fejér Megyei Kormányhivatal részére megtörtént.</a:t>
                      </a:r>
                      <a:r>
                        <a:rPr lang="hu-HU" sz="1800" b="1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</a:p>
                    <a:p>
                      <a:endParaRPr lang="hu-HU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35352837"/>
                  </a:ext>
                </a:extLst>
              </a:tr>
              <a:tr h="2187836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  <a:buNone/>
                      </a:pPr>
                      <a:r>
                        <a:rPr lang="hu-HU" sz="1800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</a:rPr>
                        <a:t>Városunk polgárainak minél szélesebb körű tájékoztatása érdekében a nyilvános </a:t>
                      </a:r>
                      <a:r>
                        <a:rPr lang="hu-HU" sz="1800" b="1" dirty="0">
                          <a:solidFill>
                            <a:srgbClr val="C00000"/>
                          </a:solidFill>
                          <a:latin typeface="+mn-lt"/>
                          <a:ea typeface="Calibri" panose="020F0502020204030204" pitchFamily="34" charset="0"/>
                        </a:rPr>
                        <a:t>döntéseket a </a:t>
                      </a:r>
                      <a:r>
                        <a:rPr lang="hu-HU" sz="1800" b="1" u="sng" dirty="0">
                          <a:solidFill>
                            <a:srgbClr val="C00000"/>
                          </a:solidFill>
                          <a:latin typeface="+mn-lt"/>
                          <a:ea typeface="Calibri" panose="020F0502020204030204" pitchFamily="34" charset="0"/>
                        </a:rPr>
                        <a:t>honlap</a:t>
                      </a:r>
                      <a:r>
                        <a:rPr lang="hu-HU" sz="1800" b="1" dirty="0">
                          <a:solidFill>
                            <a:srgbClr val="C00000"/>
                          </a:solidFill>
                          <a:latin typeface="+mn-lt"/>
                          <a:ea typeface="Calibri" panose="020F0502020204030204" pitchFamily="34" charset="0"/>
                        </a:rPr>
                        <a:t>unkon </a:t>
                      </a:r>
                      <a:r>
                        <a:rPr lang="hu-HU" sz="1800" b="1" u="sng" dirty="0">
                          <a:solidFill>
                            <a:srgbClr val="C00000"/>
                          </a:solidFill>
                          <a:latin typeface="+mn-lt"/>
                          <a:ea typeface="Calibri" panose="020F0502020204030204" pitchFamily="34" charset="0"/>
                        </a:rPr>
                        <a:t>kiemelt helyen </a:t>
                      </a:r>
                      <a:r>
                        <a:rPr lang="hu-HU" sz="1800" b="1" dirty="0">
                          <a:solidFill>
                            <a:srgbClr val="C00000"/>
                          </a:solidFill>
                          <a:latin typeface="+mn-lt"/>
                          <a:ea typeface="Calibri" panose="020F0502020204030204" pitchFamily="34" charset="0"/>
                        </a:rPr>
                        <a:t>tettük folyamatosan elérhetővé</a:t>
                      </a:r>
                      <a:r>
                        <a:rPr lang="hu-HU" sz="1800" dirty="0">
                          <a:solidFill>
                            <a:srgbClr val="C00000"/>
                          </a:solidFill>
                          <a:latin typeface="+mn-lt"/>
                          <a:ea typeface="Calibri" panose="020F0502020204030204" pitchFamily="34" charset="0"/>
                        </a:rPr>
                        <a:t>.</a:t>
                      </a:r>
                      <a:r>
                        <a:rPr lang="hu-HU" sz="1800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</a:p>
                    <a:p>
                      <a:pPr marL="0" indent="0" algn="ctr">
                        <a:spcAft>
                          <a:spcPts val="0"/>
                        </a:spcAft>
                        <a:buNone/>
                      </a:pPr>
                      <a:endParaRPr lang="hu-HU" sz="1800" dirty="0">
                        <a:solidFill>
                          <a:srgbClr val="002060"/>
                        </a:solidFill>
                        <a:latin typeface="+mn-lt"/>
                        <a:ea typeface="Calibri" panose="020F0502020204030204" pitchFamily="34" charset="0"/>
                        <a:hlinkClick r:id="rId2">
                          <a:extLst>
                            <a:ext uri="{A12FA001-AC4F-418D-AE19-62706E023703}">
                              <ahyp:hlinkClr xmlns=""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  <a:p>
                      <a:pPr algn="ctr"/>
                      <a:r>
                        <a:rPr lang="hu-HU" sz="2000" b="1" dirty="0">
                          <a:solidFill>
                            <a:srgbClr val="002060"/>
                          </a:solidFill>
                          <a:latin typeface="+mn-lt"/>
                          <a:hlinkClick r:id="rId3">
                            <a:extLst>
                              <a:ext uri="{A12FA001-AC4F-418D-AE19-62706E023703}">
                                <ahyp:hlinkClr xmlns=""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https://www.szekesfehervar.hu/veszelyhelyzeti-dontesek-2020-november-4-tol</a:t>
                      </a:r>
                      <a:endParaRPr lang="hu-HU" sz="20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endParaRPr lang="hu-HU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endParaRPr lang="hu-HU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endParaRPr lang="hu-HU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endParaRPr lang="hu-HU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59975606"/>
                  </a:ext>
                </a:extLst>
              </a:tr>
            </a:tbl>
          </a:graphicData>
        </a:graphic>
      </p:graphicFrame>
      <p:pic>
        <p:nvPicPr>
          <p:cNvPr id="5" name="Kép 4">
            <a:extLst>
              <a:ext uri="{FF2B5EF4-FFF2-40B4-BE49-F238E27FC236}">
                <a16:creationId xmlns="" xmlns:a16="http://schemas.microsoft.com/office/drawing/2014/main" id="{3F063D4A-DB7B-417A-BC60-C7668D2D7B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1840" y="4509120"/>
            <a:ext cx="5112568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73765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02FAB0B2-ACB1-4701-878A-0951AD422E06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5678514"/>
              </p:ext>
            </p:extLst>
          </p:nvPr>
        </p:nvGraphicFramePr>
        <p:xfrm>
          <a:off x="395536" y="332656"/>
          <a:ext cx="8424936" cy="612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>
                  <a:extLst>
                    <a:ext uri="{9D8B030D-6E8A-4147-A177-3AD203B41FA5}">
                      <a16:colId xmlns="" xmlns:a16="http://schemas.microsoft.com/office/drawing/2014/main" val="945337912"/>
                    </a:ext>
                  </a:extLst>
                </a:gridCol>
              </a:tblGrid>
              <a:tr h="810545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Gazdasági társaságok szerepe, gazdasági teljesítménye a veszélyhelyzeti védekezés időszakában</a:t>
                      </a:r>
                      <a:r>
                        <a:rPr lang="hu-HU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45961543"/>
                  </a:ext>
                </a:extLst>
              </a:tr>
              <a:tr h="8105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4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részvétel az idősek ellátásában</a:t>
                      </a:r>
                      <a:r>
                        <a:rPr kumimoji="0" lang="hu-H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az önkéntes önkormányzati és civil segítőkkel együtt (munkavállalói szinten)</a:t>
                      </a:r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48077023"/>
                  </a:ext>
                </a:extLst>
              </a:tr>
              <a:tr h="902380">
                <a:tc>
                  <a:txBody>
                    <a:bodyPr/>
                    <a:lstStyle/>
                    <a:p>
                      <a:pPr algn="ctr"/>
                      <a:r>
                        <a:rPr kumimoji="0" lang="hu-H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feladatellátás saját munkavállalóik vírus elleni védelmének, egészségük megőrzésének szem előtt tartása mellett</a:t>
                      </a:r>
                      <a:endParaRPr kumimoji="0" lang="hu-H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hu-HU" sz="14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(önkormányzat térítésmentes tesztelési lehetőségeket biztosított)</a:t>
                      </a:r>
                      <a:endParaRPr lang="hu-HU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5107451"/>
                  </a:ext>
                </a:extLst>
              </a:tr>
              <a:tr h="810545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különös figyelmet fordítottak a közszolgáltatásban (</a:t>
                      </a:r>
                      <a:r>
                        <a:rPr lang="hu-HU" sz="1400" b="1" dirty="0" err="1">
                          <a:solidFill>
                            <a:srgbClr val="002060"/>
                          </a:solidFill>
                        </a:rPr>
                        <a:t>tk</a:t>
                      </a: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. hulladékgazdálkodás, városüzemeltetés) szolgálatot teljesítő munkatársak (egészség)védelmére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90461281"/>
                  </a:ext>
                </a:extLst>
              </a:tr>
              <a:tr h="1165575">
                <a:tc>
                  <a:txBody>
                    <a:bodyPr/>
                    <a:lstStyle/>
                    <a:p>
                      <a:pPr algn="ctr"/>
                      <a:r>
                        <a:rPr kumimoji="0" lang="hu-H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újszerű, korábban nem alkalmazott vezetési és munkaszervezési módszerekkel reagáltak a vírushelyzet jelentette kihívásokra -  a </a:t>
                      </a:r>
                      <a:r>
                        <a:rPr kumimoji="0" lang="hu-HU" sz="1400" b="1" kern="1200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home</a:t>
                      </a:r>
                      <a:r>
                        <a:rPr kumimoji="0" lang="hu-H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u-HU" sz="1400" b="1" kern="1200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office</a:t>
                      </a:r>
                      <a:r>
                        <a:rPr kumimoji="0" lang="hu-H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működés segítségül hívása vált szükségessé, amely minimalizálta a munkavállalók közötti személyes érintkezést – szükséges IT háttér megteremtése</a:t>
                      </a:r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75877069"/>
                  </a:ext>
                </a:extLst>
              </a:tr>
              <a:tr h="8105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számos esetben a járványügyi helyzet súlyossága miatt a személyes ügyfélszolgálat helyett az </a:t>
                      </a:r>
                      <a:r>
                        <a:rPr kumimoji="0" lang="hu-HU" sz="14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ügyfelek felé a kapcsolatot online módon </a:t>
                      </a:r>
                      <a:r>
                        <a:rPr kumimoji="0" lang="hu-H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biztosították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92620268"/>
                  </a:ext>
                </a:extLst>
              </a:tr>
              <a:tr h="810545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ügyfelek folyamatos, teljes körű tájékoztatása, maradéktalan ügyfélpartnerség biztosítása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816036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619496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3C8FB598-5A5D-4207-A48E-00026E226A8D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05707504"/>
              </p:ext>
            </p:extLst>
          </p:nvPr>
        </p:nvGraphicFramePr>
        <p:xfrm>
          <a:off x="467544" y="186902"/>
          <a:ext cx="8219256" cy="6705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19256">
                  <a:extLst>
                    <a:ext uri="{9D8B030D-6E8A-4147-A177-3AD203B41FA5}">
                      <a16:colId xmlns="" xmlns:a16="http://schemas.microsoft.com/office/drawing/2014/main" val="860048238"/>
                    </a:ext>
                  </a:extLst>
                </a:gridCol>
              </a:tblGrid>
              <a:tr h="12076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900" dirty="0">
                          <a:solidFill>
                            <a:srgbClr val="C00000"/>
                          </a:solidFill>
                        </a:rPr>
                        <a:t>Gazdasági társaságok szerepe, gazdasági teljesítménye a veszélyhelyzeti védekezés időszakában</a:t>
                      </a:r>
                      <a:r>
                        <a:rPr lang="hu-HU" sz="1900" dirty="0"/>
                        <a:t> </a:t>
                      </a:r>
                    </a:p>
                    <a:p>
                      <a:endParaRPr lang="hu-HU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19143349"/>
                  </a:ext>
                </a:extLst>
              </a:tr>
              <a:tr h="1365216">
                <a:tc>
                  <a:txBody>
                    <a:bodyPr/>
                    <a:lstStyle/>
                    <a:p>
                      <a:pPr algn="ctr"/>
                      <a:r>
                        <a:rPr kumimoji="0" lang="hu-H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tavalyi év során összesen </a:t>
                      </a:r>
                      <a:r>
                        <a:rPr kumimoji="0" lang="hu-HU" sz="18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milliárd 480 millió forinttal járultak hozzá a város költségeihez</a:t>
                      </a:r>
                      <a:r>
                        <a:rPr kumimoji="0" lang="hu-H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hatalmas segítséget nyújtva ezzel a járvány elleni védekezés és bizonytalan gazdasági helyzet közepette</a:t>
                      </a:r>
                      <a:endParaRPr lang="hu-HU" sz="19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81780535"/>
                  </a:ext>
                </a:extLst>
              </a:tr>
              <a:tr h="1846769">
                <a:tc>
                  <a:txBody>
                    <a:bodyPr/>
                    <a:lstStyle/>
                    <a:p>
                      <a:pPr algn="ctr"/>
                      <a:r>
                        <a:rPr kumimoji="0" lang="hu-H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u-HU" sz="18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Kormány</a:t>
                      </a:r>
                      <a:r>
                        <a:rPr kumimoji="0" lang="hu-H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2020. év decemberében </a:t>
                      </a:r>
                      <a:r>
                        <a:rPr kumimoji="0" lang="hu-HU" sz="18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gazdasági társaságaink működésének támogatása érdekében közel 2 Milliárd Ft összegű támogatást nyújtott</a:t>
                      </a:r>
                      <a:r>
                        <a:rPr kumimoji="0" lang="hu-H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r>
                        <a:rPr kumimoji="0" lang="hu-H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</a:p>
                    <a:p>
                      <a:pPr algn="ctr"/>
                      <a:r>
                        <a:rPr kumimoji="0" lang="hu-H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biztosított állami támogatásnak köszönhetően minimalizáltuk a Fejérvíz Zrt. veszteségét és ázsiós tőkeemelést hajtottunk végre a SZÉPHŐ Zrt.-nél, valamint a Városfejlesztési </a:t>
                      </a:r>
                      <a:r>
                        <a:rPr kumimoji="0" lang="hu-HU" sz="1800" b="1" kern="1200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Nkft</a:t>
                      </a:r>
                      <a:r>
                        <a:rPr kumimoji="0" lang="hu-H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számára is biztosítani tudtunk többletforrásokat</a:t>
                      </a:r>
                      <a:endParaRPr lang="hu-HU" sz="19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5356404"/>
                  </a:ext>
                </a:extLst>
              </a:tr>
              <a:tr h="1846769">
                <a:tc>
                  <a:txBody>
                    <a:bodyPr/>
                    <a:lstStyle/>
                    <a:p>
                      <a:pPr algn="ctr"/>
                      <a:r>
                        <a:rPr kumimoji="0" lang="hu-H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u-HU" sz="18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Fejérvíz Zrt.</a:t>
                      </a:r>
                      <a:r>
                        <a:rPr kumimoji="0" lang="hu-H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gazdasági kilátásai még a vártnál is kedvezőbben alakulnak</a:t>
                      </a:r>
                    </a:p>
                    <a:p>
                      <a:pPr algn="ctr"/>
                      <a:r>
                        <a:rPr kumimoji="0" lang="hu-H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pPr algn="ctr"/>
                      <a:r>
                        <a:rPr kumimoji="0" lang="hu-H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 Országgyűlés döntése alapján </a:t>
                      </a:r>
                      <a:r>
                        <a:rPr kumimoji="0" lang="hu-HU" sz="18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2021-ben már az előző évihez képest 216 millió forinttal kevesebb közművezeték adót kell befizetnie</a:t>
                      </a:r>
                      <a:r>
                        <a:rPr kumimoji="0" lang="hu-H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vállalatnak</a:t>
                      </a:r>
                      <a:endParaRPr lang="hu-HU" sz="19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88846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558924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676A07CC-16F8-4C58-8284-BA28C29E9942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71088727"/>
              </p:ext>
            </p:extLst>
          </p:nvPr>
        </p:nvGraphicFramePr>
        <p:xfrm>
          <a:off x="457200" y="476672"/>
          <a:ext cx="8229600" cy="5904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="" xmlns:a16="http://schemas.microsoft.com/office/drawing/2014/main" val="3066756457"/>
                    </a:ext>
                  </a:extLst>
                </a:gridCol>
              </a:tblGrid>
              <a:tr h="15463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>
                          <a:solidFill>
                            <a:srgbClr val="C00000"/>
                          </a:solidFill>
                        </a:rPr>
                        <a:t>Gazdasági társaságok szerepe, gazdasági teljesítménye a veszélyhelyzeti védekezés időszakában</a:t>
                      </a:r>
                      <a:r>
                        <a:rPr lang="hu-HU" sz="1800" dirty="0"/>
                        <a:t> </a:t>
                      </a:r>
                    </a:p>
                    <a:p>
                      <a:pPr algn="ctr"/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52875517"/>
                  </a:ext>
                </a:extLst>
              </a:tr>
              <a:tr h="43583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kumimoji="0" lang="hu-HU" sz="18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Kormány</a:t>
                      </a:r>
                      <a:r>
                        <a:rPr kumimoji="0" lang="hu-H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decemberi döntése alapján </a:t>
                      </a:r>
                      <a:r>
                        <a:rPr kumimoji="0" lang="hu-HU" sz="18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Székesfehérvári Önkormányzatnak</a:t>
                      </a:r>
                      <a:r>
                        <a:rPr kumimoji="0" lang="hu-H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mint legfőbb tulajdonosnak, </a:t>
                      </a:r>
                      <a:r>
                        <a:rPr kumimoji="0" lang="hu-HU" sz="18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615 millió forintot utalt át</a:t>
                      </a:r>
                      <a:r>
                        <a:rPr kumimoji="0" lang="hu-H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mely összeget a Város március hónapban, ázsiós tőkeemelés formájában folyósított a Fejérvíz Zrt-</a:t>
                      </a:r>
                      <a:r>
                        <a:rPr kumimoji="0" lang="hu-HU" sz="1800" b="1" kern="1200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nek</a:t>
                      </a:r>
                      <a:r>
                        <a:rPr kumimoji="0" lang="hu-H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 állami segítségből 500 millió Ft-ot tőketartalékba helyeztünk (2023 végéig biztosítani tudjuk a vállalat pénzügyi előírások szerinti működési feltételeit)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támogatás fennmaradó része pedig lehetőséget biztosított arra, hogy bár korlátozott összegben és mértékben, de elismerjük a gazdasági társaság dolgozóinak áldozatvállalását és az elmúlt időszakban, a vállalat folyamatos működésének fenntartása érdekében tett erőfeszítéseit</a:t>
                      </a:r>
                    </a:p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38176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780424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2649DB55-291D-491A-AE89-3B1D9A3BC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52400"/>
            <a:ext cx="8507288" cy="612304"/>
          </a:xfrm>
        </p:spPr>
        <p:txBody>
          <a:bodyPr>
            <a:normAutofit fontScale="90000"/>
          </a:bodyPr>
          <a:lstStyle/>
          <a:p>
            <a:pPr algn="ctr"/>
            <a:r>
              <a:rPr lang="hu-HU" sz="2000" b="1" dirty="0">
                <a:solidFill>
                  <a:srgbClr val="002060"/>
                </a:solidFill>
                <a:latin typeface="+mn-lt"/>
                <a:ea typeface="Calibri" panose="020F0502020204030204" pitchFamily="34" charset="0"/>
              </a:rPr>
              <a:t>Humán járvány elleni védekezéssel kapcsolatos kötelezettségvállalások, teljesített kiadások</a:t>
            </a:r>
            <a:endParaRPr lang="hu-HU" sz="2000" dirty="0">
              <a:solidFill>
                <a:srgbClr val="002060"/>
              </a:solidFill>
              <a:latin typeface="+mn-lt"/>
            </a:endParaRPr>
          </a:p>
        </p:txBody>
      </p:sp>
      <p:graphicFrame>
        <p:nvGraphicFramePr>
          <p:cNvPr id="3" name="Tartalom helye 2">
            <a:extLst>
              <a:ext uri="{FF2B5EF4-FFF2-40B4-BE49-F238E27FC236}">
                <a16:creationId xmlns="" xmlns:a16="http://schemas.microsoft.com/office/drawing/2014/main" id="{A142431F-7932-4DCC-9363-664B6A34FA2A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33521027"/>
              </p:ext>
            </p:extLst>
          </p:nvPr>
        </p:nvGraphicFramePr>
        <p:xfrm>
          <a:off x="539552" y="908720"/>
          <a:ext cx="7992887" cy="57968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9398">
                  <a:extLst>
                    <a:ext uri="{9D8B030D-6E8A-4147-A177-3AD203B41FA5}">
                      <a16:colId xmlns="" xmlns:a16="http://schemas.microsoft.com/office/drawing/2014/main" val="3056602485"/>
                    </a:ext>
                  </a:extLst>
                </a:gridCol>
                <a:gridCol w="2943489">
                  <a:extLst>
                    <a:ext uri="{9D8B030D-6E8A-4147-A177-3AD203B41FA5}">
                      <a16:colId xmlns="" xmlns:a16="http://schemas.microsoft.com/office/drawing/2014/main" val="2846059260"/>
                    </a:ext>
                  </a:extLst>
                </a:gridCol>
              </a:tblGrid>
              <a:tr h="365284"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solidFill>
                            <a:srgbClr val="002060"/>
                          </a:solidFill>
                          <a:effectLst/>
                        </a:rPr>
                        <a:t>MEGNEVEZÉS</a:t>
                      </a:r>
                      <a:endParaRPr lang="hu-H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solidFill>
                            <a:srgbClr val="002060"/>
                          </a:solidFill>
                          <a:effectLst/>
                        </a:rPr>
                        <a:t>2020.11.03-2021.06.15 (EFT)</a:t>
                      </a:r>
                      <a:endParaRPr lang="hu-H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extLst>
                  <a:ext uri="{0D108BD9-81ED-4DB2-BD59-A6C34878D82A}">
                    <a16:rowId xmlns="" xmlns:a16="http://schemas.microsoft.com/office/drawing/2014/main" val="3924365301"/>
                  </a:ext>
                </a:extLst>
              </a:tr>
              <a:tr h="219477">
                <a:tc>
                  <a:txBody>
                    <a:bodyPr/>
                    <a:lstStyle/>
                    <a:p>
                      <a:pPr algn="just"/>
                      <a:r>
                        <a:rPr lang="hu-HU" sz="1400" dirty="0">
                          <a:solidFill>
                            <a:srgbClr val="C00000"/>
                          </a:solidFill>
                          <a:effectLst/>
                        </a:rPr>
                        <a:t>I. Intézményi teljesítések </a:t>
                      </a:r>
                      <a:endParaRPr lang="hu-HU" sz="14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1400" b="1" dirty="0">
                          <a:solidFill>
                            <a:srgbClr val="C00000"/>
                          </a:solidFill>
                          <a:effectLst/>
                        </a:rPr>
                        <a:t>92 542</a:t>
                      </a:r>
                      <a:endParaRPr lang="hu-HU" sz="14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extLst>
                  <a:ext uri="{0D108BD9-81ED-4DB2-BD59-A6C34878D82A}">
                    <a16:rowId xmlns="" xmlns:a16="http://schemas.microsoft.com/office/drawing/2014/main" val="1886572946"/>
                  </a:ext>
                </a:extLst>
              </a:tr>
              <a:tr h="438954">
                <a:tc>
                  <a:txBody>
                    <a:bodyPr/>
                    <a:lstStyle/>
                    <a:p>
                      <a:pPr algn="just"/>
                      <a:r>
                        <a:rPr lang="hu-HU" sz="1400" dirty="0">
                          <a:solidFill>
                            <a:srgbClr val="C00000"/>
                          </a:solidFill>
                          <a:effectLst/>
                        </a:rPr>
                        <a:t>II. Önkormányzati </a:t>
                      </a:r>
                      <a:r>
                        <a:rPr lang="hu-HU" sz="1400" dirty="0" err="1">
                          <a:solidFill>
                            <a:srgbClr val="C00000"/>
                          </a:solidFill>
                          <a:effectLst/>
                        </a:rPr>
                        <a:t>finanszírozású</a:t>
                      </a:r>
                      <a:r>
                        <a:rPr lang="hu-HU" sz="1400" dirty="0">
                          <a:solidFill>
                            <a:srgbClr val="C00000"/>
                          </a:solidFill>
                          <a:effectLst/>
                        </a:rPr>
                        <a:t> gazdasági társaságok teljesítése</a:t>
                      </a:r>
                      <a:endParaRPr lang="hu-HU" sz="14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1400" b="1" dirty="0">
                          <a:solidFill>
                            <a:srgbClr val="C00000"/>
                          </a:solidFill>
                          <a:effectLst/>
                        </a:rPr>
                        <a:t>8 232</a:t>
                      </a:r>
                      <a:endParaRPr lang="hu-HU" sz="14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extLst>
                  <a:ext uri="{0D108BD9-81ED-4DB2-BD59-A6C34878D82A}">
                    <a16:rowId xmlns="" xmlns:a16="http://schemas.microsoft.com/office/drawing/2014/main" val="1191222861"/>
                  </a:ext>
                </a:extLst>
              </a:tr>
              <a:tr h="438954">
                <a:tc>
                  <a:txBody>
                    <a:bodyPr/>
                    <a:lstStyle/>
                    <a:p>
                      <a:pPr algn="just"/>
                      <a:r>
                        <a:rPr lang="hu-HU" sz="1400" dirty="0">
                          <a:solidFill>
                            <a:srgbClr val="C00000"/>
                          </a:solidFill>
                          <a:effectLst/>
                        </a:rPr>
                        <a:t>III. Önkormányzat Közszolgáltató gazdasági társaságainak teljesítése</a:t>
                      </a:r>
                      <a:endParaRPr lang="hu-HU" sz="14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1400" b="1" dirty="0">
                          <a:solidFill>
                            <a:srgbClr val="C00000"/>
                          </a:solidFill>
                          <a:effectLst/>
                        </a:rPr>
                        <a:t>6 098</a:t>
                      </a:r>
                      <a:endParaRPr lang="hu-HU" sz="14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extLst>
                  <a:ext uri="{0D108BD9-81ED-4DB2-BD59-A6C34878D82A}">
                    <a16:rowId xmlns="" xmlns:a16="http://schemas.microsoft.com/office/drawing/2014/main" val="1168942067"/>
                  </a:ext>
                </a:extLst>
              </a:tr>
              <a:tr h="827529">
                <a:tc>
                  <a:txBody>
                    <a:bodyPr/>
                    <a:lstStyle/>
                    <a:p>
                      <a:pPr algn="just"/>
                      <a:r>
                        <a:rPr lang="hu-HU" sz="1400" dirty="0">
                          <a:solidFill>
                            <a:srgbClr val="C00000"/>
                          </a:solidFill>
                          <a:effectLst/>
                        </a:rPr>
                        <a:t>IV. Önkormányzat még ki nem fizetett kötelezettségvállalása, elkülönített kerete és kifizetett teljesítések mindösszesen</a:t>
                      </a:r>
                      <a:endParaRPr lang="hu-HU" sz="14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1400" b="1" dirty="0">
                          <a:solidFill>
                            <a:srgbClr val="C00000"/>
                          </a:solidFill>
                          <a:effectLst/>
                        </a:rPr>
                        <a:t>297 627</a:t>
                      </a:r>
                      <a:endParaRPr lang="hu-HU" sz="14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extLst>
                  <a:ext uri="{0D108BD9-81ED-4DB2-BD59-A6C34878D82A}">
                    <a16:rowId xmlns="" xmlns:a16="http://schemas.microsoft.com/office/drawing/2014/main" val="1412369031"/>
                  </a:ext>
                </a:extLst>
              </a:tr>
              <a:tr h="219477">
                <a:tc gridSpan="2">
                  <a:txBody>
                    <a:bodyPr/>
                    <a:lstStyle/>
                    <a:p>
                      <a:pPr algn="just"/>
                      <a:r>
                        <a:rPr lang="hu-HU" sz="1400" dirty="0">
                          <a:solidFill>
                            <a:srgbClr val="002060"/>
                          </a:solidFill>
                          <a:effectLst/>
                        </a:rPr>
                        <a:t>ebből kiemelve:</a:t>
                      </a:r>
                      <a:endParaRPr lang="hu-H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16813112"/>
                  </a:ext>
                </a:extLst>
              </a:tr>
              <a:tr h="413765">
                <a:tc>
                  <a:txBody>
                    <a:bodyPr/>
                    <a:lstStyle/>
                    <a:p>
                      <a:pPr algn="just"/>
                      <a:r>
                        <a:rPr lang="hu-HU" sz="1400" dirty="0">
                          <a:solidFill>
                            <a:srgbClr val="002060"/>
                          </a:solidFill>
                          <a:effectLst/>
                        </a:rPr>
                        <a:t>~még ki nem fizetett kötelezettségvállalások kerete</a:t>
                      </a:r>
                      <a:endParaRPr lang="hu-H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1400" b="1" dirty="0">
                          <a:solidFill>
                            <a:srgbClr val="002060"/>
                          </a:solidFill>
                          <a:effectLst/>
                        </a:rPr>
                        <a:t>80 085</a:t>
                      </a:r>
                      <a:endParaRPr lang="hu-HU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extLst>
                  <a:ext uri="{0D108BD9-81ED-4DB2-BD59-A6C34878D82A}">
                    <a16:rowId xmlns="" xmlns:a16="http://schemas.microsoft.com/office/drawing/2014/main" val="2975188195"/>
                  </a:ext>
                </a:extLst>
              </a:tr>
              <a:tr h="413765">
                <a:tc>
                  <a:txBody>
                    <a:bodyPr/>
                    <a:lstStyle/>
                    <a:p>
                      <a:pPr algn="just"/>
                      <a:r>
                        <a:rPr lang="hu-HU" sz="1400" dirty="0">
                          <a:solidFill>
                            <a:srgbClr val="002060"/>
                          </a:solidFill>
                          <a:effectLst/>
                        </a:rPr>
                        <a:t>Teljesítés (a védekezés körében különböző jogcímeken)</a:t>
                      </a:r>
                      <a:endParaRPr lang="hu-H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1400" b="1" dirty="0">
                          <a:solidFill>
                            <a:srgbClr val="002060"/>
                          </a:solidFill>
                          <a:effectLst/>
                        </a:rPr>
                        <a:t>166 374</a:t>
                      </a:r>
                      <a:endParaRPr lang="hu-HU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extLst>
                  <a:ext uri="{0D108BD9-81ED-4DB2-BD59-A6C34878D82A}">
                    <a16:rowId xmlns="" xmlns:a16="http://schemas.microsoft.com/office/drawing/2014/main" val="780016571"/>
                  </a:ext>
                </a:extLst>
              </a:tr>
              <a:tr h="413765">
                <a:tc>
                  <a:txBody>
                    <a:bodyPr/>
                    <a:lstStyle/>
                    <a:p>
                      <a:pPr algn="just"/>
                      <a:r>
                        <a:rPr lang="hu-HU" sz="1400" dirty="0">
                          <a:solidFill>
                            <a:srgbClr val="002060"/>
                          </a:solidFill>
                          <a:effectLst/>
                        </a:rPr>
                        <a:t>Teljesítés Tovább-foglalkoztatást Segítő Alap keretében </a:t>
                      </a:r>
                      <a:endParaRPr lang="hu-H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1400" b="1" dirty="0">
                          <a:solidFill>
                            <a:srgbClr val="002060"/>
                          </a:solidFill>
                          <a:effectLst/>
                        </a:rPr>
                        <a:t>45 587</a:t>
                      </a:r>
                      <a:endParaRPr lang="hu-HU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extLst>
                  <a:ext uri="{0D108BD9-81ED-4DB2-BD59-A6C34878D82A}">
                    <a16:rowId xmlns="" xmlns:a16="http://schemas.microsoft.com/office/drawing/2014/main" val="226742050"/>
                  </a:ext>
                </a:extLst>
              </a:tr>
              <a:tr h="597736">
                <a:tc>
                  <a:txBody>
                    <a:bodyPr/>
                    <a:lstStyle/>
                    <a:p>
                      <a:pPr algn="just"/>
                      <a:r>
                        <a:rPr lang="hu-HU" sz="1400" dirty="0">
                          <a:solidFill>
                            <a:srgbClr val="002060"/>
                          </a:solidFill>
                          <a:effectLst/>
                        </a:rPr>
                        <a:t>Teljesítés a  Veszélyhelyzeti Települési Támogatási Program körében</a:t>
                      </a:r>
                      <a:endParaRPr lang="hu-H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1400" b="1" dirty="0">
                          <a:solidFill>
                            <a:srgbClr val="002060"/>
                          </a:solidFill>
                          <a:effectLst/>
                        </a:rPr>
                        <a:t>5 581</a:t>
                      </a:r>
                      <a:endParaRPr lang="hu-HU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extLst>
                  <a:ext uri="{0D108BD9-81ED-4DB2-BD59-A6C34878D82A}">
                    <a16:rowId xmlns="" xmlns:a16="http://schemas.microsoft.com/office/drawing/2014/main" val="1611269"/>
                  </a:ext>
                </a:extLst>
              </a:tr>
              <a:tr h="620647">
                <a:tc>
                  <a:txBody>
                    <a:bodyPr/>
                    <a:lstStyle/>
                    <a:p>
                      <a:pPr algn="just"/>
                      <a:r>
                        <a:rPr lang="hu-HU" sz="1400" dirty="0">
                          <a:solidFill>
                            <a:srgbClr val="002060"/>
                          </a:solidFill>
                          <a:effectLst/>
                        </a:rPr>
                        <a:t>MINDÖSSZESEN önkormányzati forrásból (kötelezettségváll. kerete és teljesítés együtt) (I.+II.+IV.)</a:t>
                      </a:r>
                      <a:endParaRPr lang="hu-H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1400" b="1" dirty="0">
                          <a:solidFill>
                            <a:srgbClr val="002060"/>
                          </a:solidFill>
                          <a:effectLst/>
                        </a:rPr>
                        <a:t>398 401</a:t>
                      </a:r>
                      <a:endParaRPr lang="hu-HU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extLst>
                  <a:ext uri="{0D108BD9-81ED-4DB2-BD59-A6C34878D82A}">
                    <a16:rowId xmlns="" xmlns:a16="http://schemas.microsoft.com/office/drawing/2014/main" val="126459553"/>
                  </a:ext>
                </a:extLst>
              </a:tr>
              <a:tr h="827529">
                <a:tc>
                  <a:txBody>
                    <a:bodyPr/>
                    <a:lstStyle/>
                    <a:p>
                      <a:pPr algn="just"/>
                      <a:r>
                        <a:rPr lang="hu-HU" sz="1400" b="1" dirty="0">
                          <a:solidFill>
                            <a:srgbClr val="C00000"/>
                          </a:solidFill>
                          <a:effectLst/>
                        </a:rPr>
                        <a:t>MINDÖSSZESEN  városi szinten az önkormányzat, intézményei és valamennyi gazdasági társasága (I.+II.+III.+IV.)</a:t>
                      </a:r>
                      <a:endParaRPr lang="hu-HU" sz="14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1400" b="1" dirty="0">
                          <a:solidFill>
                            <a:srgbClr val="C00000"/>
                          </a:solidFill>
                          <a:effectLst/>
                        </a:rPr>
                        <a:t>404 499</a:t>
                      </a:r>
                      <a:endParaRPr lang="hu-HU" sz="14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2603" marR="42603" marT="0" marB="0" anchor="b"/>
                </a:tc>
                <a:extLst>
                  <a:ext uri="{0D108BD9-81ED-4DB2-BD59-A6C34878D82A}">
                    <a16:rowId xmlns="" xmlns:a16="http://schemas.microsoft.com/office/drawing/2014/main" val="29801897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571399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13D041D1-1195-4B79-BA58-962760644E9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algn="ctr">
              <a:buClr>
                <a:srgbClr val="98C723"/>
              </a:buClr>
              <a:buNone/>
            </a:pPr>
            <a:r>
              <a:rPr lang="hu-HU" b="1" dirty="0"/>
              <a:t> </a:t>
            </a:r>
          </a:p>
          <a:p>
            <a:pPr marL="0" lvl="0" indent="0" algn="ctr">
              <a:buClr>
                <a:srgbClr val="98C723"/>
              </a:buClr>
              <a:buNone/>
            </a:pPr>
            <a:endParaRPr lang="hu-HU" dirty="0"/>
          </a:p>
          <a:p>
            <a:pPr marL="0" lvl="0" indent="0" algn="ctr">
              <a:buClr>
                <a:srgbClr val="98C723"/>
              </a:buClr>
              <a:buNone/>
            </a:pPr>
            <a:r>
              <a:rPr lang="hu-HU" b="1" dirty="0"/>
              <a:t>TÁJÉKOZTATÁSI SZEKCIÓ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0870916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22BEEB51-955D-4DAD-968A-871409683404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0753756"/>
              </p:ext>
            </p:extLst>
          </p:nvPr>
        </p:nvGraphicFramePr>
        <p:xfrm>
          <a:off x="251520" y="404664"/>
          <a:ext cx="8435280" cy="59766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35280">
                  <a:extLst>
                    <a:ext uri="{9D8B030D-6E8A-4147-A177-3AD203B41FA5}">
                      <a16:colId xmlns="" xmlns:a16="http://schemas.microsoft.com/office/drawing/2014/main" val="979181363"/>
                    </a:ext>
                  </a:extLst>
                </a:gridCol>
              </a:tblGrid>
              <a:tr h="494620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TÁJÉKOZTATATÁS-KOMMUNIKÁCIÓ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14752440"/>
                  </a:ext>
                </a:extLst>
              </a:tr>
              <a:tr h="494620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gyors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3603011"/>
                  </a:ext>
                </a:extLst>
              </a:tr>
              <a:tr h="494620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naprakész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47609559"/>
                  </a:ext>
                </a:extLst>
              </a:tr>
              <a:tr h="494620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a változásokat nyomon követő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21204210"/>
                  </a:ext>
                </a:extLst>
              </a:tr>
              <a:tr h="494620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a lehető legszélesebb körű információkat tartalmazó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97582151"/>
                  </a:ext>
                </a:extLst>
              </a:tr>
              <a:tr h="494620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minél több felületen elérhető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52986285"/>
                  </a:ext>
                </a:extLst>
              </a:tr>
              <a:tr h="49462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99228388"/>
                  </a:ext>
                </a:extLst>
              </a:tr>
              <a:tr h="2514321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Elsődleges hírforrások</a:t>
                      </a:r>
                    </a:p>
                    <a:p>
                      <a:endParaRPr lang="hu-HU" sz="1800" b="1" dirty="0"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</a:rPr>
                        <a:t>- Székesfehérvár polgármesterének hivatalos közösségi oldala</a:t>
                      </a:r>
                      <a:endParaRPr lang="hu-HU" sz="16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algn="ctr"/>
                      <a:endParaRPr lang="hu-HU" sz="1600" b="1" dirty="0">
                        <a:solidFill>
                          <a:srgbClr val="002060"/>
                        </a:solidFill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</a:rPr>
                        <a:t>- a Polgármesteri Hivatal Kommunikációs Főosztálya által kiadott közlemények</a:t>
                      </a:r>
                    </a:p>
                    <a:p>
                      <a:pPr algn="ctr"/>
                      <a:endParaRPr lang="hu-HU" sz="1600" b="1" dirty="0">
                        <a:solidFill>
                          <a:srgbClr val="002060"/>
                        </a:solidFill>
                        <a:latin typeface="+mn-lt"/>
                        <a:ea typeface="Calibri" panose="020F0502020204030204" pitchFamily="34" charset="0"/>
                      </a:endParaRPr>
                    </a:p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  <a:latin typeface="+mn-lt"/>
                          <a:ea typeface="Calibri" panose="020F0502020204030204" pitchFamily="34" charset="0"/>
                        </a:rPr>
                        <a:t>- városi honlap</a:t>
                      </a:r>
                      <a:endParaRPr lang="hu-HU" sz="16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16868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067899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3E9715DF-FFCB-4831-AD74-CAE3B1580C21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76810968"/>
              </p:ext>
            </p:extLst>
          </p:nvPr>
        </p:nvGraphicFramePr>
        <p:xfrm>
          <a:off x="395536" y="44625"/>
          <a:ext cx="8291264" cy="676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91264">
                  <a:extLst>
                    <a:ext uri="{9D8B030D-6E8A-4147-A177-3AD203B41FA5}">
                      <a16:colId xmlns="" xmlns:a16="http://schemas.microsoft.com/office/drawing/2014/main" val="2946717787"/>
                    </a:ext>
                  </a:extLst>
                </a:gridCol>
              </a:tblGrid>
              <a:tr h="346417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Mennyiségi mutatószámok - 2020.11.04-2020.06.24.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55426141"/>
                  </a:ext>
                </a:extLst>
              </a:tr>
              <a:tr h="606229">
                <a:tc>
                  <a:txBody>
                    <a:bodyPr/>
                    <a:lstStyle/>
                    <a:p>
                      <a:pPr algn="ctr"/>
                      <a:r>
                        <a:rPr lang="hu-HU" b="1" i="0" dirty="0">
                          <a:solidFill>
                            <a:srgbClr val="002060"/>
                          </a:solidFill>
                        </a:rPr>
                        <a:t>Közlemények, sajtóközlemények: </a:t>
                      </a:r>
                    </a:p>
                    <a:p>
                      <a:pPr algn="ctr"/>
                      <a:r>
                        <a:rPr lang="hu-HU" b="1" i="0" dirty="0">
                          <a:solidFill>
                            <a:srgbClr val="002060"/>
                          </a:solidFill>
                        </a:rPr>
                        <a:t>1560 db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78204292"/>
                  </a:ext>
                </a:extLst>
              </a:tr>
              <a:tr h="606229">
                <a:tc>
                  <a:txBody>
                    <a:bodyPr/>
                    <a:lstStyle/>
                    <a:p>
                      <a:pPr algn="ctr"/>
                      <a:r>
                        <a:rPr lang="hu-HU" b="1" i="0" dirty="0">
                          <a:solidFill>
                            <a:srgbClr val="002060"/>
                          </a:solidFill>
                        </a:rPr>
                        <a:t>Családi Hírlevél: </a:t>
                      </a:r>
                    </a:p>
                    <a:p>
                      <a:pPr algn="ctr"/>
                      <a:r>
                        <a:rPr lang="hu-HU" b="1" i="0" dirty="0">
                          <a:solidFill>
                            <a:srgbClr val="002060"/>
                          </a:solidFill>
                        </a:rPr>
                        <a:t>32 db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6597820"/>
                  </a:ext>
                </a:extLst>
              </a:tr>
              <a:tr h="346417">
                <a:tc>
                  <a:txBody>
                    <a:bodyPr/>
                    <a:lstStyle/>
                    <a:p>
                      <a:pPr algn="ctr"/>
                      <a:endParaRPr lang="hu-HU" i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92506485"/>
                  </a:ext>
                </a:extLst>
              </a:tr>
              <a:tr h="4503419">
                <a:tc>
                  <a:txBody>
                    <a:bodyPr/>
                    <a:lstStyle/>
                    <a:p>
                      <a:pPr algn="ctr"/>
                      <a:endParaRPr lang="hu-HU" i="0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kumimoji="0" lang="hu-HU" sz="180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„BÜSZKESÉGÜNK”: </a:t>
                      </a:r>
                    </a:p>
                    <a:p>
                      <a:pPr algn="ctr"/>
                      <a:r>
                        <a:rPr kumimoji="0" lang="hu-HU" sz="1800" b="1" i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Én </a:t>
                      </a:r>
                      <a:r>
                        <a:rPr kumimoji="0" lang="hu-HU" sz="1800" b="1" i="1" kern="1200" dirty="0" err="1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beoltatom</a:t>
                      </a:r>
                      <a:r>
                        <a:rPr kumimoji="0" lang="hu-HU" sz="1800" b="1" i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magam – Székesfehérváriak az oltás mellett</a:t>
                      </a:r>
                      <a:r>
                        <a:rPr kumimoji="0" lang="hu-HU" sz="1800" b="1" i="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r>
                        <a:rPr kumimoji="0" lang="hu-HU" sz="1800" b="1" i="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helyi kezdeményezés</a:t>
                      </a:r>
                    </a:p>
                    <a:p>
                      <a:pPr algn="ctr"/>
                      <a:endParaRPr kumimoji="0" lang="hu-HU" sz="1800" u="sng" kern="1200" dirty="0">
                        <a:solidFill>
                          <a:srgbClr val="26CBEC"/>
                        </a:solidFill>
                        <a:effectLst/>
                        <a:latin typeface="+mn-lt"/>
                        <a:ea typeface="+mn-ea"/>
                        <a:cs typeface="+mn-cs"/>
                        <a:hlinkClick r:id="rId2">
                          <a:extLst>
                            <a:ext uri="{A12FA001-AC4F-418D-AE19-62706E023703}">
                              <ahyp:hlinkClr xmlns=""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  <a:p>
                      <a:pPr algn="ctr"/>
                      <a:r>
                        <a:rPr kumimoji="0" lang="hu-HU" sz="1800" b="1" u="sng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=""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https://m.facebook.com/watch/2866664260275027/</a:t>
                      </a:r>
                      <a:endParaRPr kumimoji="0" lang="hu-HU" sz="1800" b="1" u="sng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hu-HU" sz="1800" i="0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hu-HU" sz="18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 ismert fehérvári és Fehérvárhoz kötődő személyt kérdeztünk meg </a:t>
                      </a:r>
                      <a:r>
                        <a:rPr kumimoji="0" lang="hu-HU" sz="1800" b="1" i="0" kern="1200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videoszpotjainkban</a:t>
                      </a:r>
                      <a:r>
                        <a:rPr kumimoji="0" lang="hu-HU" sz="18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álláspontjáról, a pandémiás időszakban megéltekről, a védőoltás fontosságáról. </a:t>
                      </a:r>
                    </a:p>
                    <a:p>
                      <a:pPr algn="ctr"/>
                      <a:r>
                        <a:rPr kumimoji="0" lang="hu-HU" sz="18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Több podcast és írásos, képgalériával kiegészített közlemény is készült a témában. </a:t>
                      </a:r>
                    </a:p>
                    <a:p>
                      <a:pPr algn="ctr"/>
                      <a:endParaRPr kumimoji="0" lang="hu-HU" sz="1800" i="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hu-HU" sz="1800" b="1" i="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Sok tízezer emberhez jutott el az üzenet: </a:t>
                      </a:r>
                    </a:p>
                    <a:p>
                      <a:pPr algn="ctr"/>
                      <a:r>
                        <a:rPr kumimoji="0" lang="hu-HU" sz="1800" b="1" i="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„Az én véleményem, a te döntésed, a mi felelősségünk.” </a:t>
                      </a:r>
                    </a:p>
                    <a:p>
                      <a:pPr algn="ctr"/>
                      <a:r>
                        <a:rPr kumimoji="0" lang="hu-HU" sz="180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algn="ctr"/>
                      <a:endParaRPr lang="hu-HU" i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52848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23621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36AA7330-2020-462E-BB58-110B7D7F61A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5536" y="620688"/>
            <a:ext cx="8291264" cy="5536272"/>
          </a:xfrm>
        </p:spPr>
        <p:txBody>
          <a:bodyPr/>
          <a:lstStyle/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 algn="ctr">
              <a:buNone/>
            </a:pPr>
            <a:endParaRPr lang="hu-HU" b="1" dirty="0"/>
          </a:p>
          <a:p>
            <a:pPr marL="0" indent="0" algn="ctr">
              <a:buNone/>
            </a:pPr>
            <a:r>
              <a:rPr lang="hu-HU" b="1" dirty="0"/>
              <a:t>LOKÁLIS INTEGRÁLT ALTERNATÍV VESZÉLYHELYZETI SZERVEZETRENDSZER </a:t>
            </a:r>
          </a:p>
          <a:p>
            <a:pPr marL="0" indent="0" algn="ctr">
              <a:buNone/>
            </a:pPr>
            <a:endParaRPr lang="hu-HU" b="1" dirty="0"/>
          </a:p>
          <a:p>
            <a:pPr marL="0" indent="0" algn="ctr">
              <a:buNone/>
            </a:pPr>
            <a:r>
              <a:rPr lang="hu-HU" b="1" dirty="0"/>
              <a:t>STRUKTURÁLT KOORDINATÍV ORGANIZÁCIÓ</a:t>
            </a:r>
          </a:p>
        </p:txBody>
      </p:sp>
    </p:spTree>
    <p:extLst>
      <p:ext uri="{BB962C8B-B14F-4D97-AF65-F5344CB8AC3E}">
        <p14:creationId xmlns:p14="http://schemas.microsoft.com/office/powerpoint/2010/main" val="67314798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F4633A94-E385-4AC9-9D09-A48129E1D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56320"/>
          </a:xfrm>
        </p:spPr>
        <p:txBody>
          <a:bodyPr>
            <a:normAutofit fontScale="90000"/>
          </a:bodyPr>
          <a:lstStyle/>
          <a:p>
            <a:pPr algn="ctr"/>
            <a:r>
              <a:rPr lang="hu-HU" sz="2400" b="1" dirty="0">
                <a:solidFill>
                  <a:srgbClr val="002060"/>
                </a:solidFill>
              </a:rPr>
              <a:t>VESZÉLYHELYZETI OPERATÍV FELADATELLÁTÁS SZERVEZETRENDSZERE</a:t>
            </a:r>
          </a:p>
        </p:txBody>
      </p:sp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0BFA54BF-A3E0-4885-A18E-39A0B47926A2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47622100"/>
              </p:ext>
            </p:extLst>
          </p:nvPr>
        </p:nvGraphicFramePr>
        <p:xfrm>
          <a:off x="107504" y="908720"/>
          <a:ext cx="8928992" cy="6030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6442">
                  <a:extLst>
                    <a:ext uri="{9D8B030D-6E8A-4147-A177-3AD203B41FA5}">
                      <a16:colId xmlns="" xmlns:a16="http://schemas.microsoft.com/office/drawing/2014/main" val="2785946626"/>
                    </a:ext>
                  </a:extLst>
                </a:gridCol>
                <a:gridCol w="2250850">
                  <a:extLst>
                    <a:ext uri="{9D8B030D-6E8A-4147-A177-3AD203B41FA5}">
                      <a16:colId xmlns="" xmlns:a16="http://schemas.microsoft.com/office/drawing/2014/main" val="3643089530"/>
                    </a:ext>
                  </a:extLst>
                </a:gridCol>
                <a:gridCol w="2250850">
                  <a:extLst>
                    <a:ext uri="{9D8B030D-6E8A-4147-A177-3AD203B41FA5}">
                      <a16:colId xmlns="" xmlns:a16="http://schemas.microsoft.com/office/drawing/2014/main" val="2894354078"/>
                    </a:ext>
                  </a:extLst>
                </a:gridCol>
                <a:gridCol w="2250850">
                  <a:extLst>
                    <a:ext uri="{9D8B030D-6E8A-4147-A177-3AD203B41FA5}">
                      <a16:colId xmlns="" xmlns:a16="http://schemas.microsoft.com/office/drawing/2014/main" val="802492342"/>
                    </a:ext>
                  </a:extLst>
                </a:gridCol>
              </a:tblGrid>
              <a:tr h="1282163"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solidFill>
                            <a:srgbClr val="C00000"/>
                          </a:solidFill>
                        </a:rPr>
                        <a:t>„CSAPAT” megnevezése 2020.03.17-2020.06.30.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solidFill>
                            <a:srgbClr val="C00000"/>
                          </a:solidFill>
                        </a:rPr>
                        <a:t>„CSAPAT” megnevezése 2020.11.04-2021.05.31.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solidFill>
                            <a:srgbClr val="C00000"/>
                          </a:solidFill>
                        </a:rPr>
                        <a:t>„Belső CSAPAT-egységek” 2020.03.17-2020.06.30.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solidFill>
                            <a:srgbClr val="C00000"/>
                          </a:solidFill>
                        </a:rPr>
                        <a:t>„Belső CSAPAT-egységek” 2020.11.04-2021.05.31.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54566812"/>
                  </a:ext>
                </a:extLst>
              </a:tr>
              <a:tr h="1466399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„COVID-19 Munkacsoport” – Helyi Operatív Törzs</a:t>
                      </a:r>
                    </a:p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(Kistanácsterem, Díszterem, Zoom, WhatsApp)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„COVID-19 Munkacsoport” – Helyi Operatív Törzs</a:t>
                      </a:r>
                    </a:p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(Zoom, WhatsApp, Díszterem)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37185375"/>
                  </a:ext>
                </a:extLst>
              </a:tr>
              <a:tr h="1578047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Idősellátási Diszpécserszolgálat (IDISZ)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Idősellátási </a:t>
                      </a:r>
                      <a:r>
                        <a:rPr lang="hu-HU" sz="1400" b="1" dirty="0">
                          <a:solidFill>
                            <a:srgbClr val="FF0000"/>
                          </a:solidFill>
                        </a:rPr>
                        <a:t>és Esélyegyenlőségi </a:t>
                      </a: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Szolgáltatás-Koordinációs Központ (IDESZK)</a:t>
                      </a:r>
                    </a:p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400" b="1" dirty="0">
                          <a:solidFill>
                            <a:srgbClr val="C00000"/>
                          </a:solidFill>
                        </a:rPr>
                        <a:t>2020.09.28-tól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IDISZ – Szolgáltatás-Legalitás, Kontroll és Végrehajtási Csoport (IDISZ-</a:t>
                      </a:r>
                      <a:r>
                        <a:rPr lang="hu-HU" sz="1400" b="1" dirty="0" err="1">
                          <a:solidFill>
                            <a:srgbClr val="002060"/>
                          </a:solidFill>
                        </a:rPr>
                        <a:t>SZoLeKoV</a:t>
                      </a: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71340653"/>
                  </a:ext>
                </a:extLst>
              </a:tr>
              <a:tr h="1578047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Önkéntes Információs Szolgáltatási Központ (ÖISZK)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Önkéntes Információs Szolgáltatási Központ (ÖISZK)</a:t>
                      </a:r>
                    </a:p>
                    <a:p>
                      <a:pPr algn="ctr"/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351289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538658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AB78B701-DBC0-4B55-B59B-A8AA42F51DE6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61498277"/>
              </p:ext>
            </p:extLst>
          </p:nvPr>
        </p:nvGraphicFramePr>
        <p:xfrm>
          <a:off x="179512" y="116632"/>
          <a:ext cx="8784976" cy="6681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244">
                  <a:extLst>
                    <a:ext uri="{9D8B030D-6E8A-4147-A177-3AD203B41FA5}">
                      <a16:colId xmlns="" xmlns:a16="http://schemas.microsoft.com/office/drawing/2014/main" val="2657624759"/>
                    </a:ext>
                  </a:extLst>
                </a:gridCol>
                <a:gridCol w="2196244">
                  <a:extLst>
                    <a:ext uri="{9D8B030D-6E8A-4147-A177-3AD203B41FA5}">
                      <a16:colId xmlns="" xmlns:a16="http://schemas.microsoft.com/office/drawing/2014/main" val="3687553689"/>
                    </a:ext>
                  </a:extLst>
                </a:gridCol>
                <a:gridCol w="2196244">
                  <a:extLst>
                    <a:ext uri="{9D8B030D-6E8A-4147-A177-3AD203B41FA5}">
                      <a16:colId xmlns="" xmlns:a16="http://schemas.microsoft.com/office/drawing/2014/main" val="2602734655"/>
                    </a:ext>
                  </a:extLst>
                </a:gridCol>
                <a:gridCol w="2196244">
                  <a:extLst>
                    <a:ext uri="{9D8B030D-6E8A-4147-A177-3AD203B41FA5}">
                      <a16:colId xmlns="" xmlns:a16="http://schemas.microsoft.com/office/drawing/2014/main" val="2302205709"/>
                    </a:ext>
                  </a:extLst>
                </a:gridCol>
              </a:tblGrid>
              <a:tr h="19097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>
                          <a:solidFill>
                            <a:srgbClr val="C00000"/>
                          </a:solidFill>
                        </a:rPr>
                        <a:t>„CSAPAT” megnevezése 2020.03.17-2020.06.30.</a:t>
                      </a:r>
                    </a:p>
                    <a:p>
                      <a:pPr algn="ctr"/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>
                          <a:solidFill>
                            <a:srgbClr val="C00000"/>
                          </a:solidFill>
                        </a:rPr>
                        <a:t>„CSAPAT” megnevezése 2020.11.04-2021.05.31.</a:t>
                      </a:r>
                    </a:p>
                    <a:p>
                      <a:pPr algn="ctr"/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>
                          <a:solidFill>
                            <a:srgbClr val="C00000"/>
                          </a:solidFill>
                        </a:rPr>
                        <a:t>„Belső CSAPAT-egységek” 2020.03.17-2020.06.30.</a:t>
                      </a:r>
                    </a:p>
                    <a:p>
                      <a:pPr algn="ctr"/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>
                          <a:solidFill>
                            <a:srgbClr val="C00000"/>
                          </a:solidFill>
                        </a:rPr>
                        <a:t>„Belső CSAPAT-egységek” 2020.11.04-2021.05.31.</a:t>
                      </a:r>
                    </a:p>
                    <a:p>
                      <a:pPr algn="ctr"/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9347611"/>
                  </a:ext>
                </a:extLst>
              </a:tr>
              <a:tr h="1669553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Járványügyi Megfigyeltek Koordinációs Ellátás-szolgálata (JÁMEKSZ)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-</a:t>
                      </a:r>
                    </a:p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igény esetén:  </a:t>
                      </a:r>
                      <a:r>
                        <a:rPr lang="hu-HU" sz="1600" b="1" dirty="0">
                          <a:solidFill>
                            <a:srgbClr val="FF0000"/>
                          </a:solidFill>
                        </a:rPr>
                        <a:t>karantén </a:t>
                      </a:r>
                    </a:p>
                    <a:p>
                      <a:pPr algn="ctr"/>
                      <a:r>
                        <a:rPr lang="hu-HU" sz="1600" b="1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  <a:p>
                      <a:pPr algn="ctr"/>
                      <a:r>
                        <a:rPr lang="hu-HU" sz="1600" b="1" dirty="0">
                          <a:solidFill>
                            <a:srgbClr val="FF0000"/>
                          </a:solidFill>
                        </a:rPr>
                        <a:t>segítő ellátás-szolgálat (AB </a:t>
                      </a:r>
                      <a:r>
                        <a:rPr lang="hu-HU" sz="1600" b="1" dirty="0" err="1">
                          <a:solidFill>
                            <a:srgbClr val="FF0000"/>
                          </a:solidFill>
                        </a:rPr>
                        <a:t>CsGYJKP</a:t>
                      </a:r>
                      <a:r>
                        <a:rPr lang="hu-HU" sz="1600" b="1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66220661"/>
                  </a:ext>
                </a:extLst>
              </a:tr>
              <a:tr h="2322955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Szociális Szolgáltatási és Ügyfélszolgálati Központ (SZOSZÜK)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Szociális Szolgáltatási és Ügyfélszolgálati Központ (SZOSZÜK)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SZOSZÜK – Veszélyhelyzeti Települési Támogatás Információs Szolgálat (SZOSZÜK-</a:t>
                      </a:r>
                      <a:r>
                        <a:rPr lang="hu-HU" sz="1600" b="1" dirty="0" err="1">
                          <a:solidFill>
                            <a:srgbClr val="002060"/>
                          </a:solidFill>
                        </a:rPr>
                        <a:t>VeTeTISZ</a:t>
                      </a: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SZOSZÜK – Veszélyhelyzeti Települési Támogatás Információs Szolgálat (SZOSZÜK-</a:t>
                      </a:r>
                      <a:r>
                        <a:rPr lang="hu-HU" sz="1600" b="1" dirty="0" err="1">
                          <a:solidFill>
                            <a:srgbClr val="002060"/>
                          </a:solidFill>
                        </a:rPr>
                        <a:t>VeTeTISZ</a:t>
                      </a: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08668364"/>
                  </a:ext>
                </a:extLst>
              </a:tr>
              <a:tr h="650428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Organizációs koordináció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Organizációs koordináció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6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MINDENKI!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6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MINDENKI!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97076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6185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F7519FA8-4036-4C01-8AA0-8FEDD5090EC4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8695556"/>
              </p:ext>
            </p:extLst>
          </p:nvPr>
        </p:nvGraphicFramePr>
        <p:xfrm>
          <a:off x="395536" y="404664"/>
          <a:ext cx="8291264" cy="6048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91264">
                  <a:extLst>
                    <a:ext uri="{9D8B030D-6E8A-4147-A177-3AD203B41FA5}">
                      <a16:colId xmlns="" xmlns:a16="http://schemas.microsoft.com/office/drawing/2014/main" val="535202641"/>
                    </a:ext>
                  </a:extLst>
                </a:gridCol>
              </a:tblGrid>
              <a:tr h="1200069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Döntés-mutató 2020.11.04-2021.06.14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05008319"/>
                  </a:ext>
                </a:extLst>
              </a:tr>
              <a:tr h="2173512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Határozat: 606 db</a:t>
                      </a: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2020.11.04-2020.12.31-ig: 127 db</a:t>
                      </a:r>
                    </a:p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2021.01.01-2021.06.14-ig: 479 db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41426374"/>
                  </a:ext>
                </a:extLst>
              </a:tr>
              <a:tr h="2675091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Rendelet: 37 db</a:t>
                      </a: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2020.11.04-2020.12.31-ig: 11 db</a:t>
                      </a:r>
                    </a:p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2021.01.01-2021.06.14-ig: 26 db</a:t>
                      </a: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4127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911076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6E6C1511-E130-44AC-A30C-C1E49A7DA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4312"/>
          </a:xfrm>
        </p:spPr>
        <p:txBody>
          <a:bodyPr>
            <a:normAutofit/>
          </a:bodyPr>
          <a:lstStyle/>
          <a:p>
            <a:pPr algn="ctr"/>
            <a:r>
              <a:rPr lang="hu-HU" b="1" dirty="0">
                <a:solidFill>
                  <a:srgbClr val="002060"/>
                </a:solidFill>
                <a:latin typeface="+mn-lt"/>
              </a:rPr>
              <a:t>ÖNKÉNTESSÉG-IDŐSVÉDELEM</a:t>
            </a:r>
            <a:endParaRPr lang="hu-HU" dirty="0">
              <a:latin typeface="+mn-lt"/>
            </a:endParaRPr>
          </a:p>
        </p:txBody>
      </p:sp>
      <p:graphicFrame>
        <p:nvGraphicFramePr>
          <p:cNvPr id="7" name="Táblázat 7">
            <a:extLst>
              <a:ext uri="{FF2B5EF4-FFF2-40B4-BE49-F238E27FC236}">
                <a16:creationId xmlns="" xmlns:a16="http://schemas.microsoft.com/office/drawing/2014/main" id="{42FB8C6F-8DE2-4399-BDFC-ABB5FBDA4884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81152622"/>
              </p:ext>
            </p:extLst>
          </p:nvPr>
        </p:nvGraphicFramePr>
        <p:xfrm>
          <a:off x="179512" y="836713"/>
          <a:ext cx="8856984" cy="58688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246">
                  <a:extLst>
                    <a:ext uri="{9D8B030D-6E8A-4147-A177-3AD203B41FA5}">
                      <a16:colId xmlns="" xmlns:a16="http://schemas.microsoft.com/office/drawing/2014/main" val="552303795"/>
                    </a:ext>
                  </a:extLst>
                </a:gridCol>
                <a:gridCol w="2214246">
                  <a:extLst>
                    <a:ext uri="{9D8B030D-6E8A-4147-A177-3AD203B41FA5}">
                      <a16:colId xmlns="" xmlns:a16="http://schemas.microsoft.com/office/drawing/2014/main" val="3369616673"/>
                    </a:ext>
                  </a:extLst>
                </a:gridCol>
                <a:gridCol w="2214246">
                  <a:extLst>
                    <a:ext uri="{9D8B030D-6E8A-4147-A177-3AD203B41FA5}">
                      <a16:colId xmlns="" xmlns:a16="http://schemas.microsoft.com/office/drawing/2014/main" val="1148686176"/>
                    </a:ext>
                  </a:extLst>
                </a:gridCol>
                <a:gridCol w="2214246">
                  <a:extLst>
                    <a:ext uri="{9D8B030D-6E8A-4147-A177-3AD203B41FA5}">
                      <a16:colId xmlns="" xmlns:a16="http://schemas.microsoft.com/office/drawing/2014/main" val="1179755748"/>
                    </a:ext>
                  </a:extLst>
                </a:gridCol>
              </a:tblGrid>
              <a:tr h="1395267"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solidFill>
                            <a:srgbClr val="C00000"/>
                          </a:solidFill>
                        </a:rPr>
                        <a:t>Szolgáltatási forma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solidFill>
                            <a:srgbClr val="C00000"/>
                          </a:solidFill>
                        </a:rPr>
                        <a:t>Mennyiségi mutatószám (fő) – 2020.  március 17 – 2020. június 30. napjáig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solidFill>
                            <a:srgbClr val="C00000"/>
                          </a:solidFill>
                        </a:rPr>
                        <a:t>Mennyiségi mutatószám (fő) – 2020. </a:t>
                      </a:r>
                      <a:r>
                        <a:rPr lang="hu-HU" sz="1600" dirty="0">
                          <a:solidFill>
                            <a:srgbClr val="002060"/>
                          </a:solidFill>
                        </a:rPr>
                        <a:t>szeptember 28 </a:t>
                      </a:r>
                      <a:r>
                        <a:rPr lang="hu-HU" sz="1600" dirty="0">
                          <a:solidFill>
                            <a:srgbClr val="C00000"/>
                          </a:solidFill>
                        </a:rPr>
                        <a:t>– 2021. május 31. napjáig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solidFill>
                            <a:srgbClr val="C00000"/>
                          </a:solidFill>
                        </a:rPr>
                        <a:t>Szolgáltatási minőség-jelleg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65513434"/>
                  </a:ext>
                </a:extLst>
              </a:tr>
              <a:tr h="902066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Segítséget kért és kapott idős személyek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685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138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személyes kontaktok minimalizálása</a:t>
                      </a:r>
                    </a:p>
                    <a:p>
                      <a:pPr algn="ctr"/>
                      <a:endParaRPr lang="hu-HU" sz="16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kapcsolati bizalom</a:t>
                      </a:r>
                    </a:p>
                    <a:p>
                      <a:pPr algn="ctr"/>
                      <a:endParaRPr lang="hu-HU" sz="16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/önkéntesek (önkormányzati segítők) számának tudatos tervezése/</a:t>
                      </a:r>
                    </a:p>
                    <a:p>
                      <a:pPr algn="ctr"/>
                      <a:endParaRPr lang="hu-HU" sz="16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Önkéntes (önkormányzati segítő) </a:t>
                      </a:r>
                    </a:p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megbízólevél, szerződés és jogosító kártya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46080919"/>
                  </a:ext>
                </a:extLst>
              </a:tr>
              <a:tr h="902066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Önkéntes munkára jelentkezettek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553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107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hu-HU" sz="1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15394185"/>
                  </a:ext>
                </a:extLst>
              </a:tr>
              <a:tr h="1226183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Segítői feladatok ellátásába bevonásra került önkéntesek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249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67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hu-HU" sz="1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09533254"/>
                  </a:ext>
                </a:extLst>
              </a:tr>
              <a:tr h="1443305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Idős személyek szociális szolgáltatási integrációja (HSG)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13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hu-HU" sz="1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92905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50216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E1C1E76A-AA43-4B53-BC55-32184075DC10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3628949"/>
              </p:ext>
            </p:extLst>
          </p:nvPr>
        </p:nvGraphicFramePr>
        <p:xfrm>
          <a:off x="107505" y="116633"/>
          <a:ext cx="8928990" cy="6624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6330">
                  <a:extLst>
                    <a:ext uri="{9D8B030D-6E8A-4147-A177-3AD203B41FA5}">
                      <a16:colId xmlns="" xmlns:a16="http://schemas.microsoft.com/office/drawing/2014/main" val="1299083746"/>
                    </a:ext>
                  </a:extLst>
                </a:gridCol>
                <a:gridCol w="2976330">
                  <a:extLst>
                    <a:ext uri="{9D8B030D-6E8A-4147-A177-3AD203B41FA5}">
                      <a16:colId xmlns="" xmlns:a16="http://schemas.microsoft.com/office/drawing/2014/main" val="2710282250"/>
                    </a:ext>
                  </a:extLst>
                </a:gridCol>
                <a:gridCol w="2976330">
                  <a:extLst>
                    <a:ext uri="{9D8B030D-6E8A-4147-A177-3AD203B41FA5}">
                      <a16:colId xmlns="" xmlns:a16="http://schemas.microsoft.com/office/drawing/2014/main" val="4172163888"/>
                    </a:ext>
                  </a:extLst>
                </a:gridCol>
              </a:tblGrid>
              <a:tr h="1023287"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solidFill>
                            <a:srgbClr val="C00000"/>
                          </a:solidFill>
                        </a:rPr>
                        <a:t>Segítségnyújtás tényleges tartalma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solidFill>
                            <a:srgbClr val="C00000"/>
                          </a:solidFill>
                        </a:rPr>
                        <a:t>Intézményesült segítő partnerség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solidFill>
                            <a:srgbClr val="C00000"/>
                          </a:solidFill>
                        </a:rPr>
                        <a:t>Városháza – Polgármesteri Hivatal (IDESZK, ÖISZK)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4933434"/>
                  </a:ext>
                </a:extLst>
              </a:tr>
              <a:tr h="5601448">
                <a:tc>
                  <a:txBody>
                    <a:bodyPr/>
                    <a:lstStyle/>
                    <a:p>
                      <a:pPr algn="ctr"/>
                      <a:r>
                        <a:rPr lang="hu-HU" sz="1300" b="1" dirty="0">
                          <a:solidFill>
                            <a:srgbClr val="002060"/>
                          </a:solidFill>
                        </a:rPr>
                        <a:t>bevásárlás (Ö)</a:t>
                      </a:r>
                    </a:p>
                    <a:p>
                      <a:pPr algn="ctr"/>
                      <a:endParaRPr lang="hu-HU" sz="13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300" b="1" dirty="0">
                          <a:solidFill>
                            <a:srgbClr val="002060"/>
                          </a:solidFill>
                        </a:rPr>
                        <a:t>gyógyszerkiváltás (Ö)</a:t>
                      </a:r>
                    </a:p>
                    <a:p>
                      <a:pPr algn="ctr"/>
                      <a:endParaRPr lang="hu-HU" sz="13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300" b="1" dirty="0">
                          <a:solidFill>
                            <a:srgbClr val="002060"/>
                          </a:solidFill>
                        </a:rPr>
                        <a:t>postai csekk befizetés (Ö)</a:t>
                      </a:r>
                    </a:p>
                    <a:p>
                      <a:pPr algn="ctr"/>
                      <a:endParaRPr lang="hu-HU" sz="13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300" b="1" dirty="0">
                          <a:solidFill>
                            <a:srgbClr val="002060"/>
                          </a:solidFill>
                        </a:rPr>
                        <a:t>kutyasétáltatás (Ö)</a:t>
                      </a:r>
                    </a:p>
                    <a:p>
                      <a:pPr algn="ctr"/>
                      <a:endParaRPr lang="hu-HU" sz="13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300" b="1" dirty="0">
                          <a:solidFill>
                            <a:srgbClr val="002060"/>
                          </a:solidFill>
                        </a:rPr>
                        <a:t>oltási regisztráció általános tájékoztatás (Ö, </a:t>
                      </a:r>
                      <a:r>
                        <a:rPr lang="hu-HU" sz="1300" b="1" dirty="0">
                          <a:solidFill>
                            <a:srgbClr val="C00000"/>
                          </a:solidFill>
                        </a:rPr>
                        <a:t>PH</a:t>
                      </a:r>
                      <a:r>
                        <a:rPr lang="hu-HU" sz="1300" b="1" dirty="0">
                          <a:solidFill>
                            <a:srgbClr val="002060"/>
                          </a:solidFill>
                        </a:rPr>
                        <a:t>-külön telefonos elérhetőség </a:t>
                      </a:r>
                      <a:r>
                        <a:rPr lang="hu-HU" sz="1300" b="1" dirty="0">
                          <a:solidFill>
                            <a:srgbClr val="C00000"/>
                          </a:solidFill>
                        </a:rPr>
                        <a:t>a hét minden napján, munkaidőn túl is!)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300" b="1" dirty="0">
                          <a:solidFill>
                            <a:srgbClr val="002060"/>
                          </a:solidFill>
                        </a:rPr>
                        <a:t>Alba Bástya Család-és Gyermekjóléti Központ</a:t>
                      </a:r>
                    </a:p>
                    <a:p>
                      <a:pPr algn="ctr"/>
                      <a:endParaRPr lang="hu-HU" sz="13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300" b="1" dirty="0" err="1">
                          <a:solidFill>
                            <a:srgbClr val="002060"/>
                          </a:solidFill>
                        </a:rPr>
                        <a:t>Frím</a:t>
                      </a:r>
                      <a:r>
                        <a:rPr lang="hu-HU" sz="1300" b="1" dirty="0">
                          <a:solidFill>
                            <a:srgbClr val="002060"/>
                          </a:solidFill>
                        </a:rPr>
                        <a:t> Jakab Képességfejlesztő Szakosított Otthon</a:t>
                      </a:r>
                    </a:p>
                    <a:p>
                      <a:pPr algn="ctr"/>
                      <a:endParaRPr lang="hu-HU" sz="13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300" b="1" dirty="0">
                          <a:solidFill>
                            <a:srgbClr val="002060"/>
                          </a:solidFill>
                        </a:rPr>
                        <a:t>Kossuth Zsuzsanna Szociális Intézmény</a:t>
                      </a:r>
                    </a:p>
                    <a:p>
                      <a:pPr algn="ctr"/>
                      <a:endParaRPr lang="hu-HU" sz="13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300" b="1" dirty="0">
                          <a:solidFill>
                            <a:srgbClr val="002060"/>
                          </a:solidFill>
                        </a:rPr>
                        <a:t>FMKH SZJH Népegészségügyi Osztály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300" b="1" dirty="0">
                          <a:solidFill>
                            <a:srgbClr val="002060"/>
                          </a:solidFill>
                        </a:rPr>
                        <a:t>ellátási igények fogadása, regisztrációja, szervezése</a:t>
                      </a:r>
                    </a:p>
                    <a:p>
                      <a:pPr algn="ctr"/>
                      <a:endParaRPr lang="hu-HU" sz="13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300" b="1" dirty="0">
                          <a:solidFill>
                            <a:srgbClr val="002060"/>
                          </a:solidFill>
                        </a:rPr>
                        <a:t>azonnali segítség, soron kívüli beavatkozás</a:t>
                      </a:r>
                    </a:p>
                    <a:p>
                      <a:pPr algn="ctr"/>
                      <a:endParaRPr lang="hu-HU" sz="13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300" b="1" dirty="0">
                          <a:solidFill>
                            <a:srgbClr val="002060"/>
                          </a:solidFill>
                        </a:rPr>
                        <a:t>partnerintézményekkel napi szintű kapcsolattartás </a:t>
                      </a:r>
                    </a:p>
                    <a:p>
                      <a:pPr algn="ctr"/>
                      <a:endParaRPr lang="hu-HU" sz="13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300" b="1" dirty="0">
                          <a:solidFill>
                            <a:srgbClr val="002060"/>
                          </a:solidFill>
                        </a:rPr>
                        <a:t>önkéntes-koordináció  </a:t>
                      </a:r>
                    </a:p>
                    <a:p>
                      <a:pPr algn="ctr"/>
                      <a:endParaRPr lang="hu-HU" sz="13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300" b="1" dirty="0">
                          <a:solidFill>
                            <a:srgbClr val="002060"/>
                          </a:solidFill>
                        </a:rPr>
                        <a:t>naprakész nyilvántartás: 1. önkéntesek, 2. idősek, </a:t>
                      </a:r>
                      <a:r>
                        <a:rPr lang="hu-HU" sz="1300" b="1" dirty="0" err="1">
                          <a:solidFill>
                            <a:srgbClr val="002060"/>
                          </a:solidFill>
                        </a:rPr>
                        <a:t>chr.betegek</a:t>
                      </a:r>
                      <a:r>
                        <a:rPr lang="hu-HU" sz="1300" b="1" dirty="0">
                          <a:solidFill>
                            <a:srgbClr val="002060"/>
                          </a:solidFill>
                        </a:rPr>
                        <a:t>, fogyatékkal élők</a:t>
                      </a:r>
                    </a:p>
                    <a:p>
                      <a:pPr algn="ctr"/>
                      <a:endParaRPr lang="hu-HU" sz="13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300" b="1" dirty="0">
                          <a:solidFill>
                            <a:srgbClr val="002060"/>
                          </a:solidFill>
                        </a:rPr>
                        <a:t>5 fő szolgálatot teljesítő munkatárs (3 fő ÖISZK, 2 fő IDESZK)</a:t>
                      </a:r>
                    </a:p>
                    <a:p>
                      <a:pPr algn="ctr"/>
                      <a:endParaRPr lang="hu-HU" sz="13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300" b="1" dirty="0">
                          <a:solidFill>
                            <a:srgbClr val="002060"/>
                          </a:solidFill>
                        </a:rPr>
                        <a:t>7.30 – 16.00 óra között a hét minden munkanapján + ÜGYELET!</a:t>
                      </a:r>
                    </a:p>
                    <a:p>
                      <a:pPr algn="ctr"/>
                      <a:endParaRPr lang="hu-HU" sz="13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300" b="1" dirty="0">
                          <a:solidFill>
                            <a:srgbClr val="002060"/>
                          </a:solidFill>
                        </a:rPr>
                        <a:t>2 vonalas telefonszám</a:t>
                      </a:r>
                    </a:p>
                    <a:p>
                      <a:pPr algn="ctr"/>
                      <a:endParaRPr lang="hu-HU" sz="13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300" b="1" dirty="0">
                          <a:solidFill>
                            <a:srgbClr val="002060"/>
                          </a:solidFill>
                        </a:rPr>
                        <a:t>3 mobil telefonos elérhetőség </a:t>
                      </a:r>
                    </a:p>
                    <a:p>
                      <a:pPr algn="ctr"/>
                      <a:endParaRPr lang="hu-HU" sz="13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300" b="1" dirty="0">
                          <a:solidFill>
                            <a:srgbClr val="002060"/>
                          </a:solidFill>
                        </a:rPr>
                        <a:t>elektronikus levelezési cím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245917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537827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2217081D-1571-44A8-BFD0-85997F20DE16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49484402"/>
              </p:ext>
            </p:extLst>
          </p:nvPr>
        </p:nvGraphicFramePr>
        <p:xfrm>
          <a:off x="323528" y="116632"/>
          <a:ext cx="8363272" cy="6697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1636">
                  <a:extLst>
                    <a:ext uri="{9D8B030D-6E8A-4147-A177-3AD203B41FA5}">
                      <a16:colId xmlns="" xmlns:a16="http://schemas.microsoft.com/office/drawing/2014/main" val="528052935"/>
                    </a:ext>
                  </a:extLst>
                </a:gridCol>
                <a:gridCol w="4181636">
                  <a:extLst>
                    <a:ext uri="{9D8B030D-6E8A-4147-A177-3AD203B41FA5}">
                      <a16:colId xmlns="" xmlns:a16="http://schemas.microsoft.com/office/drawing/2014/main" val="3762997668"/>
                    </a:ext>
                  </a:extLst>
                </a:gridCol>
              </a:tblGrid>
              <a:tr h="2491562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rgbClr val="C00000"/>
                          </a:solidFill>
                        </a:rPr>
                        <a:t>2020.  március 17 – 2020. június 30. napjáig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2020.  </a:t>
                      </a:r>
                      <a:r>
                        <a:rPr lang="hu-HU" dirty="0">
                          <a:solidFill>
                            <a:srgbClr val="002060"/>
                          </a:solidFill>
                        </a:rPr>
                        <a:t>szeptember 28 </a:t>
                      </a:r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– 2021. május 31. napjáig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48154569"/>
                  </a:ext>
                </a:extLst>
              </a:tr>
              <a:tr h="4061166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46/2020. (III. 16.) Korm. Rendelet</a:t>
                      </a:r>
                    </a:p>
                    <a:p>
                      <a:pPr algn="ctr"/>
                      <a:endParaRPr lang="hu-HU" b="1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hu-HU" b="1" dirty="0"/>
                        <a:t>2. § </a:t>
                      </a:r>
                      <a:r>
                        <a:rPr lang="hu-HU" dirty="0"/>
                        <a:t>(1) A </a:t>
                      </a:r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70. életévüket betöltött személyek</a:t>
                      </a:r>
                      <a:r>
                        <a:rPr lang="hu-HU" dirty="0"/>
                        <a:t>et a Kormány arra kéri, hogy </a:t>
                      </a:r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lakóhelyüket vagy tartózkodási helyüket ne hagyják el</a:t>
                      </a:r>
                      <a:r>
                        <a:rPr lang="hu-HU" dirty="0"/>
                        <a:t>.</a:t>
                      </a:r>
                    </a:p>
                    <a:p>
                      <a:pPr marL="0" indent="0" algn="ctr">
                        <a:buNone/>
                      </a:pPr>
                      <a:endParaRPr lang="hu-HU" dirty="0"/>
                    </a:p>
                    <a:p>
                      <a:pPr marL="0" indent="0" algn="ctr">
                        <a:buNone/>
                      </a:pPr>
                      <a:r>
                        <a:rPr lang="hu-HU" dirty="0"/>
                        <a:t>(2) Ha a 70. életévét betöltött személy az (1) bekezdésben foglaltakat </a:t>
                      </a:r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vállalja, és erről az önkormányzatot tájékoztatja</a:t>
                      </a:r>
                      <a:r>
                        <a:rPr lang="hu-HU" dirty="0"/>
                        <a:t>, az </a:t>
                      </a:r>
                      <a:r>
                        <a:rPr lang="hu-HU" u="sng" dirty="0"/>
                        <a:t>ellátásáról való gondoskodás a települési önkormányzat polgármesterének feladata</a:t>
                      </a:r>
                      <a:r>
                        <a:rPr lang="hu-HU" dirty="0"/>
                        <a:t>.</a:t>
                      </a:r>
                    </a:p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hu-HU" sz="24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hu-HU" sz="24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hu-HU" sz="24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2400" b="1" dirty="0">
                          <a:solidFill>
                            <a:srgbClr val="002060"/>
                          </a:solidFill>
                        </a:rPr>
                        <a:t>ÖNKÉNT VÁLLALT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70407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42753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78F99471-2F22-4DA2-B05D-8275DCD83824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63942470"/>
              </p:ext>
            </p:extLst>
          </p:nvPr>
        </p:nvGraphicFramePr>
        <p:xfrm>
          <a:off x="251520" y="188641"/>
          <a:ext cx="8435280" cy="5904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640">
                  <a:extLst>
                    <a:ext uri="{9D8B030D-6E8A-4147-A177-3AD203B41FA5}">
                      <a16:colId xmlns="" xmlns:a16="http://schemas.microsoft.com/office/drawing/2014/main" val="3211151303"/>
                    </a:ext>
                  </a:extLst>
                </a:gridCol>
                <a:gridCol w="4217640">
                  <a:extLst>
                    <a:ext uri="{9D8B030D-6E8A-4147-A177-3AD203B41FA5}">
                      <a16:colId xmlns="" xmlns:a16="http://schemas.microsoft.com/office/drawing/2014/main" val="3200106608"/>
                    </a:ext>
                  </a:extLst>
                </a:gridCol>
              </a:tblGrid>
              <a:tr h="1546288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2020.04.02 – 2020.06.17. napjáig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2020.11.04 - 2021.05.31. napjáig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17159911"/>
                  </a:ext>
                </a:extLst>
              </a:tr>
              <a:tr h="435836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hu-HU" sz="1400" b="1" dirty="0"/>
                    </a:p>
                    <a:p>
                      <a:pPr marL="0" indent="0" algn="ctr">
                        <a:buNone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81/2020. (IV. 1.) Korm. rendelet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hu-HU" sz="1400" b="1" dirty="0">
                          <a:solidFill>
                            <a:srgbClr val="002060"/>
                          </a:solidFill>
                        </a:rPr>
                        <a:t>az egészség és élet megóvása, valamint a nemzetgazdaság helyreállítása érdekében elrendelt veszélyhelyzettel kapcsolatos rendkívüli intézkedésekről</a:t>
                      </a:r>
                    </a:p>
                    <a:p>
                      <a:pPr marL="0" indent="0">
                        <a:buNone/>
                      </a:pPr>
                      <a:endParaRPr lang="hu-HU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hu-HU" sz="1400" b="0" dirty="0">
                          <a:solidFill>
                            <a:srgbClr val="002060"/>
                          </a:solidFill>
                        </a:rPr>
                        <a:t>(rendkívüli intézkedések)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hu-HU" sz="1400" b="0" dirty="0">
                          <a:solidFill>
                            <a:srgbClr val="002060"/>
                          </a:solidFill>
                        </a:rPr>
                        <a:t>2. §-4/B. §</a:t>
                      </a:r>
                    </a:p>
                    <a:p>
                      <a:pPr marL="0" indent="0" algn="ctr">
                        <a:buNone/>
                      </a:pPr>
                      <a:endParaRPr lang="hu-HU" sz="1400" b="0" dirty="0"/>
                    </a:p>
                    <a:p>
                      <a:pPr marL="0" indent="0" algn="ctr">
                        <a:buNone/>
                      </a:pPr>
                      <a:r>
                        <a:rPr lang="hu-HU" sz="1400" b="1" dirty="0">
                          <a:solidFill>
                            <a:srgbClr val="FF0000"/>
                          </a:solidFill>
                        </a:rPr>
                        <a:t>hatósági házi karanténban vagy kijelölt karanténban tartózkodók ellátásáról való gondoskodás a települési önkormányzat polgármesterének feladata </a:t>
                      </a:r>
                    </a:p>
                    <a:p>
                      <a:pPr marL="0" indent="0" algn="ctr">
                        <a:buNone/>
                      </a:pPr>
                      <a:endParaRPr lang="hu-HU" sz="1400" dirty="0"/>
                    </a:p>
                    <a:p>
                      <a:pPr marL="0" indent="0" algn="ctr">
                        <a:buNone/>
                      </a:pPr>
                      <a:r>
                        <a:rPr lang="hu-HU" sz="1400" dirty="0">
                          <a:solidFill>
                            <a:srgbClr val="002060"/>
                          </a:solidFill>
                        </a:rPr>
                        <a:t>/3. § (3) bekezdés/</a:t>
                      </a:r>
                    </a:p>
                    <a:p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  <a:p>
                      <a:endParaRPr lang="hu-HU" dirty="0"/>
                    </a:p>
                    <a:p>
                      <a:pPr algn="ctr"/>
                      <a:r>
                        <a:rPr lang="hu-HU" sz="2200" b="1" dirty="0">
                          <a:solidFill>
                            <a:srgbClr val="002060"/>
                          </a:solidFill>
                        </a:rPr>
                        <a:t>ÖNKÉNT VÁLLALT</a:t>
                      </a: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Védőeszközök maradéktalan biztosítása mellett!</a:t>
                      </a:r>
                    </a:p>
                    <a:p>
                      <a:pPr marL="0" indent="0" algn="ctr">
                        <a:buNone/>
                      </a:pPr>
                      <a:endParaRPr lang="hu-HU" b="1" dirty="0">
                        <a:solidFill>
                          <a:srgbClr val="FF0000"/>
                        </a:solidFill>
                      </a:endParaRPr>
                    </a:p>
                    <a:p>
                      <a:pPr algn="ctr">
                        <a:buFontTx/>
                        <a:buChar char="-"/>
                      </a:pPr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védőruha,</a:t>
                      </a:r>
                    </a:p>
                    <a:p>
                      <a:pPr algn="ctr">
                        <a:buFontTx/>
                        <a:buChar char="-"/>
                      </a:pPr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szájmaszk,</a:t>
                      </a:r>
                    </a:p>
                    <a:p>
                      <a:pPr algn="ctr">
                        <a:buFontTx/>
                        <a:buChar char="-"/>
                      </a:pPr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védőszemüveg,</a:t>
                      </a:r>
                    </a:p>
                    <a:p>
                      <a:pPr algn="ctr">
                        <a:buFontTx/>
                        <a:buChar char="-"/>
                      </a:pPr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védőkesztyű,</a:t>
                      </a:r>
                    </a:p>
                    <a:p>
                      <a:pPr algn="ctr">
                        <a:buFontTx/>
                        <a:buChar char="-"/>
                      </a:pPr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kézfertőtlenítő szer,</a:t>
                      </a:r>
                    </a:p>
                    <a:p>
                      <a:pPr algn="ctr">
                        <a:buFontTx/>
                        <a:buChar char="-"/>
                      </a:pPr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egyéb fertőtlenítő szer.</a:t>
                      </a:r>
                    </a:p>
                    <a:p>
                      <a:pPr algn="ctr"/>
                      <a:endParaRPr lang="hu-H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66768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292085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85A2B8AF-D824-4130-AAEB-80ADAFA27347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40775423"/>
              </p:ext>
            </p:extLst>
          </p:nvPr>
        </p:nvGraphicFramePr>
        <p:xfrm>
          <a:off x="35496" y="332656"/>
          <a:ext cx="8856984" cy="6336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492">
                  <a:extLst>
                    <a:ext uri="{9D8B030D-6E8A-4147-A177-3AD203B41FA5}">
                      <a16:colId xmlns="" xmlns:a16="http://schemas.microsoft.com/office/drawing/2014/main" val="1956022615"/>
                    </a:ext>
                  </a:extLst>
                </a:gridCol>
                <a:gridCol w="4428492">
                  <a:extLst>
                    <a:ext uri="{9D8B030D-6E8A-4147-A177-3AD203B41FA5}">
                      <a16:colId xmlns="" xmlns:a16="http://schemas.microsoft.com/office/drawing/2014/main" val="4181752201"/>
                    </a:ext>
                  </a:extLst>
                </a:gridCol>
              </a:tblGrid>
              <a:tr h="1251638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Önkéntes segítés szempont-rendszere 2020.03.17-2020.06.30.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C00000"/>
                          </a:solidFill>
                        </a:rPr>
                        <a:t>Önkéntes segítés szempont-rendszere 2020.11.04-2021.05.31.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73006969"/>
                  </a:ext>
                </a:extLst>
              </a:tr>
              <a:tr h="5085066"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feladatellátás területi és </a:t>
                      </a:r>
                      <a:r>
                        <a:rPr lang="hu-HU" b="1" dirty="0" err="1">
                          <a:solidFill>
                            <a:srgbClr val="002060"/>
                          </a:solidFill>
                        </a:rPr>
                        <a:t>individuatív</a:t>
                      </a:r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 hatékonysága (önkéntes lakóhelyéhez minél közelebbi ellátottak, fő szabály: legfeljebb 5 fő idős személy ellátása) </a:t>
                      </a: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„küszöbátlépés tilalma” (idős kifelé, önkéntes befelé)</a:t>
                      </a: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kompetenciahatárok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VÁLTOZATLAN</a:t>
                      </a: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nem követelmény (nincsen jogi kötöttség) az idős részéről</a:t>
                      </a: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hu-HU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b="1" dirty="0">
                          <a:solidFill>
                            <a:srgbClr val="002060"/>
                          </a:solidFill>
                        </a:rPr>
                        <a:t>VÁLTOZATLAN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914944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26317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áblázat 8">
            <a:extLst>
              <a:ext uri="{FF2B5EF4-FFF2-40B4-BE49-F238E27FC236}">
                <a16:creationId xmlns="" xmlns:a16="http://schemas.microsoft.com/office/drawing/2014/main" id="{CB20182E-6DE0-4C8F-B6AD-B71EDDF8B62B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31280554"/>
              </p:ext>
            </p:extLst>
          </p:nvPr>
        </p:nvGraphicFramePr>
        <p:xfrm>
          <a:off x="457200" y="188639"/>
          <a:ext cx="8229600" cy="6324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="" xmlns:a16="http://schemas.microsoft.com/office/drawing/2014/main" val="1808818045"/>
                    </a:ext>
                  </a:extLst>
                </a:gridCol>
              </a:tblGrid>
              <a:tr h="624837"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C00000"/>
                          </a:solidFill>
                        </a:rPr>
                        <a:t>Városházi ügyfélkapcsolat veszélyhelyzeti jellege, „evolúciója”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15224166"/>
                  </a:ext>
                </a:extLst>
              </a:tr>
              <a:tr h="624837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Személyes, telefonos, korlátozásmentes elektronikus, gyűjtődoboz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13932904"/>
                  </a:ext>
                </a:extLst>
              </a:tr>
              <a:tr h="813643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Kizárólag személyesen intézhető ügyekben telefonon vagy elektronikus úton előre egyeztetett időpontban személyes, telefonos, korlátozásmentes elektronikus, gyűjtődoboz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27917543"/>
                  </a:ext>
                </a:extLst>
              </a:tr>
              <a:tr h="1054723"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Kizárólag személyesen intézhető ügyekben telefonon vagy elektronikus úton előre egyeztetett időpontban személyes; ÜSZI – előzetes időpontfoglalás mellett meghatározott ügycsoportokban személyes; telefonos; korlátozásmentes elektronikus; gyűjtődoboz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14933285"/>
                  </a:ext>
                </a:extLst>
              </a:tr>
              <a:tr h="12958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Kizárólag személyesen intézhető ügyekben telefonon vagy elektronikus úton előre egyeztetett időpontban személyes; ÜSZI – előzetes időpontfoglalás mellett meghatározott további ügycsoportokra bővített személyes; telefonos; korlátozásmentes elektronikus; gyűjtődoboz</a:t>
                      </a:r>
                    </a:p>
                    <a:p>
                      <a:pPr algn="ctr"/>
                      <a:endParaRPr lang="hu-HU" sz="16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11663006"/>
                  </a:ext>
                </a:extLst>
              </a:tr>
              <a:tr h="1874511">
                <a:tc>
                  <a:txBody>
                    <a:bodyPr/>
                    <a:lstStyle/>
                    <a:p>
                      <a:pPr algn="ctr"/>
                      <a:endParaRPr lang="hu-HU" sz="16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hu-HU" sz="16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fokozatos, lépcsőzetes „nyitás”</a:t>
                      </a:r>
                    </a:p>
                    <a:p>
                      <a:pPr algn="ctr"/>
                      <a:endParaRPr lang="hu-HU" sz="16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hu-HU" sz="1600" b="1" dirty="0">
                          <a:solidFill>
                            <a:srgbClr val="002060"/>
                          </a:solidFill>
                        </a:rPr>
                        <a:t>ALTERNATÍV ÜGYFÉLKAPCSOLATI MÓDSZEREK BEVEZETÉSÉNEK ELŐTÉRBE HELYEZÉSE!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19222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759963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1440FB21-5529-4172-9583-2B405E7BA92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476672"/>
            <a:ext cx="8363272" cy="5680288"/>
          </a:xfrm>
        </p:spPr>
        <p:txBody>
          <a:bodyPr/>
          <a:lstStyle/>
          <a:p>
            <a:pPr marL="0" indent="0" algn="ctr">
              <a:buNone/>
            </a:pPr>
            <a:endParaRPr lang="hu-HU" dirty="0"/>
          </a:p>
          <a:p>
            <a:pPr marL="0" indent="0" algn="ctr">
              <a:buNone/>
            </a:pPr>
            <a:endParaRPr lang="hu-HU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hu-HU" b="1" dirty="0">
                <a:solidFill>
                  <a:srgbClr val="002060"/>
                </a:solidFill>
              </a:rPr>
              <a:t>Köszönöm a kitartó és megtisztelő figyelmet!</a:t>
            </a:r>
          </a:p>
          <a:p>
            <a:pPr marL="0" indent="0" algn="ctr">
              <a:buNone/>
            </a:pPr>
            <a:endParaRPr lang="hu-HU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hu-HU" b="1" dirty="0">
                <a:solidFill>
                  <a:srgbClr val="002060"/>
                </a:solidFill>
              </a:rPr>
              <a:t>Sikeres lokális, területi és országos kooperációt kívánok a továbbiakban is!</a:t>
            </a:r>
          </a:p>
          <a:p>
            <a:pPr marL="0" indent="0" algn="ctr">
              <a:buNone/>
            </a:pPr>
            <a:endParaRPr lang="hu-HU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hu-HU" b="1" dirty="0">
                <a:solidFill>
                  <a:srgbClr val="002060"/>
                </a:solidFill>
              </a:rPr>
              <a:t>Tartsuk meg értékes „védekezési” kapcsolatainkat!</a:t>
            </a:r>
          </a:p>
          <a:p>
            <a:pPr marL="0" indent="0" algn="ctr">
              <a:buNone/>
            </a:pPr>
            <a:endParaRPr lang="hu-HU" dirty="0"/>
          </a:p>
          <a:p>
            <a:pPr marL="0" indent="0" algn="ctr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28854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B5C55F62-F274-4745-BD4F-DF1BA64A5C6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548680"/>
            <a:ext cx="8363272" cy="5608280"/>
          </a:xfrm>
        </p:spPr>
        <p:txBody>
          <a:bodyPr/>
          <a:lstStyle/>
          <a:p>
            <a:pPr marL="0" lvl="0" indent="0" algn="ctr">
              <a:buClr>
                <a:srgbClr val="98C723"/>
              </a:buClr>
              <a:buNone/>
            </a:pPr>
            <a:endParaRPr lang="hu-HU" b="1" dirty="0">
              <a:solidFill>
                <a:srgbClr val="002060"/>
              </a:solidFill>
            </a:endParaRPr>
          </a:p>
          <a:p>
            <a:pPr marL="0" lvl="0" indent="0" algn="ctr">
              <a:buClr>
                <a:srgbClr val="98C723"/>
              </a:buClr>
              <a:buNone/>
            </a:pPr>
            <a:endParaRPr lang="hu-HU" dirty="0">
              <a:solidFill>
                <a:prstClr val="black"/>
              </a:solidFill>
            </a:endParaRPr>
          </a:p>
          <a:p>
            <a:pPr marL="0" lvl="0" indent="0" algn="ctr">
              <a:buClr>
                <a:srgbClr val="98C723"/>
              </a:buClr>
              <a:buNone/>
            </a:pPr>
            <a:endParaRPr lang="hu-HU" sz="3200" b="1" dirty="0">
              <a:solidFill>
                <a:srgbClr val="FF0000"/>
              </a:solidFill>
            </a:endParaRPr>
          </a:p>
          <a:p>
            <a:pPr marL="0" lvl="0" indent="0" algn="ctr">
              <a:buClr>
                <a:srgbClr val="98C723"/>
              </a:buClr>
              <a:buNone/>
            </a:pPr>
            <a:endParaRPr lang="hu-HU" sz="3200" b="1" dirty="0">
              <a:solidFill>
                <a:srgbClr val="FF0000"/>
              </a:solidFill>
            </a:endParaRPr>
          </a:p>
          <a:p>
            <a:pPr marL="0" lvl="0" indent="0" algn="ctr">
              <a:buClr>
                <a:srgbClr val="98C723"/>
              </a:buClr>
              <a:buNone/>
            </a:pPr>
            <a:r>
              <a:rPr lang="hu-HU" sz="3200" b="1" dirty="0"/>
              <a:t>HUMÁN SZOLGÁLTATÁSOK SZEKCIÓJA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06793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063C7F10-73A6-4F90-A925-9C7FD391386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332656"/>
            <a:ext cx="8363272" cy="5824304"/>
          </a:xfrm>
        </p:spPr>
        <p:txBody>
          <a:bodyPr/>
          <a:lstStyle/>
          <a:p>
            <a:pPr marL="0" indent="0" algn="ctr">
              <a:buNone/>
            </a:pPr>
            <a:endParaRPr lang="hu-HU" b="1" dirty="0"/>
          </a:p>
          <a:p>
            <a:pPr marL="0" indent="0" algn="ctr">
              <a:buNone/>
            </a:pPr>
            <a:endParaRPr lang="hu-HU" b="1" dirty="0"/>
          </a:p>
          <a:p>
            <a:pPr marL="0" indent="0" algn="ctr">
              <a:buNone/>
            </a:pPr>
            <a:endParaRPr lang="hu-HU" b="1" dirty="0"/>
          </a:p>
          <a:p>
            <a:pPr marL="0" indent="0" algn="ctr">
              <a:buNone/>
            </a:pPr>
            <a:endParaRPr lang="hu-HU" b="1" dirty="0"/>
          </a:p>
          <a:p>
            <a:pPr marL="0" indent="0" algn="ctr">
              <a:buNone/>
            </a:pPr>
            <a:endParaRPr lang="hu-HU" b="1" dirty="0"/>
          </a:p>
          <a:p>
            <a:pPr marL="0" indent="0" algn="ctr">
              <a:buNone/>
            </a:pPr>
            <a:r>
              <a:rPr lang="hu-HU" sz="3600" b="1" dirty="0"/>
              <a:t>Humán Szolgáltató Intézet (HSZI)</a:t>
            </a:r>
          </a:p>
          <a:p>
            <a:pPr marL="0" indent="0" algn="ctr">
              <a:buNone/>
            </a:pPr>
            <a:endParaRPr lang="hu-HU" b="1" dirty="0"/>
          </a:p>
          <a:p>
            <a:pPr marL="0" indent="0">
              <a:buNone/>
            </a:pP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37819607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ó">
  <a:themeElements>
    <a:clrScheme name="Kompozit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Origó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ó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6187</TotalTime>
  <Words>5362</Words>
  <Application>Microsoft Office PowerPoint</Application>
  <PresentationFormat>Diavetítés a képernyőre (4:3 oldalarány)</PresentationFormat>
  <Paragraphs>1124</Paragraphs>
  <Slides>76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76</vt:i4>
      </vt:variant>
    </vt:vector>
  </HeadingPairs>
  <TitlesOfParts>
    <vt:vector size="83" baseType="lpstr">
      <vt:lpstr>Bookman Old Style</vt:lpstr>
      <vt:lpstr>Calibri</vt:lpstr>
      <vt:lpstr>Gill Sans MT</vt:lpstr>
      <vt:lpstr>Times New Roman</vt:lpstr>
      <vt:lpstr>Wingdings</vt:lpstr>
      <vt:lpstr>Wingdings 3</vt:lpstr>
      <vt:lpstr>Origó</vt:lpstr>
      <vt:lpstr>TÁJÉKOZTATÓ az élet-és vagyonbiztonságot veszélyeztető tömeges megbetegedést okozó humánjárvány elleni  – a 2020. november 4. és 2021. június 14. közötti időszakban végzett –  védekezési feladatellátásról, tett intézkedésekről</vt:lpstr>
      <vt:lpstr>TARTALOM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EGÉSZSÉGÜGYI ALAPELLÁTÁS I.</vt:lpstr>
      <vt:lpstr>EGÉSZSÉGÜGYI ALAPELLÁTÁS II.</vt:lpstr>
      <vt:lpstr>EGÉSZSÉGÜGYI ALAPELLÁTÁS III.</vt:lpstr>
      <vt:lpstr>PowerPoint bemutató</vt:lpstr>
      <vt:lpstr>PowerPoint bemutató</vt:lpstr>
      <vt:lpstr>EGÉSZSÉGÜGYI ALAPELLÁTÁS IV.</vt:lpstr>
      <vt:lpstr>EGÉSZSÉGÜGYI ALAPELLÁTÁS V.</vt:lpstr>
      <vt:lpstr>EGÉSZSÉGÜGYI SZAKELLÁTÁS I.</vt:lpstr>
      <vt:lpstr>EGÉSZSÉGÜGYI SZAKELLÁTÁS II.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SZAKMAI FELADATELLÁTÁS</vt:lpstr>
      <vt:lpstr>ADOMÁNYOZÁS</vt:lpstr>
      <vt:lpstr>PowerPoint bemutató</vt:lpstr>
      <vt:lpstr>PowerPoint bemutató</vt:lpstr>
      <vt:lpstr>PowerPoint bemutató</vt:lpstr>
      <vt:lpstr>PowerPoint bemutató</vt:lpstr>
      <vt:lpstr> 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ÁTOLTOTTSÁGI MUTATÓSZÁMOK – SZOCIÁLIS SZOLGÁLTATÓ INTÉZMÉNYEK </vt:lpstr>
      <vt:lpstr>PowerPoint bemutató</vt:lpstr>
      <vt:lpstr>LOKÁLIS JÓLÉTI BIZTONSÁGI és GAZDASÁGVÉDELMI INTÉZKEDÉSEK RENDSZERE</vt:lpstr>
      <vt:lpstr>PowerPoint bemutató</vt:lpstr>
      <vt:lpstr>PowerPoint bemutató</vt:lpstr>
      <vt:lpstr>PowerPoint bemutató</vt:lpstr>
      <vt:lpstr>PowerPoint bemutató</vt:lpstr>
      <vt:lpstr>PowerPoint bemutató</vt:lpstr>
      <vt:lpstr>KÖZNEVELÉS, GYERMEKVÉDELEM (ÓVODA, BÖLCSŐDE)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Humán járvány elleni védekezéssel kapcsolatos kötelezettségvállalások, teljesített kiadások</vt:lpstr>
      <vt:lpstr>PowerPoint bemutató</vt:lpstr>
      <vt:lpstr>PowerPoint bemutató</vt:lpstr>
      <vt:lpstr>PowerPoint bemutató</vt:lpstr>
      <vt:lpstr>PowerPoint bemutató</vt:lpstr>
      <vt:lpstr>VESZÉLYHELYZETI OPERATÍV FELADATELLÁTÁS SZERVEZETRENDSZERE</vt:lpstr>
      <vt:lpstr>PowerPoint bemutató</vt:lpstr>
      <vt:lpstr>ÖNKÉNTESSÉG-IDŐSVÉDELEM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Kincses Zsolt Dávid</dc:creator>
  <cp:lastModifiedBy>Mészáros Attila</cp:lastModifiedBy>
  <cp:revision>997</cp:revision>
  <cp:lastPrinted>2021-06-24T13:57:10Z</cp:lastPrinted>
  <dcterms:created xsi:type="dcterms:W3CDTF">2016-07-06T16:03:42Z</dcterms:created>
  <dcterms:modified xsi:type="dcterms:W3CDTF">2021-06-24T13:57:14Z</dcterms:modified>
</cp:coreProperties>
</file>