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6" r:id="rId3"/>
    <p:sldId id="275" r:id="rId4"/>
    <p:sldId id="287" r:id="rId5"/>
    <p:sldId id="288" r:id="rId6"/>
    <p:sldId id="292" r:id="rId7"/>
    <p:sldId id="290" r:id="rId8"/>
    <p:sldId id="291" r:id="rId9"/>
    <p:sldId id="293" r:id="rId10"/>
    <p:sldId id="295" r:id="rId11"/>
    <p:sldId id="297" r:id="rId12"/>
    <p:sldId id="298" r:id="rId13"/>
    <p:sldId id="281" r:id="rId14"/>
  </p:sldIdLst>
  <p:sldSz cx="9144000" cy="6858000" type="screen4x3"/>
  <p:notesSz cx="6783388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718" autoAdjust="0"/>
  </p:normalViewPr>
  <p:slideViewPr>
    <p:cSldViewPr>
      <p:cViewPr>
        <p:scale>
          <a:sx n="60" d="100"/>
          <a:sy n="60" d="100"/>
        </p:scale>
        <p:origin x="-2088" y="-5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unka\Gayorne\TOP\TOP_682\Szekesfehervar\Paktum\Beszamolo_adatsorok_Szfva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unka\Gayorne\TOP\TOP_682\Szekesfehervar\Paktum\Beszamolo_adatsorok_Szfva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pivotSource>
    <c:name>[Beszamolo_adatsorok_Szfvar.xlsx]Munka2!Kimutatás2</c:name>
    <c:fmtId val="-1"/>
  </c:pivotSource>
  <c:chart>
    <c:title>
      <c:tx>
        <c:rich>
          <a:bodyPr/>
          <a:lstStyle/>
          <a:p>
            <a:pPr>
              <a:defRPr/>
            </a:pPr>
            <a:r>
              <a:rPr lang="hu-HU"/>
              <a:t>Célcsoporti megoszlás</a:t>
            </a:r>
            <a:endParaRPr lang="en-US"/>
          </a:p>
        </c:rich>
      </c:tx>
      <c:layout/>
    </c:title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hu-HU"/>
            </a:p>
          </c:txPr>
          <c:dLblPos val="inEnd"/>
          <c:showVal val="1"/>
        </c:dLbl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</c:pivotFmts>
    <c:view3D>
      <c:rotX val="30"/>
      <c:perspective val="30"/>
    </c:view3D>
    <c:plotArea>
      <c:layout>
        <c:manualLayout>
          <c:layoutTarget val="inner"/>
          <c:xMode val="edge"/>
          <c:yMode val="edge"/>
          <c:x val="1.7777775515434607E-2"/>
          <c:y val="8.6908275414313924E-2"/>
          <c:w val="0.61867562317020808"/>
          <c:h val="0.89763278973977056"/>
        </c:manualLayout>
      </c:layout>
      <c:pie3DChart>
        <c:varyColors val="1"/>
        <c:ser>
          <c:idx val="0"/>
          <c:order val="0"/>
          <c:tx>
            <c:strRef>
              <c:f>Munka2!$G$2</c:f>
              <c:strCache>
                <c:ptCount val="1"/>
                <c:pt idx="0">
                  <c:v>Összesen</c:v>
                </c:pt>
              </c:strCache>
            </c:strRef>
          </c:tx>
          <c:cat>
            <c:strRef>
              <c:f>Munka2!$F$3:$F$13</c:f>
              <c:strCache>
                <c:ptCount val="10"/>
                <c:pt idx="0">
                  <c:v> Alacsony iskolai végzettségűek 
(Legfeljebb általános iskolai végzettség, ISCED 1-2 szakképzés nélkül.)</c:v>
                </c:pt>
                <c:pt idx="1">
                  <c:v> Közfoglalkoztatott</c:v>
                </c:pt>
                <c:pt idx="2">
                  <c:v>25 év alatti fiatalok, vagy 30 év alatti pályakezdő álláskeresők</c:v>
                </c:pt>
                <c:pt idx="3">
                  <c:v>50 év felettiek </c:v>
                </c:pt>
                <c:pt idx="4">
                  <c:v>Foglalkoztatást helyettesítő támogatásban részesülők</c:v>
                </c:pt>
                <c:pt idx="5">
                  <c:v>GYED-ről, GYES-ről, ápolási díjról visszatérők, vagy legalább egy gyermeket egyedül nevelő felnőttek </c:v>
                </c:pt>
                <c:pt idx="6">
                  <c:v>Inaktív</c:v>
                </c:pt>
                <c:pt idx="7">
                  <c:v>Megváltozott munkaképességű személyek </c:v>
                </c:pt>
                <c:pt idx="8">
                  <c:v>Roma nemzetiséghez tartozó személyek</c:v>
                </c:pt>
                <c:pt idx="9">
                  <c:v>Tartós munkanélküliséggel veszélyeztetettek*  </c:v>
                </c:pt>
              </c:strCache>
            </c:strRef>
          </c:cat>
          <c:val>
            <c:numRef>
              <c:f>Munka2!$G$3:$G$13</c:f>
              <c:numCache>
                <c:formatCode>General</c:formatCode>
                <c:ptCount val="10"/>
                <c:pt idx="0">
                  <c:v>35</c:v>
                </c:pt>
                <c:pt idx="1">
                  <c:v>6</c:v>
                </c:pt>
                <c:pt idx="2">
                  <c:v>6</c:v>
                </c:pt>
                <c:pt idx="3">
                  <c:v>58</c:v>
                </c:pt>
                <c:pt idx="4">
                  <c:v>8</c:v>
                </c:pt>
                <c:pt idx="5">
                  <c:v>14</c:v>
                </c:pt>
                <c:pt idx="6">
                  <c:v>15</c:v>
                </c:pt>
                <c:pt idx="7">
                  <c:v>1</c:v>
                </c:pt>
                <c:pt idx="8">
                  <c:v>4</c:v>
                </c:pt>
                <c:pt idx="9">
                  <c:v>64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145926044727144"/>
          <c:y val="0.10464268435477697"/>
          <c:w val="0.32821016244086926"/>
          <c:h val="0.89385597921531168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>
        <c:manualLayout>
          <c:layoutTarget val="inner"/>
          <c:xMode val="edge"/>
          <c:yMode val="edge"/>
          <c:x val="0.16394329632562762"/>
          <c:y val="2.9531183079102574E-2"/>
          <c:w val="0.69125065830595622"/>
          <c:h val="0.50492633206125259"/>
        </c:manualLayout>
      </c:layout>
      <c:barChart>
        <c:barDir val="col"/>
        <c:grouping val="clustered"/>
        <c:ser>
          <c:idx val="0"/>
          <c:order val="0"/>
          <c:tx>
            <c:strRef>
              <c:f>Munka3!$C$1</c:f>
              <c:strCache>
                <c:ptCount val="1"/>
                <c:pt idx="0">
                  <c:v>Szolgáltatás
(fő)</c:v>
                </c:pt>
              </c:strCache>
            </c:strRef>
          </c:tx>
          <c:cat>
            <c:strRef>
              <c:f>Munka3!$A$2:$A$11</c:f>
              <c:strCache>
                <c:ptCount val="10"/>
                <c:pt idx="0">
                  <c:v>Alacsony iskolai végzettségűek 
</c:v>
                </c:pt>
                <c:pt idx="1">
                  <c:v>25/30 év alatti pályakezdő álláskeresők</c:v>
                </c:pt>
                <c:pt idx="2">
                  <c:v>50 év felettiek </c:v>
                </c:pt>
                <c:pt idx="3">
                  <c:v>GYED-ről, GYES-ről…</c:v>
                </c:pt>
                <c:pt idx="4">
                  <c:v>Foglalkoztatást helyettesítő támogatásban részesülők</c:v>
                </c:pt>
                <c:pt idx="5">
                  <c:v>Tartós munkanélküliséggel veszélyeztetettek*  </c:v>
                </c:pt>
                <c:pt idx="6">
                  <c:v>Megváltozott munkaképességű személyek </c:v>
                </c:pt>
                <c:pt idx="7">
                  <c:v>Roma nemzetiséghez tartozó személyek</c:v>
                </c:pt>
                <c:pt idx="8">
                  <c:v>Közfoglalkoztatott</c:v>
                </c:pt>
                <c:pt idx="9">
                  <c:v>Inaktív</c:v>
                </c:pt>
              </c:strCache>
            </c:strRef>
          </c:cat>
          <c:val>
            <c:numRef>
              <c:f>Munka3!$C$2:$C$11</c:f>
              <c:numCache>
                <c:formatCode>General</c:formatCode>
                <c:ptCount val="10"/>
                <c:pt idx="0">
                  <c:v>35</c:v>
                </c:pt>
                <c:pt idx="1">
                  <c:v>6</c:v>
                </c:pt>
                <c:pt idx="2">
                  <c:v>58</c:v>
                </c:pt>
                <c:pt idx="3">
                  <c:v>14</c:v>
                </c:pt>
                <c:pt idx="4">
                  <c:v>8</c:v>
                </c:pt>
                <c:pt idx="5">
                  <c:v>64</c:v>
                </c:pt>
                <c:pt idx="6">
                  <c:v>1</c:v>
                </c:pt>
                <c:pt idx="7">
                  <c:v>4</c:v>
                </c:pt>
                <c:pt idx="8">
                  <c:v>6</c:v>
                </c:pt>
                <c:pt idx="9">
                  <c:v>15</c:v>
                </c:pt>
              </c:numCache>
            </c:numRef>
          </c:val>
        </c:ser>
        <c:ser>
          <c:idx val="1"/>
          <c:order val="1"/>
          <c:tx>
            <c:strRef>
              <c:f>Munka3!$D$1</c:f>
              <c:strCache>
                <c:ptCount val="1"/>
                <c:pt idx="0">
                  <c:v>Képzés
(fő)</c:v>
                </c:pt>
              </c:strCache>
            </c:strRef>
          </c:tx>
          <c:cat>
            <c:strRef>
              <c:f>Munka3!$A$2:$A$11</c:f>
              <c:strCache>
                <c:ptCount val="10"/>
                <c:pt idx="0">
                  <c:v>Alacsony iskolai végzettségűek 
</c:v>
                </c:pt>
                <c:pt idx="1">
                  <c:v>25/30 év alatti pályakezdő álláskeresők</c:v>
                </c:pt>
                <c:pt idx="2">
                  <c:v>50 év felettiek </c:v>
                </c:pt>
                <c:pt idx="3">
                  <c:v>GYED-ről, GYES-ről…</c:v>
                </c:pt>
                <c:pt idx="4">
                  <c:v>Foglalkoztatást helyettesítő támogatásban részesülők</c:v>
                </c:pt>
                <c:pt idx="5">
                  <c:v>Tartós munkanélküliséggel veszélyeztetettek*  </c:v>
                </c:pt>
                <c:pt idx="6">
                  <c:v>Megváltozott munkaképességű személyek </c:v>
                </c:pt>
                <c:pt idx="7">
                  <c:v>Roma nemzetiséghez tartozó személyek</c:v>
                </c:pt>
                <c:pt idx="8">
                  <c:v>Közfoglalkoztatott</c:v>
                </c:pt>
                <c:pt idx="9">
                  <c:v>Inaktív</c:v>
                </c:pt>
              </c:strCache>
            </c:strRef>
          </c:cat>
          <c:val>
            <c:numRef>
              <c:f>Munka3!$D$2:$D$11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9</c:v>
                </c:pt>
                <c:pt idx="3">
                  <c:v>2</c:v>
                </c:pt>
                <c:pt idx="4">
                  <c:v>2</c:v>
                </c:pt>
                <c:pt idx="5">
                  <c:v>24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ser>
          <c:idx val="2"/>
          <c:order val="2"/>
          <c:tx>
            <c:strRef>
              <c:f>Munka3!$E$1</c:f>
              <c:strCache>
                <c:ptCount val="1"/>
                <c:pt idx="0">
                  <c:v>Foglalkoztatás bővítése támogatás összesen (fő)</c:v>
                </c:pt>
              </c:strCache>
            </c:strRef>
          </c:tx>
          <c:cat>
            <c:strRef>
              <c:f>Munka3!$A$2:$A$11</c:f>
              <c:strCache>
                <c:ptCount val="10"/>
                <c:pt idx="0">
                  <c:v>Alacsony iskolai végzettségűek 
</c:v>
                </c:pt>
                <c:pt idx="1">
                  <c:v>25/30 év alatti pályakezdő álláskeresők</c:v>
                </c:pt>
                <c:pt idx="2">
                  <c:v>50 év felettiek </c:v>
                </c:pt>
                <c:pt idx="3">
                  <c:v>GYED-ről, GYES-ről…</c:v>
                </c:pt>
                <c:pt idx="4">
                  <c:v>Foglalkoztatást helyettesítő támogatásban részesülők</c:v>
                </c:pt>
                <c:pt idx="5">
                  <c:v>Tartós munkanélküliséggel veszélyeztetettek*  </c:v>
                </c:pt>
                <c:pt idx="6">
                  <c:v>Megváltozott munkaképességű személyek </c:v>
                </c:pt>
                <c:pt idx="7">
                  <c:v>Roma nemzetiséghez tartozó személyek</c:v>
                </c:pt>
                <c:pt idx="8">
                  <c:v>Közfoglalkoztatott</c:v>
                </c:pt>
                <c:pt idx="9">
                  <c:v>Inaktív</c:v>
                </c:pt>
              </c:strCache>
            </c:strRef>
          </c:cat>
          <c:val>
            <c:numRef>
              <c:f>Munka3!$E$2:$E$11</c:f>
              <c:numCache>
                <c:formatCode>General</c:formatCode>
                <c:ptCount val="10"/>
                <c:pt idx="0">
                  <c:v>29</c:v>
                </c:pt>
                <c:pt idx="1">
                  <c:v>4</c:v>
                </c:pt>
                <c:pt idx="2">
                  <c:v>34</c:v>
                </c:pt>
                <c:pt idx="3">
                  <c:v>8</c:v>
                </c:pt>
                <c:pt idx="4">
                  <c:v>2</c:v>
                </c:pt>
                <c:pt idx="5">
                  <c:v>20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6</c:v>
                </c:pt>
              </c:numCache>
            </c:numRef>
          </c:val>
        </c:ser>
        <c:axId val="153568768"/>
        <c:axId val="153732608"/>
      </c:barChart>
      <c:catAx>
        <c:axId val="153568768"/>
        <c:scaling>
          <c:orientation val="minMax"/>
        </c:scaling>
        <c:axPos val="b"/>
        <c:tickLblPos val="nextTo"/>
        <c:crossAx val="153732608"/>
        <c:crosses val="autoZero"/>
        <c:auto val="1"/>
        <c:lblAlgn val="ctr"/>
        <c:lblOffset val="100"/>
      </c:catAx>
      <c:valAx>
        <c:axId val="153732608"/>
        <c:scaling>
          <c:orientation val="minMax"/>
        </c:scaling>
        <c:axPos val="l"/>
        <c:majorGridlines/>
        <c:numFmt formatCode="General" sourceLinked="1"/>
        <c:tickLblPos val="nextTo"/>
        <c:crossAx val="153568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570774505204751"/>
          <c:y val="3.2215886307415356E-2"/>
          <c:w val="0.12429225494795225"/>
          <c:h val="0.64027674364972165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plotArea>
      <c:layout>
        <c:manualLayout>
          <c:layoutTarget val="inner"/>
          <c:xMode val="edge"/>
          <c:yMode val="edge"/>
          <c:x val="4.5523898328498409E-2"/>
          <c:y val="2.5071157580391017E-2"/>
          <c:w val="0.67477218308237785"/>
          <c:h val="0.48323660209542474"/>
        </c:manualLayout>
      </c:layout>
      <c:barChart>
        <c:barDir val="col"/>
        <c:grouping val="clustered"/>
        <c:ser>
          <c:idx val="0"/>
          <c:order val="0"/>
          <c:tx>
            <c:strRef>
              <c:f>Munka1!$B$4:$B$7</c:f>
              <c:strCache>
                <c:ptCount val="1"/>
                <c:pt idx="0">
                  <c:v>Foglalkoztatás bővítését szolgáló támogatás (legfeljebb 8+4  havi bértámogatás (fő)</c:v>
                </c:pt>
              </c:strCache>
            </c:strRef>
          </c:tx>
          <c:cat>
            <c:strRef>
              <c:f>Munka1!$A$8:$A$20</c:f>
              <c:strCache>
                <c:ptCount val="13"/>
                <c:pt idx="2">
                  <c:v>Alacsony iskolai végzettségűek</c:v>
                </c:pt>
                <c:pt idx="4">
                  <c:v>25 év alatti fiatalok, vagy 30 év alatti pályakezdő álláskeresők</c:v>
                </c:pt>
                <c:pt idx="5">
                  <c:v>50 év felettiek </c:v>
                </c:pt>
                <c:pt idx="6">
                  <c:v>GYED-ről, GYES-ről, …..</c:v>
                </c:pt>
                <c:pt idx="7">
                  <c:v>FHT</c:v>
                </c:pt>
                <c:pt idx="8">
                  <c:v>Tartós munkanélküliséggel veszélyeztetettek</c:v>
                </c:pt>
                <c:pt idx="9">
                  <c:v>Megváltozott munkaképességű személyek </c:v>
                </c:pt>
                <c:pt idx="10">
                  <c:v>Roma nemzetiséghez tartozó személyek</c:v>
                </c:pt>
                <c:pt idx="11">
                  <c:v>Közfoglalkoztatott</c:v>
                </c:pt>
                <c:pt idx="12">
                  <c:v>Inaktív</c:v>
                </c:pt>
              </c:strCache>
            </c:strRef>
          </c:cat>
          <c:val>
            <c:numRef>
              <c:f>Munka1!$B$8:$B$20</c:f>
              <c:numCache>
                <c:formatCode>General</c:formatCode>
                <c:ptCount val="13"/>
                <c:pt idx="2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Munka1!$C$4:$C$7</c:f>
              <c:strCache>
                <c:ptCount val="1"/>
                <c:pt idx="0">
                  <c:v>Bérköltség támogatások "legfeljebb 90  nap</c:v>
                </c:pt>
              </c:strCache>
            </c:strRef>
          </c:tx>
          <c:cat>
            <c:strRef>
              <c:f>Munka1!$A$8:$A$20</c:f>
              <c:strCache>
                <c:ptCount val="13"/>
                <c:pt idx="2">
                  <c:v>Alacsony iskolai végzettségűek</c:v>
                </c:pt>
                <c:pt idx="4">
                  <c:v>25 év alatti fiatalok, vagy 30 év alatti pályakezdő álláskeresők</c:v>
                </c:pt>
                <c:pt idx="5">
                  <c:v>50 év felettiek </c:v>
                </c:pt>
                <c:pt idx="6">
                  <c:v>GYED-ről, GYES-ről, …..</c:v>
                </c:pt>
                <c:pt idx="7">
                  <c:v>FHT</c:v>
                </c:pt>
                <c:pt idx="8">
                  <c:v>Tartós munkanélküliséggel veszélyeztetettek</c:v>
                </c:pt>
                <c:pt idx="9">
                  <c:v>Megváltozott munkaképességű személyek </c:v>
                </c:pt>
                <c:pt idx="10">
                  <c:v>Roma nemzetiséghez tartozó személyek</c:v>
                </c:pt>
                <c:pt idx="11">
                  <c:v>Közfoglalkoztatott</c:v>
                </c:pt>
                <c:pt idx="12">
                  <c:v>Inaktív</c:v>
                </c:pt>
              </c:strCache>
            </c:strRef>
          </c:cat>
          <c:val>
            <c:numRef>
              <c:f>Munka1!$C$8:$C$20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4">
                  <c:v>0</c:v>
                </c:pt>
                <c:pt idx="5">
                  <c:v>5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2"/>
          <c:order val="2"/>
          <c:tx>
            <c:strRef>
              <c:f>Munka1!$D$4:$D$7</c:f>
              <c:strCache>
                <c:ptCount val="1"/>
                <c:pt idx="0">
                  <c:v>Bérköltség támogatások "legfeljebb 8+4 havi 100% "  (fő)</c:v>
                </c:pt>
              </c:strCache>
            </c:strRef>
          </c:tx>
          <c:cat>
            <c:strRef>
              <c:f>Munka1!$A$8:$A$20</c:f>
              <c:strCache>
                <c:ptCount val="13"/>
                <c:pt idx="2">
                  <c:v>Alacsony iskolai végzettségűek</c:v>
                </c:pt>
                <c:pt idx="4">
                  <c:v>25 év alatti fiatalok, vagy 30 év alatti pályakezdő álláskeresők</c:v>
                </c:pt>
                <c:pt idx="5">
                  <c:v>50 év felettiek </c:v>
                </c:pt>
                <c:pt idx="6">
                  <c:v>GYED-ről, GYES-ről, …..</c:v>
                </c:pt>
                <c:pt idx="7">
                  <c:v>FHT</c:v>
                </c:pt>
                <c:pt idx="8">
                  <c:v>Tartós munkanélküliséggel veszélyeztetettek</c:v>
                </c:pt>
                <c:pt idx="9">
                  <c:v>Megváltozott munkaképességű személyek </c:v>
                </c:pt>
                <c:pt idx="10">
                  <c:v>Roma nemzetiséghez tartozó személyek</c:v>
                </c:pt>
                <c:pt idx="11">
                  <c:v>Közfoglalkoztatott</c:v>
                </c:pt>
                <c:pt idx="12">
                  <c:v>Inaktív</c:v>
                </c:pt>
              </c:strCache>
            </c:strRef>
          </c:cat>
          <c:val>
            <c:numRef>
              <c:f>Munka1!$D$8:$D$20</c:f>
              <c:numCache>
                <c:formatCode>General</c:formatCode>
                <c:ptCount val="13"/>
                <c:pt idx="2">
                  <c:v>25</c:v>
                </c:pt>
                <c:pt idx="4">
                  <c:v>2</c:v>
                </c:pt>
                <c:pt idx="5">
                  <c:v>26</c:v>
                </c:pt>
                <c:pt idx="6">
                  <c:v>5</c:v>
                </c:pt>
                <c:pt idx="7">
                  <c:v>0</c:v>
                </c:pt>
                <c:pt idx="8">
                  <c:v>17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6</c:v>
                </c:pt>
              </c:numCache>
            </c:numRef>
          </c:val>
        </c:ser>
        <c:axId val="99799424"/>
        <c:axId val="99996800"/>
      </c:barChart>
      <c:catAx>
        <c:axId val="99799424"/>
        <c:scaling>
          <c:orientation val="minMax"/>
        </c:scaling>
        <c:axPos val="b"/>
        <c:tickLblPos val="nextTo"/>
        <c:crossAx val="99996800"/>
        <c:crosses val="autoZero"/>
        <c:auto val="1"/>
        <c:lblAlgn val="ctr"/>
        <c:lblOffset val="100"/>
      </c:catAx>
      <c:valAx>
        <c:axId val="99996800"/>
        <c:scaling>
          <c:orientation val="minMax"/>
        </c:scaling>
        <c:axPos val="l"/>
        <c:majorGridlines/>
        <c:numFmt formatCode="General" sourceLinked="1"/>
        <c:tickLblPos val="nextTo"/>
        <c:crossAx val="99799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09978357968411"/>
          <c:y val="7.7916384010452006E-2"/>
          <c:w val="0.20514251508035178"/>
          <c:h val="0.45442469141119929"/>
        </c:manualLayout>
      </c:layout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703C0-6BD7-4164-B2BB-18D39B5608EA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8339" y="4715153"/>
            <a:ext cx="542671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979BB-EAC0-4C37-99F2-7C1A3FEE020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B9DBD4-653D-44A9-BDF4-5923A7E58F28}" type="datetimeFigureOut">
              <a:rPr lang="hu-HU" smtClean="0"/>
              <a:pPr/>
              <a:t>2018.10.14.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23396E2-7AA0-4B86-9A25-6093E013082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00392" cy="3672408"/>
          </a:xfrm>
        </p:spPr>
        <p:txBody>
          <a:bodyPr>
            <a:normAutofit/>
          </a:bodyPr>
          <a:lstStyle/>
          <a:p>
            <a:pPr algn="l"/>
            <a:r>
              <a:rPr lang="hu-HU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TOP-6.8.2-15-SF1-2016-00001</a:t>
            </a:r>
            <a:r>
              <a:rPr lang="hu-HU" sz="27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u-HU" sz="27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hu-HU" sz="27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u-HU" sz="27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hu-HU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,„Helyi foglalkoztatási együttműködések Székesfehérvár és járása területén</a:t>
            </a:r>
            <a:endParaRPr lang="hu-H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643998" cy="544321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43536"/>
                <a:gridCol w="1852942"/>
                <a:gridCol w="762755"/>
                <a:gridCol w="884765"/>
              </a:tblGrid>
              <a:tr h="857255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/>
                        <a:t>Célcsoport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/>
                        <a:t>Foglalkoztatás bővítése támogatás összesen (fő)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 smtClean="0"/>
                        <a:t>Férfi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 smtClean="0"/>
                        <a:t>Nő</a:t>
                      </a:r>
                      <a:endParaRPr lang="hu-HU" sz="18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7620" marR="7620" marT="762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Alacsony iskolai végzettségűek </a:t>
                      </a:r>
                      <a:endParaRPr lang="hu-H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29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7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 év alatti fiatalok, vagy 30 év alatti pályakezdő álláskeresők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 év felettiek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34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GYED-ről</a:t>
                      </a:r>
                      <a:r>
                        <a:rPr lang="hu-HU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u-HU" sz="14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GYES-ről</a:t>
                      </a:r>
                      <a:r>
                        <a:rPr lang="hu-HU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ápolási díjról </a:t>
                      </a:r>
                      <a:r>
                        <a:rPr lang="hu-HU" sz="14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visszatérők…..</a:t>
                      </a:r>
                      <a:endParaRPr lang="hu-H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32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Foglalkoztatást helyettesítő támogatásban részesülők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Tartós munkanélküliséggel veszélyeztetettek*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Megváltozott munkaképességű személyek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Roma nemzetiséghez tartozó személyek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Közfoglalkoztatott</a:t>
                      </a:r>
                      <a:endParaRPr lang="hu-H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Inaktív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Összesen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105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49</a:t>
                      </a:r>
                      <a:endParaRPr lang="hu-H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</a:t>
                      </a:r>
                      <a:endParaRPr lang="hu-H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Támogatott foglakoztatás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Támogatott foglakoztatás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285720" y="1285860"/>
          <a:ext cx="8858280" cy="557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600" dirty="0" smtClean="0"/>
              <a:t>62 </a:t>
            </a:r>
            <a:r>
              <a:rPr lang="hu-HU" sz="3600" dirty="0" smtClean="0"/>
              <a:t>munkáltató</a:t>
            </a:r>
          </a:p>
          <a:p>
            <a:r>
              <a:rPr lang="hu-HU" sz="3600" dirty="0" smtClean="0"/>
              <a:t>Max. támogatott létszám 3 fő</a:t>
            </a:r>
          </a:p>
          <a:p>
            <a:r>
              <a:rPr lang="hu-HU" sz="3600" dirty="0" smtClean="0"/>
              <a:t>Átlagos statisztikai létszám 1-49 fő között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Munkáltatók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229600" cy="1143000"/>
          </a:xfrm>
        </p:spPr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cs typeface="Times New Roman" pitchFamily="18" charset="0"/>
              </a:rPr>
              <a:t>Indikátorok helyi projekt</a:t>
            </a:r>
            <a:endParaRPr lang="hu-H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319298" cy="52703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61514"/>
                <a:gridCol w="2071702"/>
                <a:gridCol w="1643074"/>
                <a:gridCol w="1143008"/>
              </a:tblGrid>
              <a:tr h="1584176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/>
                        <a:t>Indikátor neve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2000" u="none" strike="noStrike" dirty="0"/>
                        <a:t>Tervezett célérték </a:t>
                      </a:r>
                      <a:br>
                        <a:rPr lang="hu-HU" sz="2000" u="none" strike="noStrike" dirty="0"/>
                      </a:br>
                      <a:r>
                        <a:rPr lang="hu-HU" sz="2000" u="none" strike="noStrike" dirty="0"/>
                        <a:t>2018. október 31.</a:t>
                      </a:r>
                      <a:br>
                        <a:rPr lang="hu-HU" sz="2000" u="none" strike="noStrike" dirty="0"/>
                      </a:br>
                      <a:r>
                        <a:rPr lang="hu-HU" sz="2000" u="none" strike="noStrike" dirty="0"/>
                        <a:t>(fő)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/>
                        <a:t>Teljesült </a:t>
                      </a:r>
                      <a:r>
                        <a:rPr lang="hu-HU" sz="2000" dirty="0" smtClean="0"/>
                        <a:t>2018.10.05-ig</a:t>
                      </a:r>
                      <a:endParaRPr lang="hu-HU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/>
                        <a:t>%-os arány</a:t>
                      </a:r>
                      <a:endParaRPr lang="hu-HU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/>
                        <a:t>A foglalkoztatási paktumok keretében álláshoz jutók száma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+mn-lt"/>
                        </a:rPr>
                        <a:t>82</a:t>
                      </a:r>
                      <a:endParaRPr lang="hu-HU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+mn-lt"/>
                        </a:rPr>
                        <a:t>102,5%</a:t>
                      </a:r>
                      <a:endParaRPr lang="hu-HU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1224136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/>
                        <a:t>A foglalkoztatási paktumok keretében álláshoz jutók közül a támogatás után hat hónappal állással rendelkezők száma</a:t>
                      </a:r>
                      <a:endParaRPr lang="hu-HU" sz="20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err="1" smtClean="0">
                          <a:latin typeface="+mn-lt"/>
                        </a:rPr>
                        <a:t>nr</a:t>
                      </a:r>
                      <a:endParaRPr lang="hu-HU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err="1" smtClean="0">
                          <a:latin typeface="+mn-lt"/>
                        </a:rPr>
                        <a:t>nr</a:t>
                      </a:r>
                      <a:endParaRPr lang="hu-HU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1224136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/>
                        <a:t>A foglalkoztatási paktumok keretében munkaerőpiaci programokban résztvevők száma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u="none" strike="noStrike" dirty="0" smtClean="0"/>
                        <a:t>195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+mn-lt"/>
                        </a:rPr>
                        <a:t>211</a:t>
                      </a:r>
                      <a:endParaRPr lang="hu-HU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/>
                        <a:t>108,2%</a:t>
                      </a:r>
                      <a:endParaRPr lang="hu-HU" sz="20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u-HU" sz="3200" dirty="0" smtClean="0">
                <a:solidFill>
                  <a:schemeClr val="bg1"/>
                </a:solidFill>
                <a:cs typeface="Times New Roman" pitchFamily="18" charset="0"/>
              </a:rPr>
              <a:t>Eredmények </a:t>
            </a:r>
            <a:r>
              <a:rPr lang="hu-HU" sz="3200" dirty="0" smtClean="0">
                <a:solidFill>
                  <a:schemeClr val="bg1"/>
                </a:solidFill>
                <a:cs typeface="Times New Roman" pitchFamily="18" charset="0"/>
              </a:rPr>
              <a:t>2018.10.05</a:t>
            </a:r>
            <a:endParaRPr lang="hu-HU" sz="32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28596" y="1261215"/>
          <a:ext cx="8229600" cy="523102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28892"/>
                <a:gridCol w="1928826"/>
                <a:gridCol w="2286016"/>
                <a:gridCol w="1585866"/>
              </a:tblGrid>
              <a:tr h="676875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Programelem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Tervezett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Tény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%</a:t>
                      </a:r>
                      <a:endParaRPr lang="hu-HU" sz="24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Foglalkoztatás bővítése támogatás 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80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105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131%</a:t>
                      </a:r>
                      <a:endParaRPr lang="hu-HU" sz="24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Képzés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40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41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102,5%</a:t>
                      </a:r>
                      <a:endParaRPr lang="hu-HU" sz="24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VVT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14*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16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114,3%</a:t>
                      </a:r>
                      <a:endParaRPr lang="hu-HU" sz="24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Szolgáltatás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195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dirty="0" smtClean="0"/>
                        <a:t>211</a:t>
                      </a:r>
                      <a:endParaRPr lang="hu-H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 smtClean="0"/>
                        <a:t>108,2%</a:t>
                      </a:r>
                      <a:endParaRPr lang="hu-HU" sz="2400" dirty="0" smtClean="0">
                        <a:latin typeface="+mn-lt"/>
                      </a:endParaRPr>
                    </a:p>
                    <a:p>
                      <a:endParaRPr lang="hu-HU" sz="24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r>
                        <a:rPr lang="hu-HU" sz="2400" b="1" dirty="0" smtClean="0"/>
                        <a:t>Összesen bevont célcsoporttag</a:t>
                      </a:r>
                      <a:endParaRPr lang="hu-H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b="1" dirty="0" smtClean="0"/>
                        <a:t>195</a:t>
                      </a:r>
                      <a:endParaRPr lang="hu-H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400" b="1" dirty="0" smtClean="0"/>
                        <a:t>211</a:t>
                      </a:r>
                      <a:endParaRPr lang="hu-H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 smtClean="0"/>
                        <a:t>108,2%</a:t>
                      </a:r>
                      <a:endParaRPr lang="hu-HU" sz="2400" b="1" dirty="0" smtClean="0">
                        <a:latin typeface="+mn-lt"/>
                      </a:endParaRPr>
                    </a:p>
                    <a:p>
                      <a:endParaRPr lang="hu-H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49657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758006"/>
                <a:gridCol w="147159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Célcsoport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Bevonásra került (fő)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Alacsony iskolai végzettségűek </a:t>
                      </a:r>
                      <a:b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(Legfeljebb általános iskolai végzettség, ISCED 1-2 szakképzés nélkül.)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Közfoglalkoztatott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 év alatti fiatalok, vagy 30 év alatti pályakezdő álláskeresők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 év felettiek 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Foglalkoztatást helyettesítő támogatásban részesülők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GYED-ről, GYES-ről, ápolási díjról visszatérők, vagy legalább egy gyermeket egyedül nevelő felnőttek 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Inaktív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Megváltozott munkaképességű személyek 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Roma nemzetiséghez tartozó személyek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Tartós munkanélküliséggel veszélyeztetettek*  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Összesen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211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Bevonási jellemzők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Bevonási jellemzők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948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Támogatások</a:t>
            </a:r>
            <a:endParaRPr lang="hu-HU" dirty="0">
              <a:solidFill>
                <a:schemeClr val="bg1"/>
              </a:solidFill>
            </a:endParaRPr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472518" cy="509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600" dirty="0" smtClean="0"/>
              <a:t>Munkatanácsadás</a:t>
            </a:r>
          </a:p>
          <a:p>
            <a:r>
              <a:rPr lang="hu-HU" sz="3600" dirty="0" smtClean="0"/>
              <a:t>Álláskeresési technikák egyéni/csoportos</a:t>
            </a:r>
          </a:p>
          <a:p>
            <a:r>
              <a:rPr lang="hu-HU" sz="3600" dirty="0" smtClean="0"/>
              <a:t>Pszichológiai tanácsadás</a:t>
            </a:r>
          </a:p>
          <a:p>
            <a:r>
              <a:rPr lang="hu-HU" sz="3600" dirty="0" smtClean="0"/>
              <a:t>Mentori szolgáltatás</a:t>
            </a:r>
          </a:p>
          <a:p>
            <a:pPr>
              <a:buNone/>
            </a:pPr>
            <a:endParaRPr lang="hu-HU" dirty="0" smtClean="0"/>
          </a:p>
          <a:p>
            <a:endParaRPr lang="hu-HU" dirty="0" smtClean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Szolgáltatások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Képzés</a:t>
            </a:r>
            <a:endParaRPr lang="hu-HU" dirty="0">
              <a:solidFill>
                <a:schemeClr val="bg1"/>
              </a:solidFill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538207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Képzés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Tanfolyami azonosító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Képzés kezdete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Képzés tervezett vége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Élelmiszer- és vegyi áru eladó 2.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17TOPSF023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2017.09.21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2017.11.22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Óvodai dajka 2.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17TOPSF019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2017.09.04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2017.12.20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Pénzügyi-számviteli ügyintéző 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17TOPSF018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2017.09.13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2018.05.24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Német alapfokú nyelvvizsga felkészítő 1.-Székesfehérvár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17TOPSF011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2017.10.20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2018.03.09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Szoftverfejlesztő 2.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17TOPSF038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2017.10.02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2018.06.22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Építő- és anyagmozgató gép kezelője 2.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17TOPSF037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2017.10.10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2017.11.06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Bérügyintéző 2. - Székesfehérvár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17TOPSF047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2017.10.18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2017.11.30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Szociális gondozó és ápoló 2. - Székesfehérvár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17TOPSF039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2017.10.30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2018.10.12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Képzés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graphicFrame>
        <p:nvGraphicFramePr>
          <p:cNvPr id="6" name="Tartalom helye 4"/>
          <p:cNvGraphicFramePr>
            <a:graphicFrameLocks/>
          </p:cNvGraphicFramePr>
          <p:nvPr/>
        </p:nvGraphicFramePr>
        <p:xfrm>
          <a:off x="457200" y="1481138"/>
          <a:ext cx="8229600" cy="492080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Képzés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Tanfolyami azonosító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Képzés kezdete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Képzés tervezett vége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Angol alapfokú nyelvvizsga felkészítő 3.-Székesfehérvár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17TOPSF048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2017.10.20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2018.03.09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Német alapfokú nyelvvizsga felkészítő 2.-Székesfehérvár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17TOPSF052 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2017.10.20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2018.03.09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Angol középfokú nyelvvizsga felkészítő 3. - Szfvár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17TOPSF058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2017.12.15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2018.06.04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cukrász 2. - Székesfehérvár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17TOPSF061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2018.01.18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2018.09.13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Boltvezető - Székesfehérvár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18TOPSF001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2018.01.25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2018.03.01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Német középfokú nyelvvizsga felkészítő - Székesfehérvár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17TOPSF075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/>
                        <a:t>2018.04.26</a:t>
                      </a:r>
                      <a:endParaRPr lang="hu-H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/>
                        <a:t>2018.10.06</a:t>
                      </a:r>
                      <a:endParaRPr lang="hu-H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580</TotalTime>
  <Words>423</Words>
  <Application>Microsoft Office PowerPoint</Application>
  <PresentationFormat>Diavetítés a képernyőre (4:3 oldalarány)</PresentationFormat>
  <Paragraphs>197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Sétatér</vt:lpstr>
      <vt:lpstr>TOP-6.8.2-15-SF1-2016-00001  ,„Helyi foglalkoztatási együttműködések Székesfehérvár és járása területén</vt:lpstr>
      <vt:lpstr>Indikátorok helyi projekt</vt:lpstr>
      <vt:lpstr>Eredmények 2018.10.05</vt:lpstr>
      <vt:lpstr>Bevonási jellemzők</vt:lpstr>
      <vt:lpstr>Bevonási jellemzők</vt:lpstr>
      <vt:lpstr>Támogatások</vt:lpstr>
      <vt:lpstr>Szolgáltatások</vt:lpstr>
      <vt:lpstr>Képzés</vt:lpstr>
      <vt:lpstr>Képzés</vt:lpstr>
      <vt:lpstr>Támogatott foglakoztatás</vt:lpstr>
      <vt:lpstr>Támogatott foglakoztatás</vt:lpstr>
      <vt:lpstr>Munkáltatók</vt:lpstr>
      <vt:lpstr>Köszönöm a figyelmet!</vt:lpstr>
    </vt:vector>
  </TitlesOfParts>
  <Company>Fejér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Megyei/Helyi szintű foglalkoztatási megállapodások, foglalkoztatási-gazdaságfejlesztési együttműködések</dc:title>
  <dc:creator>gayornema</dc:creator>
  <cp:lastModifiedBy>gayornema</cp:lastModifiedBy>
  <cp:revision>76</cp:revision>
  <dcterms:created xsi:type="dcterms:W3CDTF">2016-04-12T13:18:27Z</dcterms:created>
  <dcterms:modified xsi:type="dcterms:W3CDTF">2018-10-14T20:22:19Z</dcterms:modified>
</cp:coreProperties>
</file>