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77" r:id="rId4"/>
    <p:sldId id="274" r:id="rId5"/>
    <p:sldId id="260" r:id="rId6"/>
    <p:sldId id="270" r:id="rId7"/>
    <p:sldId id="272" r:id="rId8"/>
    <p:sldId id="273" r:id="rId9"/>
    <p:sldId id="265" r:id="rId10"/>
    <p:sldId id="275" r:id="rId11"/>
    <p:sldId id="276" r:id="rId12"/>
    <p:sldId id="267" r:id="rId13"/>
    <p:sldId id="269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b="1" dirty="0" smtClean="0"/>
              <a:t>Nemek</a:t>
            </a:r>
            <a:r>
              <a:rPr lang="hu-HU" b="1" baseline="0" dirty="0" smtClean="0"/>
              <a:t> szerinti bontás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1E-4C80-988C-59B123A43F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1E-4C80-988C-59B123A43FB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1E-4C80-988C-59B123A43FB4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31E-4C80-988C-59B123A43F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31E-4C80-988C-59B123A43F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1E-4C80-988C-59B123A43FB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Munka1!$A$2:$A$4</c:f>
              <c:strCache>
                <c:ptCount val="2"/>
                <c:pt idx="0">
                  <c:v>nő</c:v>
                </c:pt>
                <c:pt idx="1">
                  <c:v>férfi</c:v>
                </c:pt>
              </c:strCache>
            </c:strRef>
          </c:cat>
          <c:val>
            <c:numRef>
              <c:f>Munka1!$B$2:$B$4</c:f>
              <c:numCache>
                <c:formatCode>General</c:formatCode>
                <c:ptCount val="3"/>
                <c:pt idx="0">
                  <c:v>17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31E-4C80-988C-59B123A43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b="1" dirty="0" smtClean="0"/>
              <a:t>Korosztály</a:t>
            </a:r>
            <a:r>
              <a:rPr lang="hu-HU" b="1" baseline="0" dirty="0" smtClean="0"/>
              <a:t> szerinti bontás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1E-4C80-988C-59B123A43F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1E-4C80-988C-59B123A43FB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1E-4C80-988C-59B123A43FB4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31E-4C80-988C-59B123A43F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31E-4C80-988C-59B123A43F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1E-4C80-988C-59B123A43FB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Munka1!$A$2:$A$4</c:f>
              <c:strCache>
                <c:ptCount val="3"/>
                <c:pt idx="0">
                  <c:v>25-35 év között 11 fő</c:v>
                </c:pt>
                <c:pt idx="1">
                  <c:v>35-55 év között 11 fő</c:v>
                </c:pt>
                <c:pt idx="2">
                  <c:v>55 év feletti 5 fő</c:v>
                </c:pt>
              </c:strCache>
            </c:strRef>
          </c:cat>
          <c:val>
            <c:numRef>
              <c:f>Munka1!$B$2:$B$4</c:f>
              <c:numCache>
                <c:formatCode>General</c:formatCode>
                <c:ptCount val="3"/>
                <c:pt idx="0">
                  <c:v>11</c:v>
                </c:pt>
                <c:pt idx="1">
                  <c:v>11</c:v>
                </c:pt>
                <c:pt idx="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31E-4C80-988C-59B123A43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b="1" dirty="0" smtClean="0"/>
              <a:t>Végzettségek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Végzettségek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152-4C5F-A8E4-EE878B6553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152-4C5F-A8E4-EE878B65537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152-4C5F-A8E4-EE878B65537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152-4C5F-A8E4-EE878B65537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152-4C5F-A8E4-EE878B65537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E31-42A1-9FB6-C94D8048462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5E31-42A1-9FB6-C94D80484626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152-4C5F-A8E4-EE878B6553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152-4C5F-A8E4-EE878B6553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152-4C5F-A8E4-EE878B6553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E152-4C5F-A8E4-EE878B6553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E152-4C5F-A8E4-EE878B6553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0036256076334405E-2"/>
                  <c:y val="6.30479725787467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E31-42A1-9FB6-C94D804846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E31-42A1-9FB6-C94D804846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Munka1!$A$2:$A$8</c:f>
              <c:strCache>
                <c:ptCount val="7"/>
                <c:pt idx="0">
                  <c:v>8. általános</c:v>
                </c:pt>
                <c:pt idx="1">
                  <c:v>szakmunkás</c:v>
                </c:pt>
                <c:pt idx="2">
                  <c:v>szakközép</c:v>
                </c:pt>
                <c:pt idx="3">
                  <c:v>gimnázium</c:v>
                </c:pt>
                <c:pt idx="4">
                  <c:v>technikum</c:v>
                </c:pt>
                <c:pt idx="5">
                  <c:v>főiskola</c:v>
                </c:pt>
                <c:pt idx="6">
                  <c:v>egyetem</c:v>
                </c:pt>
              </c:strCache>
            </c:strRef>
          </c:cat>
          <c:val>
            <c:numRef>
              <c:f>Munka1!$B$2:$B$8</c:f>
              <c:numCache>
                <c:formatCode>General</c:formatCode>
                <c:ptCount val="7"/>
                <c:pt idx="0">
                  <c:v>2</c:v>
                </c:pt>
                <c:pt idx="1">
                  <c:v>5</c:v>
                </c:pt>
                <c:pt idx="2">
                  <c:v>8</c:v>
                </c:pt>
                <c:pt idx="3">
                  <c:v>3</c:v>
                </c:pt>
                <c:pt idx="4">
                  <c:v>6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E152-4C5F-A8E4-EE878B6553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1E-4C80-988C-59B123A43FB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1E-4C80-988C-59B123A43FB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1E-4C80-988C-59B123A43FB4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Munka1!$A$2:$A$5</c:f>
              <c:strCache>
                <c:ptCount val="4"/>
                <c:pt idx="0">
                  <c:v>nyilvántartott álláskereső</c:v>
                </c:pt>
                <c:pt idx="1">
                  <c:v>vállalkozóvá válást segítő támogatás</c:v>
                </c:pt>
                <c:pt idx="2">
                  <c:v>képzésbe vont</c:v>
                </c:pt>
                <c:pt idx="3">
                  <c:v>támogatott foglalkoztatott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4</c:v>
                </c:pt>
                <c:pt idx="1">
                  <c:v>7</c:v>
                </c:pt>
                <c:pt idx="2">
                  <c:v>15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31E-4C80-988C-59B123A43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55868400"/>
        <c:axId val="1255878736"/>
      </c:barChart>
      <c:valAx>
        <c:axId val="1255878736"/>
        <c:scaling>
          <c:orientation val="minMax"/>
          <c:max val="1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55868400"/>
        <c:crosses val="autoZero"/>
        <c:crossBetween val="between"/>
      </c:valAx>
      <c:catAx>
        <c:axId val="12558684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55878736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b="1" baseline="0" dirty="0" smtClean="0"/>
              <a:t>Célcsoport szerinti bontás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1E-4C80-988C-59B123A43FB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1E-4C80-988C-59B123A43FB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1E-4C80-988C-59B123A43FB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31E-4C80-988C-59B123A43FB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31E-4C80-988C-59B123A43FB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1E-4C80-988C-59B123A43FB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Munka1!$A$2:$A$8</c:f>
              <c:strCache>
                <c:ptCount val="7"/>
                <c:pt idx="0">
                  <c:v>tartós munkanélküliséggel veszélyeztetett</c:v>
                </c:pt>
                <c:pt idx="1">
                  <c:v>inaktív</c:v>
                </c:pt>
                <c:pt idx="2">
                  <c:v>alacsony iskolai végzettségű</c:v>
                </c:pt>
                <c:pt idx="3">
                  <c:v>50 év feletti</c:v>
                </c:pt>
                <c:pt idx="4">
                  <c:v>FHT-s</c:v>
                </c:pt>
                <c:pt idx="5">
                  <c:v>roma</c:v>
                </c:pt>
                <c:pt idx="6">
                  <c:v>GYED-ről, GYES-ről visszatérő</c:v>
                </c:pt>
              </c:strCache>
            </c:strRef>
          </c:cat>
          <c:val>
            <c:numRef>
              <c:f>Munka1!$B$2:$B$8</c:f>
              <c:numCache>
                <c:formatCode>General</c:formatCode>
                <c:ptCount val="7"/>
                <c:pt idx="0">
                  <c:v>18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31E-4C80-988C-59B123A43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55868944"/>
        <c:axId val="1255879280"/>
      </c:barChart>
      <c:valAx>
        <c:axId val="1255879280"/>
        <c:scaling>
          <c:orientation val="minMax"/>
          <c:max val="1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55868944"/>
        <c:crosses val="autoZero"/>
        <c:crossBetween val="between"/>
      </c:valAx>
      <c:catAx>
        <c:axId val="125586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55879280"/>
        <c:crossesAt val="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330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914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145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19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943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357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593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713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173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405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440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76B15-00DE-49AC-A2C8-8FC01D7E82C8}" type="datetimeFigureOut">
              <a:rPr lang="hu-HU" smtClean="0"/>
              <a:t>2018.10.15.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4B1A7-F044-4A93-9F01-E36A0E2EB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144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432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BESZÁMOLÓ</a:t>
            </a:r>
            <a:b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hu-HU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TOP-6.8.2-15-SF1-2016-00001 azonosítószámú</a:t>
            </a:r>
            <a: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400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„Helyi foglalkoztatási együttműködések Székesfehérvár és járása területén” </a:t>
            </a:r>
            <a:r>
              <a:rPr lang="hu-HU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című projekt keretében</a:t>
            </a:r>
            <a: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</a:t>
            </a:r>
            <a:r>
              <a:rPr lang="hu-HU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Echo</a:t>
            </a:r>
            <a:r>
              <a:rPr lang="hu-HU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Innovációs Műhely Közhasznú Egyesület, mint konzorciumi partner</a:t>
            </a:r>
            <a:r>
              <a:rPr lang="hu-HU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hu-HU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humánszolgáltatási </a:t>
            </a:r>
            <a:r>
              <a:rPr lang="hu-HU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tevékenységéről</a:t>
            </a:r>
            <a:r>
              <a:rPr lang="hu-HU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hu-HU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hu-H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85371" y="3918858"/>
            <a:ext cx="9782629" cy="2685142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2017. év</a:t>
            </a:r>
            <a:r>
              <a:rPr lang="hu-H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hu-H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szeptember – 2018. év október</a:t>
            </a:r>
          </a:p>
          <a:p>
            <a:pPr lvl="7" algn="l"/>
            <a:endParaRPr lang="hu-H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8" algn="l"/>
            <a:endParaRPr lang="hu-HU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8" algn="l"/>
            <a:endParaRPr lang="hu-HU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8" algn="l"/>
            <a:endParaRPr lang="hu-HU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6" algn="l"/>
            <a:r>
              <a:rPr lang="hu-H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Készítette: Dr. Kardosné </a:t>
            </a:r>
            <a:r>
              <a:rPr lang="hu-HU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Csalai</a:t>
            </a:r>
            <a:r>
              <a:rPr lang="hu-H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 Emőke</a:t>
            </a:r>
          </a:p>
          <a:p>
            <a:pPr lvl="8" algn="l"/>
            <a:r>
              <a:rPr lang="hu-H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Váliczkó Csilla</a:t>
            </a:r>
            <a:endParaRPr lang="hu-HU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4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332"/>
          </a:xfrm>
        </p:spPr>
        <p:txBody>
          <a:bodyPr/>
          <a:lstStyle/>
          <a:p>
            <a:pPr algn="ctr"/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Pozitív élmények, „sikertörténetek”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0458"/>
            <a:ext cx="7144657" cy="4789713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hu-HU" dirty="0">
                <a:latin typeface="Century" panose="02040604050505020304" pitchFamily="18" charset="0"/>
              </a:rPr>
              <a:t>Egy vidéki kisgyermekes anyuka gyermeke felügyeletét zömmel egyedül oldja meg, így számára igencsak behatárolt a munkaidő, amit vállalni tud. Ő az első alkalommal zárkózott volt, bizalmatlan. Vele is több alkalommal találkozott a szakember és a kibukott önbizalomhiányát oldani, önbizalmát növelni, reális önképét kialakítani igyekezett. A 3 alkalom után eljutottak odáig, hogy saját vállalkozást szeretne. Ehhez a Foglalkoztatási Osztály támogatását szeretné igénybe venni. Ennek intézése folyamatban van. A diplomamentő program is érdekli. Voltegy olyan pillanat, amikor meghatódottságában az ügyfél elsírta magát. A figyelem, a segítség, meghallgatás amit kap ezen szolgáltatás által nagyon sokat jelent neki.</a:t>
            </a:r>
          </a:p>
          <a:p>
            <a:endParaRPr lang="hu-HU" sz="3600" dirty="0" smtClean="0">
              <a:latin typeface="Century" panose="02040604050505020304" pitchFamily="18" charset="0"/>
            </a:endParaRPr>
          </a:p>
          <a:p>
            <a:endParaRPr lang="hu-HU" sz="3600" dirty="0" smtClean="0">
              <a:latin typeface="Century" panose="02040604050505020304" pitchFamily="18" charset="0"/>
            </a:endParaRPr>
          </a:p>
          <a:p>
            <a:pPr marL="914400" lvl="2" indent="0">
              <a:buNone/>
            </a:pPr>
            <a:endParaRPr lang="hu-HU" sz="28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14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332"/>
          </a:xfrm>
        </p:spPr>
        <p:txBody>
          <a:bodyPr/>
          <a:lstStyle/>
          <a:p>
            <a:pPr algn="ctr"/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Pozitív élmények, „sikertörténetek”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0458"/>
            <a:ext cx="7580086" cy="4696505"/>
          </a:xfrm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"/>
            </a:pPr>
            <a:r>
              <a:rPr lang="hu-HU" sz="3600" dirty="0">
                <a:solidFill>
                  <a:srgbClr val="000000"/>
                </a:solidFill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vállalkozóvá válási támogatást kapott ügyfél esetében sikerült olyan információt adni, ami a vállalkozás elindításához elengedhetetlen feltétel. Egyikük már egy NAV-</a:t>
            </a:r>
            <a:r>
              <a:rPr lang="hu-HU" sz="3600" dirty="0" err="1">
                <a:solidFill>
                  <a:srgbClr val="000000"/>
                </a:solidFill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hu-HU" sz="3600" dirty="0">
                <a:solidFill>
                  <a:srgbClr val="000000"/>
                </a:solidFill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ellenőrzésen is túl van. Mindent rendben találtak nála és dicséretet is kapott.</a:t>
            </a:r>
            <a:endParaRPr lang="hu-HU" dirty="0">
              <a:solidFill>
                <a:srgbClr val="000000"/>
              </a:solidFill>
              <a:latin typeface="Century" panose="020406040505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sz="3600" dirty="0" smtClean="0">
              <a:latin typeface="Century" panose="02040604050505020304" pitchFamily="18" charset="0"/>
            </a:endParaRPr>
          </a:p>
          <a:p>
            <a:endParaRPr lang="hu-HU" sz="3600" dirty="0" smtClean="0">
              <a:latin typeface="Century" panose="02040604050505020304" pitchFamily="18" charset="0"/>
            </a:endParaRPr>
          </a:p>
          <a:p>
            <a:pPr marL="914400" lvl="2" indent="0">
              <a:buNone/>
            </a:pPr>
            <a:endParaRPr lang="hu-HU" sz="28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5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ÖSSZEGZÉS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854371" cy="4754563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sz="2400" dirty="0" smtClean="0">
                <a:latin typeface="Century" panose="02040604050505020304" pitchFamily="18" charset="0"/>
              </a:rPr>
              <a:t>A </a:t>
            </a:r>
            <a:r>
              <a:rPr lang="hu-HU" sz="2400" dirty="0">
                <a:latin typeface="Century" panose="02040604050505020304" pitchFamily="18" charset="0"/>
              </a:rPr>
              <a:t>munkatársak közötti együttműködés nagyon jó, mind szakmailag, mind emberileg. Kollégánk számára minden, munkavégzéséhez szükséges feltétel biztosítva volt. Az ügyfelek segítése ennek a közös szakmai munkának köszönhetően hatékonynak mondható.</a:t>
            </a:r>
          </a:p>
          <a:p>
            <a:pPr algn="just"/>
            <a:r>
              <a:rPr lang="hu-HU" sz="2400" dirty="0">
                <a:latin typeface="Century" panose="02040604050505020304" pitchFamily="18" charset="0"/>
              </a:rPr>
              <a:t>Eddigi – ügyfelek által történt visszajelzésből nyert – tapasztalatok alapján igény van a humánszolgáltatásra. Az ügyfelek nyitottak, együttműködőek, nyíltan osztják meg nehézségeiket kollégánkkal, aki így hatékonyabban tud reagálni a munkába állást nehezítő problémák elhárítása érdekében.</a:t>
            </a:r>
          </a:p>
          <a:p>
            <a:pPr marL="0" indent="0">
              <a:buNone/>
            </a:pPr>
            <a:endParaRPr lang="hu-HU" sz="2400" dirty="0" smtClean="0">
              <a:latin typeface="Century" panose="02040604050505020304" pitchFamily="18" charset="0"/>
            </a:endParaRPr>
          </a:p>
          <a:p>
            <a:endParaRPr lang="hu-HU" sz="2400" dirty="0" smtClean="0">
              <a:latin typeface="Century" panose="02040604050505020304" pitchFamily="18" charset="0"/>
            </a:endParaRPr>
          </a:p>
          <a:p>
            <a:endParaRPr lang="hu-HU" sz="2400" dirty="0" smtClean="0">
              <a:latin typeface="Century" panose="02040604050505020304" pitchFamily="18" charset="0"/>
            </a:endParaRPr>
          </a:p>
          <a:p>
            <a:endParaRPr lang="hu-HU" sz="2400" dirty="0" smtClean="0">
              <a:latin typeface="Century" panose="02040604050505020304" pitchFamily="18" charset="0"/>
            </a:endParaRPr>
          </a:p>
          <a:p>
            <a:pPr marL="914400" lvl="2" indent="0">
              <a:buNone/>
            </a:pPr>
            <a:endParaRPr lang="hu-HU" sz="24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42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683041"/>
            <a:ext cx="10515600" cy="34939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KÖSZÖNÖM A FIGYELMET!</a:t>
            </a:r>
          </a:p>
          <a:p>
            <a:pPr marL="914400" lvl="2" indent="0">
              <a:buNone/>
            </a:pPr>
            <a:endParaRPr lang="hu-HU" sz="28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3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23999"/>
            <a:ext cx="10515600" cy="4652963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latin typeface="Century" panose="02040604050505020304" pitchFamily="18" charset="0"/>
              </a:rPr>
              <a:t>Összesen 27 fő részesült humánszolgáltatásban</a:t>
            </a:r>
          </a:p>
          <a:p>
            <a:pPr marL="0" indent="0">
              <a:buNone/>
            </a:pPr>
            <a:r>
              <a:rPr lang="hu-HU" sz="3600" dirty="0">
                <a:latin typeface="Century" panose="02040604050505020304" pitchFamily="18" charset="0"/>
              </a:rPr>
              <a:t>•	</a:t>
            </a:r>
            <a:r>
              <a:rPr lang="hu-HU" sz="3200" dirty="0">
                <a:latin typeface="Century" panose="02040604050505020304" pitchFamily="18" charset="0"/>
              </a:rPr>
              <a:t>7 ügyfél vállalkozóvá válási támogatást </a:t>
            </a:r>
            <a:r>
              <a:rPr lang="hu-HU" sz="3200" dirty="0" smtClean="0">
                <a:latin typeface="Century" panose="02040604050505020304" pitchFamily="18" charset="0"/>
              </a:rPr>
              <a:t>kapott</a:t>
            </a:r>
          </a:p>
          <a:p>
            <a:pPr marL="0" indent="0">
              <a:buNone/>
            </a:pPr>
            <a:r>
              <a:rPr lang="hu-HU" sz="3200" dirty="0">
                <a:latin typeface="Century" panose="02040604050505020304" pitchFamily="18" charset="0"/>
              </a:rPr>
              <a:t>•	15 ügyfél képzésben vett </a:t>
            </a:r>
            <a:r>
              <a:rPr lang="hu-HU" sz="3200" dirty="0" smtClean="0">
                <a:latin typeface="Century" panose="02040604050505020304" pitchFamily="18" charset="0"/>
              </a:rPr>
              <a:t>részt</a:t>
            </a:r>
          </a:p>
          <a:p>
            <a:pPr marL="0" indent="0">
              <a:buNone/>
            </a:pPr>
            <a:r>
              <a:rPr lang="hu-HU" sz="3200" dirty="0">
                <a:latin typeface="Century" panose="02040604050505020304" pitchFamily="18" charset="0"/>
              </a:rPr>
              <a:t>•	1 fő, </a:t>
            </a:r>
            <a:r>
              <a:rPr lang="hu-HU" sz="3200" dirty="0" smtClean="0">
                <a:latin typeface="Century" panose="02040604050505020304" pitchFamily="18" charset="0"/>
              </a:rPr>
              <a:t>aki támogatott foglalkoztatásban részesült</a:t>
            </a:r>
          </a:p>
          <a:p>
            <a:pPr marL="0" indent="0">
              <a:buNone/>
            </a:pPr>
            <a:r>
              <a:rPr lang="hu-HU" sz="3200" dirty="0">
                <a:latin typeface="Century" panose="02040604050505020304" pitchFamily="18" charset="0"/>
              </a:rPr>
              <a:t>•	1 ügyfél </a:t>
            </a:r>
            <a:r>
              <a:rPr lang="hu-HU" sz="3200" dirty="0" err="1">
                <a:latin typeface="Century" panose="02040604050505020304" pitchFamily="18" charset="0"/>
              </a:rPr>
              <a:t>NYES-ben</a:t>
            </a:r>
            <a:r>
              <a:rPr lang="hu-HU" sz="3200" dirty="0">
                <a:latin typeface="Century" panose="02040604050505020304" pitchFamily="18" charset="0"/>
              </a:rPr>
              <a:t> részesül, </a:t>
            </a:r>
            <a:r>
              <a:rPr lang="hu-HU" sz="3200" dirty="0" smtClean="0">
                <a:latin typeface="Century" panose="02040604050505020304" pitchFamily="18" charset="0"/>
              </a:rPr>
              <a:t>(61 </a:t>
            </a:r>
            <a:r>
              <a:rPr lang="hu-HU" sz="3600" dirty="0" smtClean="0">
                <a:latin typeface="Century" panose="02040604050505020304" pitchFamily="18" charset="0"/>
              </a:rPr>
              <a:t>éves</a:t>
            </a:r>
            <a:r>
              <a:rPr lang="hu-HU" sz="3600" dirty="0" smtClean="0">
                <a:latin typeface="Century" panose="02040604050505020304" pitchFamily="18" charset="0"/>
              </a:rPr>
              <a:t>)</a:t>
            </a:r>
            <a:endParaRPr lang="hu-HU" sz="3200" dirty="0">
              <a:latin typeface="Century" panose="02040604050505020304" pitchFamily="18" charset="0"/>
            </a:endParaRPr>
          </a:p>
          <a:p>
            <a:r>
              <a:rPr lang="hu-HU" sz="3200" dirty="0" smtClean="0">
                <a:latin typeface="Century" panose="02040604050505020304" pitchFamily="18" charset="0"/>
              </a:rPr>
              <a:t> </a:t>
            </a:r>
            <a:r>
              <a:rPr lang="hu-HU" sz="3200" dirty="0" smtClean="0">
                <a:latin typeface="Century" panose="02040604050505020304" pitchFamily="18" charset="0"/>
              </a:rPr>
              <a:t>      3 fő álláskeresési tanácsadást</a:t>
            </a:r>
          </a:p>
          <a:p>
            <a:pPr marL="457200" lvl="1" indent="0">
              <a:buNone/>
            </a:pPr>
            <a:r>
              <a:rPr lang="hu-HU" sz="3200" dirty="0">
                <a:latin typeface="Century" panose="02040604050505020304" pitchFamily="18" charset="0"/>
              </a:rPr>
              <a:t> </a:t>
            </a:r>
            <a:r>
              <a:rPr lang="hu-HU" sz="3200" dirty="0" smtClean="0">
                <a:latin typeface="Century" panose="02040604050505020304" pitchFamily="18" charset="0"/>
              </a:rPr>
              <a:t>    kapott</a:t>
            </a:r>
            <a:endParaRPr lang="hu-HU" sz="32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0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Humánszolgáltatásban részesültek nemek szerinti megoszlása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rtalom helye 7"/>
          <p:cNvGraphicFramePr>
            <a:graphicFrameLocks noGrp="1"/>
          </p:cNvGraphicFramePr>
          <p:nvPr>
            <p:ph idx="1"/>
            <p:extLst/>
          </p:nvPr>
        </p:nvGraphicFramePr>
        <p:xfrm>
          <a:off x="1723572" y="1836057"/>
          <a:ext cx="6723743" cy="5021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71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Humánszolgáltatásban részesültek korosztály szerinti megoszlása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rtalom helye 7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582056"/>
          <a:ext cx="6723743" cy="5021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96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69143"/>
            <a:ext cx="10515600" cy="45078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sz="3600" dirty="0" smtClean="0">
              <a:latin typeface="Century" panose="02040604050505020304" pitchFamily="18" charset="0"/>
            </a:endParaRPr>
          </a:p>
          <a:p>
            <a:pPr lvl="1"/>
            <a:r>
              <a:rPr lang="hu-HU" sz="3200" dirty="0" smtClean="0">
                <a:latin typeface="Century" panose="02040604050505020304" pitchFamily="18" charset="0"/>
              </a:rPr>
              <a:t>2 fő általános iskolai végzettséggel</a:t>
            </a:r>
          </a:p>
          <a:p>
            <a:pPr lvl="1"/>
            <a:r>
              <a:rPr lang="hu-HU" sz="3200" dirty="0" smtClean="0">
                <a:latin typeface="Century" panose="02040604050505020304" pitchFamily="18" charset="0"/>
              </a:rPr>
              <a:t>5 fő szakmunkás bizonyítvánnyal</a:t>
            </a:r>
          </a:p>
          <a:p>
            <a:pPr lvl="1"/>
            <a:r>
              <a:rPr lang="hu-HU" sz="3200" dirty="0" smtClean="0">
                <a:latin typeface="Century" panose="02040604050505020304" pitchFamily="18" charset="0"/>
              </a:rPr>
              <a:t>8 fő szakközépiskolai végzettséggel</a:t>
            </a:r>
          </a:p>
          <a:p>
            <a:pPr lvl="1"/>
            <a:r>
              <a:rPr lang="hu-HU" sz="3200" dirty="0" smtClean="0">
                <a:latin typeface="Century" panose="02040604050505020304" pitchFamily="18" charset="0"/>
              </a:rPr>
              <a:t>3 fő gimnáziumi érettségivel</a:t>
            </a:r>
          </a:p>
          <a:p>
            <a:pPr lvl="1"/>
            <a:r>
              <a:rPr lang="hu-HU" sz="3200" dirty="0" smtClean="0">
                <a:latin typeface="Century" panose="02040604050505020304" pitchFamily="18" charset="0"/>
              </a:rPr>
              <a:t>6 fő rendelkezett technikumi végzettséggel</a:t>
            </a:r>
          </a:p>
          <a:p>
            <a:pPr lvl="1"/>
            <a:r>
              <a:rPr lang="hu-HU" sz="3200" dirty="0" smtClean="0">
                <a:latin typeface="Century" panose="02040604050505020304" pitchFamily="18" charset="0"/>
              </a:rPr>
              <a:t>1 fő főiskolai végzettséggel</a:t>
            </a:r>
          </a:p>
          <a:p>
            <a:pPr lvl="1"/>
            <a:r>
              <a:rPr lang="hu-HU" sz="3200" dirty="0">
                <a:latin typeface="Century" panose="02040604050505020304" pitchFamily="18" charset="0"/>
              </a:rPr>
              <a:t>2</a:t>
            </a:r>
            <a:r>
              <a:rPr lang="hu-HU" sz="3200" dirty="0" smtClean="0">
                <a:latin typeface="Century" panose="02040604050505020304" pitchFamily="18" charset="0"/>
              </a:rPr>
              <a:t> fő egyetemi diplomával </a:t>
            </a:r>
          </a:p>
          <a:p>
            <a:pPr marL="457200" lvl="1" indent="0">
              <a:buNone/>
            </a:pPr>
            <a:r>
              <a:rPr lang="hu-HU" sz="3200" dirty="0" smtClean="0">
                <a:latin typeface="Century" panose="02040604050505020304" pitchFamily="18" charset="0"/>
              </a:rPr>
              <a:t>rendelkezett</a:t>
            </a:r>
          </a:p>
          <a:p>
            <a:pPr lvl="1"/>
            <a:endParaRPr lang="hu-HU" sz="3200" b="1" dirty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  <p:sp>
        <p:nvSpPr>
          <p:cNvPr id="7" name="Téglalap 6"/>
          <p:cNvSpPr/>
          <p:nvPr/>
        </p:nvSpPr>
        <p:spPr>
          <a:xfrm>
            <a:off x="1117600" y="275771"/>
            <a:ext cx="10236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4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HUMÁNSZOLGÁLTATÁSBAN RÉSZTVEVŐK VÉGZETTSÉG SZERINT	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4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HUMÁNSZOLGÁLTATÁSBAN RÉSZTVEVŐK VÉGZETTSÉG SZERINT	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hu-HU" sz="2800" dirty="0" smtClean="0">
              <a:latin typeface="Century" panose="02040604050505020304" pitchFamily="18" charset="0"/>
            </a:endParaRPr>
          </a:p>
          <a:p>
            <a:pPr marL="914400" lvl="2" indent="0">
              <a:buNone/>
            </a:pPr>
            <a:endParaRPr lang="hu-HU" sz="28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60299047"/>
              </p:ext>
            </p:extLst>
          </p:nvPr>
        </p:nvGraphicFramePr>
        <p:xfrm>
          <a:off x="522514" y="1690688"/>
          <a:ext cx="7663543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483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Humánszolgáltatásban részesültek támogatás szerinti megoszlása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rtalom hely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56049"/>
              </p:ext>
            </p:extLst>
          </p:nvPr>
        </p:nvGraphicFramePr>
        <p:xfrm>
          <a:off x="1349828" y="1690689"/>
          <a:ext cx="6723743" cy="4739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Humánszolgáltatásban részesültek célcsoport szerinti tovább bontása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rtalom hely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794505"/>
              </p:ext>
            </p:extLst>
          </p:nvPr>
        </p:nvGraphicFramePr>
        <p:xfrm>
          <a:off x="1349828" y="1831002"/>
          <a:ext cx="6723743" cy="4758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8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332"/>
          </a:xfrm>
        </p:spPr>
        <p:txBody>
          <a:bodyPr/>
          <a:lstStyle/>
          <a:p>
            <a:pPr algn="ctr"/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Pozitív élmények, „sikertörténetek”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0458"/>
            <a:ext cx="7144657" cy="4696505"/>
          </a:xfrm>
        </p:spPr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"/>
            </a:pPr>
            <a:r>
              <a:rPr lang="hu-HU" sz="3600" dirty="0">
                <a:solidFill>
                  <a:srgbClr val="000000"/>
                </a:solidFill>
                <a:latin typeface="Century" panose="020406040505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57 éves ügyfelünknek sikerült elhelyezkednie 5 héten belül. Tartós álláskereső, internetes hozzáférése nincs, álláskeresése „csak” a Foglalkoztatási Osztályon keresztül történt. A bizalmát hamar sikerült megnyernie a mentornak, problémáit, nehézségeit is felvállalta. Őszintesége hozzásegített a számára megfelelő célállás megtalálásához.</a:t>
            </a:r>
            <a:endParaRPr lang="hu-HU" dirty="0">
              <a:solidFill>
                <a:srgbClr val="000000"/>
              </a:solidFill>
              <a:latin typeface="Century" panose="020406040505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sz="3600" dirty="0" smtClean="0">
              <a:latin typeface="Century" panose="02040604050505020304" pitchFamily="18" charset="0"/>
            </a:endParaRPr>
          </a:p>
          <a:p>
            <a:endParaRPr lang="hu-HU" sz="3600" dirty="0" smtClean="0">
              <a:latin typeface="Century" panose="02040604050505020304" pitchFamily="18" charset="0"/>
            </a:endParaRPr>
          </a:p>
          <a:p>
            <a:pPr marL="914400" lvl="2" indent="0">
              <a:buNone/>
            </a:pPr>
            <a:endParaRPr lang="hu-HU" sz="2800" dirty="0" smtClean="0">
              <a:latin typeface="Century" panose="020406040505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040" y="3364689"/>
            <a:ext cx="4986960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6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406</Words>
  <Application>Microsoft Office PowerPoint</Application>
  <PresentationFormat>Szélesvásznú</PresentationFormat>
  <Paragraphs>67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20" baseType="lpstr">
      <vt:lpstr>Andalus</vt:lpstr>
      <vt:lpstr>Arial</vt:lpstr>
      <vt:lpstr>Calibri</vt:lpstr>
      <vt:lpstr>Calibri Light</vt:lpstr>
      <vt:lpstr>Century</vt:lpstr>
      <vt:lpstr>Wingdings</vt:lpstr>
      <vt:lpstr>Office-téma</vt:lpstr>
      <vt:lpstr>BESZÁMOLÓ a TOP-6.8.2-15-SF1-2016-00001 azonosítószámú „Helyi foglalkoztatási együttműködések Székesfehérvár és járása területén” című projekt keretében az Echo Innovációs Műhely Közhasznú Egyesület, mint konzorciumi partner humánszolgáltatási tevékenységéről </vt:lpstr>
      <vt:lpstr>PowerPoint bemutató</vt:lpstr>
      <vt:lpstr>Humánszolgáltatásban részesültek nemek szerinti megoszlása</vt:lpstr>
      <vt:lpstr>Humánszolgáltatásban részesültek korosztály szerinti megoszlása</vt:lpstr>
      <vt:lpstr>PowerPoint bemutató</vt:lpstr>
      <vt:lpstr>HUMÁNSZOLGÁLTATÁSBAN RÉSZTVEVŐK VÉGZETTSÉG SZERINT </vt:lpstr>
      <vt:lpstr>Humánszolgáltatásban részesültek támogatás szerinti megoszlása</vt:lpstr>
      <vt:lpstr>Humánszolgáltatásban részesültek célcsoport szerinti tovább bontása</vt:lpstr>
      <vt:lpstr>Pozitív élmények, „sikertörténetek”</vt:lpstr>
      <vt:lpstr>Pozitív élmények, „sikertörténetek”</vt:lpstr>
      <vt:lpstr>Pozitív élmények, „sikertörténetek”</vt:lpstr>
      <vt:lpstr>ÖSSZEGZÉS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Kardosné Csalai Emőke</dc:creator>
  <cp:lastModifiedBy>Csilla</cp:lastModifiedBy>
  <cp:revision>50</cp:revision>
  <dcterms:created xsi:type="dcterms:W3CDTF">2018-05-27T17:54:00Z</dcterms:created>
  <dcterms:modified xsi:type="dcterms:W3CDTF">2018-10-15T05:39:35Z</dcterms:modified>
</cp:coreProperties>
</file>