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61" r:id="rId3"/>
    <p:sldId id="259" r:id="rId4"/>
    <p:sldId id="260" r:id="rId5"/>
    <p:sldId id="262" r:id="rId6"/>
    <p:sldId id="263" r:id="rId7"/>
    <p:sldId id="267" r:id="rId8"/>
    <p:sldId id="266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19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D6806-41A4-4CC2-80F4-4E7C35E37FA4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80998B18-00D6-47E4-BA95-755FFF4B5527}" type="pres">
      <dgm:prSet presAssocID="{8C0D6806-41A4-4CC2-80F4-4E7C35E37FA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E877B3F2-FA25-46ED-90C4-BA1B9ACF347D}" type="presOf" srcId="{8C0D6806-41A4-4CC2-80F4-4E7C35E37FA4}" destId="{80998B18-00D6-47E4-BA95-755FFF4B5527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B1996-556A-418C-B8D8-67B3292E79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CEFC880-5667-4076-9EFB-18824E4AD055}">
      <dgm:prSet phldrT="[Szöveg]" custT="1"/>
      <dgm:spPr/>
      <dgm:t>
        <a:bodyPr/>
        <a:lstStyle/>
        <a:p>
          <a:r>
            <a:rPr lang="hu-HU" sz="1700" dirty="0"/>
            <a:t>Az útmutató alapján legalább 3 projektet kell kidolgozni</a:t>
          </a:r>
        </a:p>
      </dgm:t>
    </dgm:pt>
    <dgm:pt modelId="{D0B487BD-D1F5-4AE4-9DC6-6A97A905978F}" type="parTrans" cxnId="{A459CD4B-5AD8-411B-8F72-5242C248D883}">
      <dgm:prSet/>
      <dgm:spPr/>
      <dgm:t>
        <a:bodyPr/>
        <a:lstStyle/>
        <a:p>
          <a:endParaRPr lang="hu-HU"/>
        </a:p>
      </dgm:t>
    </dgm:pt>
    <dgm:pt modelId="{365BEC4E-B81B-4B8B-B8C7-2CF7934326E5}" type="sibTrans" cxnId="{A459CD4B-5AD8-411B-8F72-5242C248D883}">
      <dgm:prSet/>
      <dgm:spPr/>
      <dgm:t>
        <a:bodyPr/>
        <a:lstStyle/>
        <a:p>
          <a:endParaRPr lang="hu-HU"/>
        </a:p>
      </dgm:t>
    </dgm:pt>
    <dgm:pt modelId="{67F021E2-3BDA-462F-A6E0-0977D3E72763}">
      <dgm:prSet phldrT="[Szöveg]" custT="1"/>
      <dgm:spPr/>
      <dgm:t>
        <a:bodyPr/>
        <a:lstStyle/>
        <a:p>
          <a:r>
            <a:rPr lang="hu-HU" sz="1700" dirty="0"/>
            <a:t>Az egyes projektek használhatnak TOP 6.8.2 forrásokat (képzési és bértámogatások, szolgáltatások)</a:t>
          </a:r>
        </a:p>
      </dgm:t>
    </dgm:pt>
    <dgm:pt modelId="{1B95A4DF-39D2-4FBC-9805-8C994FF10F6B}" type="parTrans" cxnId="{2BB12E3E-8DA9-4F41-BF6E-DA6497502656}">
      <dgm:prSet/>
      <dgm:spPr/>
      <dgm:t>
        <a:bodyPr/>
        <a:lstStyle/>
        <a:p>
          <a:endParaRPr lang="hu-HU"/>
        </a:p>
      </dgm:t>
    </dgm:pt>
    <dgm:pt modelId="{F6A035A2-C83C-4CA2-8DD7-4C1498B2D1A8}" type="sibTrans" cxnId="{2BB12E3E-8DA9-4F41-BF6E-DA6497502656}">
      <dgm:prSet/>
      <dgm:spPr/>
      <dgm:t>
        <a:bodyPr/>
        <a:lstStyle/>
        <a:p>
          <a:endParaRPr lang="hu-HU"/>
        </a:p>
      </dgm:t>
    </dgm:pt>
    <dgm:pt modelId="{6F16DD1B-6749-40C4-B442-3AE8E717896F}">
      <dgm:prSet phldrT="[Szöveg]" custT="1"/>
      <dgm:spPr/>
      <dgm:t>
        <a:bodyPr/>
        <a:lstStyle/>
        <a:p>
          <a:r>
            <a:rPr lang="hu-HU" sz="1700" dirty="0"/>
            <a:t>Lehetőség van kiegészítő források bevonására (GINOP, EFOP) meglévő konstrukciókból </a:t>
          </a:r>
        </a:p>
      </dgm:t>
    </dgm:pt>
    <dgm:pt modelId="{F2E60748-02CF-4E4D-9B1E-996FA26E6861}" type="parTrans" cxnId="{4D027CA3-93AE-4568-A0F1-8127FF386E70}">
      <dgm:prSet/>
      <dgm:spPr/>
      <dgm:t>
        <a:bodyPr/>
        <a:lstStyle/>
        <a:p>
          <a:endParaRPr lang="hu-HU"/>
        </a:p>
      </dgm:t>
    </dgm:pt>
    <dgm:pt modelId="{F4548CBE-6151-4B18-8E40-BF55F91C4606}" type="sibTrans" cxnId="{4D027CA3-93AE-4568-A0F1-8127FF386E70}">
      <dgm:prSet/>
      <dgm:spPr/>
      <dgm:t>
        <a:bodyPr/>
        <a:lstStyle/>
        <a:p>
          <a:endParaRPr lang="hu-HU"/>
        </a:p>
      </dgm:t>
    </dgm:pt>
    <dgm:pt modelId="{50E885B6-AE76-4733-835D-4ED4CD989A21}">
      <dgm:prSet custT="1"/>
      <dgm:spPr/>
      <dgm:t>
        <a:bodyPr/>
        <a:lstStyle/>
        <a:p>
          <a:r>
            <a:rPr lang="hu-HU" sz="1700" dirty="0"/>
            <a:t>A projektcsomagokon belül további alprojektek generálása lehetséges új források bevonásával </a:t>
          </a:r>
        </a:p>
      </dgm:t>
    </dgm:pt>
    <dgm:pt modelId="{35A11CA7-B136-41B4-9189-F73BB9BFE0CD}" type="parTrans" cxnId="{70D8791B-BBC3-4819-96B6-A2991F86955C}">
      <dgm:prSet/>
      <dgm:spPr/>
      <dgm:t>
        <a:bodyPr/>
        <a:lstStyle/>
        <a:p>
          <a:endParaRPr lang="hu-HU"/>
        </a:p>
      </dgm:t>
    </dgm:pt>
    <dgm:pt modelId="{D6F7B2D0-8967-4582-A2BF-A44CE5CE7631}" type="sibTrans" cxnId="{70D8791B-BBC3-4819-96B6-A2991F86955C}">
      <dgm:prSet/>
      <dgm:spPr/>
      <dgm:t>
        <a:bodyPr/>
        <a:lstStyle/>
        <a:p>
          <a:endParaRPr lang="hu-HU"/>
        </a:p>
      </dgm:t>
    </dgm:pt>
    <dgm:pt modelId="{AFDDC1BE-BE8E-4348-87C6-121501A2B192}" type="pres">
      <dgm:prSet presAssocID="{5FAB1996-556A-418C-B8D8-67B3292E79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064174C-543D-4367-8095-6DE2F9CEC2B6}" type="pres">
      <dgm:prSet presAssocID="{FCEFC880-5667-4076-9EFB-18824E4AD055}" presName="parentLin" presStyleCnt="0"/>
      <dgm:spPr/>
    </dgm:pt>
    <dgm:pt modelId="{25A127A4-21CB-4EBD-8C8F-02AC76246661}" type="pres">
      <dgm:prSet presAssocID="{FCEFC880-5667-4076-9EFB-18824E4AD055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17A34E78-82B5-4CD9-BAAF-23B90A392C7D}" type="pres">
      <dgm:prSet presAssocID="{FCEFC880-5667-4076-9EFB-18824E4AD05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63E182-BF27-4F27-B666-4F06BFE08778}" type="pres">
      <dgm:prSet presAssocID="{FCEFC880-5667-4076-9EFB-18824E4AD055}" presName="negativeSpace" presStyleCnt="0"/>
      <dgm:spPr/>
    </dgm:pt>
    <dgm:pt modelId="{022BABBE-3A4D-4A07-B28E-A3A5B89D9730}" type="pres">
      <dgm:prSet presAssocID="{FCEFC880-5667-4076-9EFB-18824E4AD055}" presName="childText" presStyleLbl="conFgAcc1" presStyleIdx="0" presStyleCnt="4">
        <dgm:presLayoutVars>
          <dgm:bulletEnabled val="1"/>
        </dgm:presLayoutVars>
      </dgm:prSet>
      <dgm:spPr/>
    </dgm:pt>
    <dgm:pt modelId="{495CEF7E-93F6-403E-B2D4-11B8E357D604}" type="pres">
      <dgm:prSet presAssocID="{365BEC4E-B81B-4B8B-B8C7-2CF7934326E5}" presName="spaceBetweenRectangles" presStyleCnt="0"/>
      <dgm:spPr/>
    </dgm:pt>
    <dgm:pt modelId="{70F5DDF3-C033-452D-9DD8-63FBA6AA5C4A}" type="pres">
      <dgm:prSet presAssocID="{67F021E2-3BDA-462F-A6E0-0977D3E72763}" presName="parentLin" presStyleCnt="0"/>
      <dgm:spPr/>
    </dgm:pt>
    <dgm:pt modelId="{A20A37BF-8362-48A4-8324-85AA6D3CEB76}" type="pres">
      <dgm:prSet presAssocID="{67F021E2-3BDA-462F-A6E0-0977D3E72763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5BA94D6F-C4E1-4419-8B88-3474656FA21D}" type="pres">
      <dgm:prSet presAssocID="{67F021E2-3BDA-462F-A6E0-0977D3E7276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E31492-E448-462F-9600-4D65FB40D37E}" type="pres">
      <dgm:prSet presAssocID="{67F021E2-3BDA-462F-A6E0-0977D3E72763}" presName="negativeSpace" presStyleCnt="0"/>
      <dgm:spPr/>
    </dgm:pt>
    <dgm:pt modelId="{98076E26-7022-4BE5-B382-6028C4F7EF2E}" type="pres">
      <dgm:prSet presAssocID="{67F021E2-3BDA-462F-A6E0-0977D3E72763}" presName="childText" presStyleLbl="conFgAcc1" presStyleIdx="1" presStyleCnt="4">
        <dgm:presLayoutVars>
          <dgm:bulletEnabled val="1"/>
        </dgm:presLayoutVars>
      </dgm:prSet>
      <dgm:spPr/>
    </dgm:pt>
    <dgm:pt modelId="{ADC47B12-C56A-46F9-94C0-576F508FC7E9}" type="pres">
      <dgm:prSet presAssocID="{F6A035A2-C83C-4CA2-8DD7-4C1498B2D1A8}" presName="spaceBetweenRectangles" presStyleCnt="0"/>
      <dgm:spPr/>
    </dgm:pt>
    <dgm:pt modelId="{9C97FB36-67DC-42C5-9FFD-9C97293B80DA}" type="pres">
      <dgm:prSet presAssocID="{6F16DD1B-6749-40C4-B442-3AE8E717896F}" presName="parentLin" presStyleCnt="0"/>
      <dgm:spPr/>
    </dgm:pt>
    <dgm:pt modelId="{99281B18-2E25-4178-BAA0-58DE7EB46047}" type="pres">
      <dgm:prSet presAssocID="{6F16DD1B-6749-40C4-B442-3AE8E717896F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0838476A-8C31-4DBA-960E-DF719349F773}" type="pres">
      <dgm:prSet presAssocID="{6F16DD1B-6749-40C4-B442-3AE8E71789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96A447-C019-4C35-9635-4EAB56325D60}" type="pres">
      <dgm:prSet presAssocID="{6F16DD1B-6749-40C4-B442-3AE8E717896F}" presName="negativeSpace" presStyleCnt="0"/>
      <dgm:spPr/>
    </dgm:pt>
    <dgm:pt modelId="{D4F3EC86-085E-4518-8B26-DDEB427A6F3D}" type="pres">
      <dgm:prSet presAssocID="{6F16DD1B-6749-40C4-B442-3AE8E717896F}" presName="childText" presStyleLbl="conFgAcc1" presStyleIdx="2" presStyleCnt="4">
        <dgm:presLayoutVars>
          <dgm:bulletEnabled val="1"/>
        </dgm:presLayoutVars>
      </dgm:prSet>
      <dgm:spPr/>
    </dgm:pt>
    <dgm:pt modelId="{7EADBBF5-14E6-46F8-B86E-0DB1D2E1C0F7}" type="pres">
      <dgm:prSet presAssocID="{F4548CBE-6151-4B18-8E40-BF55F91C4606}" presName="spaceBetweenRectangles" presStyleCnt="0"/>
      <dgm:spPr/>
    </dgm:pt>
    <dgm:pt modelId="{1C06785E-54DC-4452-AF9C-BE09B5C31B22}" type="pres">
      <dgm:prSet presAssocID="{50E885B6-AE76-4733-835D-4ED4CD989A21}" presName="parentLin" presStyleCnt="0"/>
      <dgm:spPr/>
    </dgm:pt>
    <dgm:pt modelId="{DED5C31A-5C29-4EB2-ABE1-1843E6FB6F34}" type="pres">
      <dgm:prSet presAssocID="{50E885B6-AE76-4733-835D-4ED4CD989A21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A7090091-6425-441F-8818-27C814B351B9}" type="pres">
      <dgm:prSet presAssocID="{50E885B6-AE76-4733-835D-4ED4CD989A2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D8E025-EC47-41D4-8F7E-0EE23CAE2E4D}" type="pres">
      <dgm:prSet presAssocID="{50E885B6-AE76-4733-835D-4ED4CD989A21}" presName="negativeSpace" presStyleCnt="0"/>
      <dgm:spPr/>
    </dgm:pt>
    <dgm:pt modelId="{F1244429-CDA4-4D32-8934-AE3AD15FA58A}" type="pres">
      <dgm:prSet presAssocID="{50E885B6-AE76-4733-835D-4ED4CD989A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A40A2D7-86CF-455D-93E8-E39F667BA7D7}" type="presOf" srcId="{6F16DD1B-6749-40C4-B442-3AE8E717896F}" destId="{99281B18-2E25-4178-BAA0-58DE7EB46047}" srcOrd="0" destOrd="0" presId="urn:microsoft.com/office/officeart/2005/8/layout/list1"/>
    <dgm:cxn modelId="{AEB89AD4-12F7-44B0-B952-7B3FE8959B09}" type="presOf" srcId="{6F16DD1B-6749-40C4-B442-3AE8E717896F}" destId="{0838476A-8C31-4DBA-960E-DF719349F773}" srcOrd="1" destOrd="0" presId="urn:microsoft.com/office/officeart/2005/8/layout/list1"/>
    <dgm:cxn modelId="{70D8791B-BBC3-4819-96B6-A2991F86955C}" srcId="{5FAB1996-556A-418C-B8D8-67B3292E797B}" destId="{50E885B6-AE76-4733-835D-4ED4CD989A21}" srcOrd="3" destOrd="0" parTransId="{35A11CA7-B136-41B4-9189-F73BB9BFE0CD}" sibTransId="{D6F7B2D0-8967-4582-A2BF-A44CE5CE7631}"/>
    <dgm:cxn modelId="{2BB12E3E-8DA9-4F41-BF6E-DA6497502656}" srcId="{5FAB1996-556A-418C-B8D8-67B3292E797B}" destId="{67F021E2-3BDA-462F-A6E0-0977D3E72763}" srcOrd="1" destOrd="0" parTransId="{1B95A4DF-39D2-4FBC-9805-8C994FF10F6B}" sibTransId="{F6A035A2-C83C-4CA2-8DD7-4C1498B2D1A8}"/>
    <dgm:cxn modelId="{4118C162-A491-469E-89E3-16641C8DB3B3}" type="presOf" srcId="{50E885B6-AE76-4733-835D-4ED4CD989A21}" destId="{A7090091-6425-441F-8818-27C814B351B9}" srcOrd="1" destOrd="0" presId="urn:microsoft.com/office/officeart/2005/8/layout/list1"/>
    <dgm:cxn modelId="{4D027CA3-93AE-4568-A0F1-8127FF386E70}" srcId="{5FAB1996-556A-418C-B8D8-67B3292E797B}" destId="{6F16DD1B-6749-40C4-B442-3AE8E717896F}" srcOrd="2" destOrd="0" parTransId="{F2E60748-02CF-4E4D-9B1E-996FA26E6861}" sibTransId="{F4548CBE-6151-4B18-8E40-BF55F91C4606}"/>
    <dgm:cxn modelId="{9CDBF060-3778-4F08-B162-39E9BCF71355}" type="presOf" srcId="{FCEFC880-5667-4076-9EFB-18824E4AD055}" destId="{25A127A4-21CB-4EBD-8C8F-02AC76246661}" srcOrd="0" destOrd="0" presId="urn:microsoft.com/office/officeart/2005/8/layout/list1"/>
    <dgm:cxn modelId="{06C58958-4B62-4CFA-86A9-005F8376508C}" type="presOf" srcId="{50E885B6-AE76-4733-835D-4ED4CD989A21}" destId="{DED5C31A-5C29-4EB2-ABE1-1843E6FB6F34}" srcOrd="0" destOrd="0" presId="urn:microsoft.com/office/officeart/2005/8/layout/list1"/>
    <dgm:cxn modelId="{87DA13B6-4E64-4A26-B933-CC1D966F1838}" type="presOf" srcId="{67F021E2-3BDA-462F-A6E0-0977D3E72763}" destId="{5BA94D6F-C4E1-4419-8B88-3474656FA21D}" srcOrd="1" destOrd="0" presId="urn:microsoft.com/office/officeart/2005/8/layout/list1"/>
    <dgm:cxn modelId="{34462343-6EA8-46D2-A528-DCAE38F8CAA2}" type="presOf" srcId="{FCEFC880-5667-4076-9EFB-18824E4AD055}" destId="{17A34E78-82B5-4CD9-BAAF-23B90A392C7D}" srcOrd="1" destOrd="0" presId="urn:microsoft.com/office/officeart/2005/8/layout/list1"/>
    <dgm:cxn modelId="{A94962EB-24A9-453B-8837-A5E11B3A70A5}" type="presOf" srcId="{67F021E2-3BDA-462F-A6E0-0977D3E72763}" destId="{A20A37BF-8362-48A4-8324-85AA6D3CEB76}" srcOrd="0" destOrd="0" presId="urn:microsoft.com/office/officeart/2005/8/layout/list1"/>
    <dgm:cxn modelId="{A459CD4B-5AD8-411B-8F72-5242C248D883}" srcId="{5FAB1996-556A-418C-B8D8-67B3292E797B}" destId="{FCEFC880-5667-4076-9EFB-18824E4AD055}" srcOrd="0" destOrd="0" parTransId="{D0B487BD-D1F5-4AE4-9DC6-6A97A905978F}" sibTransId="{365BEC4E-B81B-4B8B-B8C7-2CF7934326E5}"/>
    <dgm:cxn modelId="{01D52536-EF42-44E9-9A17-696AA47F642C}" type="presOf" srcId="{5FAB1996-556A-418C-B8D8-67B3292E797B}" destId="{AFDDC1BE-BE8E-4348-87C6-121501A2B192}" srcOrd="0" destOrd="0" presId="urn:microsoft.com/office/officeart/2005/8/layout/list1"/>
    <dgm:cxn modelId="{8CD9642B-4329-421C-95CD-F4BFD8F37857}" type="presParOf" srcId="{AFDDC1BE-BE8E-4348-87C6-121501A2B192}" destId="{2064174C-543D-4367-8095-6DE2F9CEC2B6}" srcOrd="0" destOrd="0" presId="urn:microsoft.com/office/officeart/2005/8/layout/list1"/>
    <dgm:cxn modelId="{BE4B3875-DA55-4FC6-819E-2A6291DD41F0}" type="presParOf" srcId="{2064174C-543D-4367-8095-6DE2F9CEC2B6}" destId="{25A127A4-21CB-4EBD-8C8F-02AC76246661}" srcOrd="0" destOrd="0" presId="urn:microsoft.com/office/officeart/2005/8/layout/list1"/>
    <dgm:cxn modelId="{690B6B6F-E930-41BD-91A4-F3D3C7134DAD}" type="presParOf" srcId="{2064174C-543D-4367-8095-6DE2F9CEC2B6}" destId="{17A34E78-82B5-4CD9-BAAF-23B90A392C7D}" srcOrd="1" destOrd="0" presId="urn:microsoft.com/office/officeart/2005/8/layout/list1"/>
    <dgm:cxn modelId="{401E12EA-8D4E-428C-904D-D7357D0047C0}" type="presParOf" srcId="{AFDDC1BE-BE8E-4348-87C6-121501A2B192}" destId="{6863E182-BF27-4F27-B666-4F06BFE08778}" srcOrd="1" destOrd="0" presId="urn:microsoft.com/office/officeart/2005/8/layout/list1"/>
    <dgm:cxn modelId="{AC7F7557-E85E-4F60-B8E3-183447CE7557}" type="presParOf" srcId="{AFDDC1BE-BE8E-4348-87C6-121501A2B192}" destId="{022BABBE-3A4D-4A07-B28E-A3A5B89D9730}" srcOrd="2" destOrd="0" presId="urn:microsoft.com/office/officeart/2005/8/layout/list1"/>
    <dgm:cxn modelId="{DE4D981D-A3FE-4279-A6AE-D38FBEED908C}" type="presParOf" srcId="{AFDDC1BE-BE8E-4348-87C6-121501A2B192}" destId="{495CEF7E-93F6-403E-B2D4-11B8E357D604}" srcOrd="3" destOrd="0" presId="urn:microsoft.com/office/officeart/2005/8/layout/list1"/>
    <dgm:cxn modelId="{8B4A5E9D-7A2A-474A-A311-83F0A97AE054}" type="presParOf" srcId="{AFDDC1BE-BE8E-4348-87C6-121501A2B192}" destId="{70F5DDF3-C033-452D-9DD8-63FBA6AA5C4A}" srcOrd="4" destOrd="0" presId="urn:microsoft.com/office/officeart/2005/8/layout/list1"/>
    <dgm:cxn modelId="{54468F5D-A927-4B5A-B4DA-B9B83A5F7BE5}" type="presParOf" srcId="{70F5DDF3-C033-452D-9DD8-63FBA6AA5C4A}" destId="{A20A37BF-8362-48A4-8324-85AA6D3CEB76}" srcOrd="0" destOrd="0" presId="urn:microsoft.com/office/officeart/2005/8/layout/list1"/>
    <dgm:cxn modelId="{F1694D6B-636B-4643-B37B-AEEE581BFCBB}" type="presParOf" srcId="{70F5DDF3-C033-452D-9DD8-63FBA6AA5C4A}" destId="{5BA94D6F-C4E1-4419-8B88-3474656FA21D}" srcOrd="1" destOrd="0" presId="urn:microsoft.com/office/officeart/2005/8/layout/list1"/>
    <dgm:cxn modelId="{21B765A3-EBF9-4B08-B624-78E7506DA30A}" type="presParOf" srcId="{AFDDC1BE-BE8E-4348-87C6-121501A2B192}" destId="{4FE31492-E448-462F-9600-4D65FB40D37E}" srcOrd="5" destOrd="0" presId="urn:microsoft.com/office/officeart/2005/8/layout/list1"/>
    <dgm:cxn modelId="{AE677F90-6244-44A4-BE56-E22B158BCC03}" type="presParOf" srcId="{AFDDC1BE-BE8E-4348-87C6-121501A2B192}" destId="{98076E26-7022-4BE5-B382-6028C4F7EF2E}" srcOrd="6" destOrd="0" presId="urn:microsoft.com/office/officeart/2005/8/layout/list1"/>
    <dgm:cxn modelId="{22B4F736-D506-41ED-B6B2-9805C51DC2CA}" type="presParOf" srcId="{AFDDC1BE-BE8E-4348-87C6-121501A2B192}" destId="{ADC47B12-C56A-46F9-94C0-576F508FC7E9}" srcOrd="7" destOrd="0" presId="urn:microsoft.com/office/officeart/2005/8/layout/list1"/>
    <dgm:cxn modelId="{9E2CD8BA-E399-4F8B-BAE3-EF4037FE827F}" type="presParOf" srcId="{AFDDC1BE-BE8E-4348-87C6-121501A2B192}" destId="{9C97FB36-67DC-42C5-9FFD-9C97293B80DA}" srcOrd="8" destOrd="0" presId="urn:microsoft.com/office/officeart/2005/8/layout/list1"/>
    <dgm:cxn modelId="{52C7BC63-D8FE-470B-AC6C-F94941717D07}" type="presParOf" srcId="{9C97FB36-67DC-42C5-9FFD-9C97293B80DA}" destId="{99281B18-2E25-4178-BAA0-58DE7EB46047}" srcOrd="0" destOrd="0" presId="urn:microsoft.com/office/officeart/2005/8/layout/list1"/>
    <dgm:cxn modelId="{C77B6763-940B-41DF-9C47-3E9D7B269680}" type="presParOf" srcId="{9C97FB36-67DC-42C5-9FFD-9C97293B80DA}" destId="{0838476A-8C31-4DBA-960E-DF719349F773}" srcOrd="1" destOrd="0" presId="urn:microsoft.com/office/officeart/2005/8/layout/list1"/>
    <dgm:cxn modelId="{CD7C8EE7-CE41-4CC7-834A-8E81757D679C}" type="presParOf" srcId="{AFDDC1BE-BE8E-4348-87C6-121501A2B192}" destId="{2496A447-C019-4C35-9635-4EAB56325D60}" srcOrd="9" destOrd="0" presId="urn:microsoft.com/office/officeart/2005/8/layout/list1"/>
    <dgm:cxn modelId="{80E4E462-06E4-4FE4-93D9-BA08E2CBC9AD}" type="presParOf" srcId="{AFDDC1BE-BE8E-4348-87C6-121501A2B192}" destId="{D4F3EC86-085E-4518-8B26-DDEB427A6F3D}" srcOrd="10" destOrd="0" presId="urn:microsoft.com/office/officeart/2005/8/layout/list1"/>
    <dgm:cxn modelId="{4C0EF6EC-640F-4986-B0A5-8572FC841C1D}" type="presParOf" srcId="{AFDDC1BE-BE8E-4348-87C6-121501A2B192}" destId="{7EADBBF5-14E6-46F8-B86E-0DB1D2E1C0F7}" srcOrd="11" destOrd="0" presId="urn:microsoft.com/office/officeart/2005/8/layout/list1"/>
    <dgm:cxn modelId="{27F2D3E8-9DB6-4C6D-B2FD-4CAA1273E7E7}" type="presParOf" srcId="{AFDDC1BE-BE8E-4348-87C6-121501A2B192}" destId="{1C06785E-54DC-4452-AF9C-BE09B5C31B22}" srcOrd="12" destOrd="0" presId="urn:microsoft.com/office/officeart/2005/8/layout/list1"/>
    <dgm:cxn modelId="{F2534231-F037-45D7-8AAE-C8D1C53ABDF0}" type="presParOf" srcId="{1C06785E-54DC-4452-AF9C-BE09B5C31B22}" destId="{DED5C31A-5C29-4EB2-ABE1-1843E6FB6F34}" srcOrd="0" destOrd="0" presId="urn:microsoft.com/office/officeart/2005/8/layout/list1"/>
    <dgm:cxn modelId="{70107E35-A9DE-4C51-A568-3B1F8AA660D6}" type="presParOf" srcId="{1C06785E-54DC-4452-AF9C-BE09B5C31B22}" destId="{A7090091-6425-441F-8818-27C814B351B9}" srcOrd="1" destOrd="0" presId="urn:microsoft.com/office/officeart/2005/8/layout/list1"/>
    <dgm:cxn modelId="{3C556C90-FC16-48AA-8542-B54F0AEA47F1}" type="presParOf" srcId="{AFDDC1BE-BE8E-4348-87C6-121501A2B192}" destId="{21D8E025-EC47-41D4-8F7E-0EE23CAE2E4D}" srcOrd="13" destOrd="0" presId="urn:microsoft.com/office/officeart/2005/8/layout/list1"/>
    <dgm:cxn modelId="{7A0A5DA8-C8BB-44D5-83A5-9B60075EF4D1}" type="presParOf" srcId="{AFDDC1BE-BE8E-4348-87C6-121501A2B192}" destId="{F1244429-CDA4-4D32-8934-AE3AD15FA5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D6806-41A4-4CC2-80F4-4E7C35E37FA4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CA93F3DC-0999-4B84-AC8B-A49BB7BCF5C9}">
      <dgm:prSet phldrT="[Szöveg]"/>
      <dgm:spPr/>
      <dgm:t>
        <a:bodyPr/>
        <a:lstStyle/>
        <a:p>
          <a:r>
            <a:rPr lang="hu-HU" dirty="0"/>
            <a:t>KKV Patrónus Projekt</a:t>
          </a:r>
        </a:p>
      </dgm:t>
    </dgm:pt>
    <dgm:pt modelId="{C685D58C-BD24-4BF0-B400-91752BAC2458}" type="parTrans" cxnId="{3AC8BB05-B888-4904-AEA1-52F1264863CD}">
      <dgm:prSet/>
      <dgm:spPr/>
      <dgm:t>
        <a:bodyPr/>
        <a:lstStyle/>
        <a:p>
          <a:endParaRPr lang="hu-HU"/>
        </a:p>
      </dgm:t>
    </dgm:pt>
    <dgm:pt modelId="{425F1485-8E85-4B70-A390-8169180E9617}" type="sibTrans" cxnId="{3AC8BB05-B888-4904-AEA1-52F1264863CD}">
      <dgm:prSet/>
      <dgm:spPr/>
      <dgm:t>
        <a:bodyPr/>
        <a:lstStyle/>
        <a:p>
          <a:endParaRPr lang="hu-HU"/>
        </a:p>
      </dgm:t>
    </dgm:pt>
    <dgm:pt modelId="{295F535A-62FA-4EB8-A38A-06686B0361C5}">
      <dgm:prSet phldrT="[Szöveg]"/>
      <dgm:spPr/>
      <dgm:t>
        <a:bodyPr/>
        <a:lstStyle/>
        <a:p>
          <a:r>
            <a:rPr lang="hu-HU" dirty="0"/>
            <a:t>TOP 682 Felhasználható erőforrások </a:t>
          </a:r>
          <a:r>
            <a:rPr lang="hu-HU" dirty="0" smtClean="0"/>
            <a:t>min. 30 </a:t>
          </a:r>
          <a:r>
            <a:rPr lang="hu-HU" dirty="0"/>
            <a:t>%-a</a:t>
          </a:r>
        </a:p>
      </dgm:t>
    </dgm:pt>
    <dgm:pt modelId="{1DE5C138-768E-4B8A-9BCB-7B07D9EB3A1C}" type="parTrans" cxnId="{CA910E85-8473-41B1-A59D-DC86D98F9940}">
      <dgm:prSet/>
      <dgm:spPr/>
      <dgm:t>
        <a:bodyPr/>
        <a:lstStyle/>
        <a:p>
          <a:endParaRPr lang="hu-HU"/>
        </a:p>
      </dgm:t>
    </dgm:pt>
    <dgm:pt modelId="{C02FD150-73A7-4F84-BA39-4C155FAFF9EB}" type="sibTrans" cxnId="{CA910E85-8473-41B1-A59D-DC86D98F9940}">
      <dgm:prSet/>
      <dgm:spPr/>
      <dgm:t>
        <a:bodyPr/>
        <a:lstStyle/>
        <a:p>
          <a:endParaRPr lang="hu-HU"/>
        </a:p>
      </dgm:t>
    </dgm:pt>
    <dgm:pt modelId="{6F883B7B-9520-458D-9005-8CC91AE7CCF9}">
      <dgm:prSet phldrT="[Szöveg]"/>
      <dgm:spPr/>
      <dgm:t>
        <a:bodyPr/>
        <a:lstStyle/>
        <a:p>
          <a:r>
            <a:rPr lang="hu-HU" dirty="0"/>
            <a:t>Kooperatív Képzés Projekt</a:t>
          </a:r>
        </a:p>
      </dgm:t>
    </dgm:pt>
    <dgm:pt modelId="{45BF2F69-14AF-407D-AFAD-E8CEC7904907}" type="parTrans" cxnId="{4B1C54A3-A4BE-478D-931A-AB6D3A9A377C}">
      <dgm:prSet/>
      <dgm:spPr/>
      <dgm:t>
        <a:bodyPr/>
        <a:lstStyle/>
        <a:p>
          <a:endParaRPr lang="hu-HU"/>
        </a:p>
      </dgm:t>
    </dgm:pt>
    <dgm:pt modelId="{E6F248AB-B3BB-4B9F-9AD3-BBD960A71E3A}" type="sibTrans" cxnId="{4B1C54A3-A4BE-478D-931A-AB6D3A9A377C}">
      <dgm:prSet/>
      <dgm:spPr/>
      <dgm:t>
        <a:bodyPr/>
        <a:lstStyle/>
        <a:p>
          <a:endParaRPr lang="hu-HU"/>
        </a:p>
      </dgm:t>
    </dgm:pt>
    <dgm:pt modelId="{05DE4C57-566C-4D88-96F6-2667605ED219}">
      <dgm:prSet phldrT="[Szöveg]"/>
      <dgm:spPr/>
      <dgm:t>
        <a:bodyPr/>
        <a:lstStyle/>
        <a:p>
          <a:r>
            <a:rPr lang="hu-HU" dirty="0"/>
            <a:t>TOP 682 Felhasználható erőforrások </a:t>
          </a:r>
          <a:r>
            <a:rPr lang="hu-HU" dirty="0" smtClean="0"/>
            <a:t>min. 10 </a:t>
          </a:r>
          <a:r>
            <a:rPr lang="hu-HU" dirty="0"/>
            <a:t>%-a</a:t>
          </a:r>
        </a:p>
      </dgm:t>
    </dgm:pt>
    <dgm:pt modelId="{69F1BA86-58C2-4585-8477-E6A8A8D7E3C8}" type="parTrans" cxnId="{CA1BB202-55E0-4F8C-A8BB-645CFACC3C8F}">
      <dgm:prSet/>
      <dgm:spPr/>
      <dgm:t>
        <a:bodyPr/>
        <a:lstStyle/>
        <a:p>
          <a:endParaRPr lang="hu-HU"/>
        </a:p>
      </dgm:t>
    </dgm:pt>
    <dgm:pt modelId="{67D69CBE-E292-46B7-847E-035E6782FF6B}" type="sibTrans" cxnId="{CA1BB202-55E0-4F8C-A8BB-645CFACC3C8F}">
      <dgm:prSet/>
      <dgm:spPr/>
      <dgm:t>
        <a:bodyPr/>
        <a:lstStyle/>
        <a:p>
          <a:endParaRPr lang="hu-HU"/>
        </a:p>
      </dgm:t>
    </dgm:pt>
    <dgm:pt modelId="{8F7CF42D-2D1A-4D49-950B-8CF8D9CB2C52}">
      <dgm:prSet phldrT="[Szöveg]"/>
      <dgm:spPr/>
      <dgm:t>
        <a:bodyPr/>
        <a:lstStyle/>
        <a:p>
          <a:r>
            <a:rPr lang="hu-HU" dirty="0"/>
            <a:t>Karrier Kompasz Projekt</a:t>
          </a:r>
        </a:p>
      </dgm:t>
    </dgm:pt>
    <dgm:pt modelId="{BCB73F70-CEFB-4111-B6AF-A07EEFDAF88F}" type="parTrans" cxnId="{EFF89F49-90A5-4164-BB6F-9C7F033F0C62}">
      <dgm:prSet/>
      <dgm:spPr/>
      <dgm:t>
        <a:bodyPr/>
        <a:lstStyle/>
        <a:p>
          <a:endParaRPr lang="hu-HU"/>
        </a:p>
      </dgm:t>
    </dgm:pt>
    <dgm:pt modelId="{EAB74682-670A-4352-B909-029F8BCC86F6}" type="sibTrans" cxnId="{EFF89F49-90A5-4164-BB6F-9C7F033F0C62}">
      <dgm:prSet/>
      <dgm:spPr/>
      <dgm:t>
        <a:bodyPr/>
        <a:lstStyle/>
        <a:p>
          <a:endParaRPr lang="hu-HU"/>
        </a:p>
      </dgm:t>
    </dgm:pt>
    <dgm:pt modelId="{0B0EA37A-9372-4723-9DDD-2FD0FF56BA8C}">
      <dgm:prSet phldrT="[Szöveg]"/>
      <dgm:spPr/>
      <dgm:t>
        <a:bodyPr/>
        <a:lstStyle/>
        <a:p>
          <a:r>
            <a:rPr lang="hu-HU" dirty="0"/>
            <a:t>TOP 682 Felhasználható erőforrások </a:t>
          </a:r>
          <a:r>
            <a:rPr lang="hu-HU" dirty="0" smtClean="0"/>
            <a:t>min. 10 </a:t>
          </a:r>
          <a:r>
            <a:rPr lang="hu-HU" dirty="0"/>
            <a:t>%-a</a:t>
          </a:r>
        </a:p>
      </dgm:t>
    </dgm:pt>
    <dgm:pt modelId="{843A31A0-1384-4E82-B200-C4069C3F5C02}" type="parTrans" cxnId="{0FE256CE-D2FE-4A8A-8156-C57F513E5F4D}">
      <dgm:prSet/>
      <dgm:spPr/>
      <dgm:t>
        <a:bodyPr/>
        <a:lstStyle/>
        <a:p>
          <a:endParaRPr lang="hu-HU"/>
        </a:p>
      </dgm:t>
    </dgm:pt>
    <dgm:pt modelId="{EA892DE6-2CD3-4B5D-ABC1-FD8274B89381}" type="sibTrans" cxnId="{0FE256CE-D2FE-4A8A-8156-C57F513E5F4D}">
      <dgm:prSet/>
      <dgm:spPr/>
      <dgm:t>
        <a:bodyPr/>
        <a:lstStyle/>
        <a:p>
          <a:endParaRPr lang="hu-HU"/>
        </a:p>
      </dgm:t>
    </dgm:pt>
    <dgm:pt modelId="{80998B18-00D6-47E4-BA95-755FFF4B5527}" type="pres">
      <dgm:prSet presAssocID="{8C0D6806-41A4-4CC2-80F4-4E7C35E37FA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D7C59EF-91D2-464B-AA2D-8925A4B1B0FC}" type="pres">
      <dgm:prSet presAssocID="{CA93F3DC-0999-4B84-AC8B-A49BB7BCF5C9}" presName="comp" presStyleCnt="0"/>
      <dgm:spPr/>
    </dgm:pt>
    <dgm:pt modelId="{B60E0A20-5925-4369-80F7-60DAB4957BB1}" type="pres">
      <dgm:prSet presAssocID="{CA93F3DC-0999-4B84-AC8B-A49BB7BCF5C9}" presName="box" presStyleLbl="node1" presStyleIdx="0" presStyleCnt="3"/>
      <dgm:spPr/>
      <dgm:t>
        <a:bodyPr/>
        <a:lstStyle/>
        <a:p>
          <a:endParaRPr lang="hu-HU"/>
        </a:p>
      </dgm:t>
    </dgm:pt>
    <dgm:pt modelId="{4CDFA81C-A371-4EB7-A8BD-54D19DEE7EB5}" type="pres">
      <dgm:prSet presAssocID="{CA93F3DC-0999-4B84-AC8B-A49BB7BCF5C9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F1EA1EA1-0091-4505-85C7-6062AF96BA1A}" type="pres">
      <dgm:prSet presAssocID="{CA93F3DC-0999-4B84-AC8B-A49BB7BCF5C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66E4C0-D633-44B3-ABE3-9D429F3A0B21}" type="pres">
      <dgm:prSet presAssocID="{425F1485-8E85-4B70-A390-8169180E9617}" presName="spacer" presStyleCnt="0"/>
      <dgm:spPr/>
    </dgm:pt>
    <dgm:pt modelId="{9C045545-0A8B-4AA3-874C-98325E70DC39}" type="pres">
      <dgm:prSet presAssocID="{6F883B7B-9520-458D-9005-8CC91AE7CCF9}" presName="comp" presStyleCnt="0"/>
      <dgm:spPr/>
    </dgm:pt>
    <dgm:pt modelId="{D9657AA4-47E3-40F8-AAE1-26DCCBCAA83D}" type="pres">
      <dgm:prSet presAssocID="{6F883B7B-9520-458D-9005-8CC91AE7CCF9}" presName="box" presStyleLbl="node1" presStyleIdx="1" presStyleCnt="3"/>
      <dgm:spPr/>
      <dgm:t>
        <a:bodyPr/>
        <a:lstStyle/>
        <a:p>
          <a:endParaRPr lang="hu-HU"/>
        </a:p>
      </dgm:t>
    </dgm:pt>
    <dgm:pt modelId="{65FBB73B-EDF2-402F-94BF-19870BC09338}" type="pres">
      <dgm:prSet presAssocID="{6F883B7B-9520-458D-9005-8CC91AE7CCF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93440DD0-E8C8-4816-8377-3D48E1BB4E17}" type="pres">
      <dgm:prSet presAssocID="{6F883B7B-9520-458D-9005-8CC91AE7CCF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21CB16-CC15-4EBB-BC0D-7DE343A791AC}" type="pres">
      <dgm:prSet presAssocID="{E6F248AB-B3BB-4B9F-9AD3-BBD960A71E3A}" presName="spacer" presStyleCnt="0"/>
      <dgm:spPr/>
    </dgm:pt>
    <dgm:pt modelId="{145CB688-322E-46C0-AF47-BD9A3CBDB578}" type="pres">
      <dgm:prSet presAssocID="{8F7CF42D-2D1A-4D49-950B-8CF8D9CB2C52}" presName="comp" presStyleCnt="0"/>
      <dgm:spPr/>
    </dgm:pt>
    <dgm:pt modelId="{79E744B6-523A-406D-9086-88102F8970D6}" type="pres">
      <dgm:prSet presAssocID="{8F7CF42D-2D1A-4D49-950B-8CF8D9CB2C52}" presName="box" presStyleLbl="node1" presStyleIdx="2" presStyleCnt="3"/>
      <dgm:spPr/>
      <dgm:t>
        <a:bodyPr/>
        <a:lstStyle/>
        <a:p>
          <a:endParaRPr lang="hu-HU"/>
        </a:p>
      </dgm:t>
    </dgm:pt>
    <dgm:pt modelId="{24F82097-DC55-4871-8549-6D26B45C37E5}" type="pres">
      <dgm:prSet presAssocID="{8F7CF42D-2D1A-4D49-950B-8CF8D9CB2C5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A84BA42C-1004-4412-B035-98A01D36CCCD}" type="pres">
      <dgm:prSet presAssocID="{8F7CF42D-2D1A-4D49-950B-8CF8D9CB2C5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DBF62DE-3078-4660-ADA2-2CBA677AEF8C}" type="presOf" srcId="{0B0EA37A-9372-4723-9DDD-2FD0FF56BA8C}" destId="{79E744B6-523A-406D-9086-88102F8970D6}" srcOrd="0" destOrd="1" presId="urn:microsoft.com/office/officeart/2005/8/layout/vList4"/>
    <dgm:cxn modelId="{0FE256CE-D2FE-4A8A-8156-C57F513E5F4D}" srcId="{8F7CF42D-2D1A-4D49-950B-8CF8D9CB2C52}" destId="{0B0EA37A-9372-4723-9DDD-2FD0FF56BA8C}" srcOrd="0" destOrd="0" parTransId="{843A31A0-1384-4E82-B200-C4069C3F5C02}" sibTransId="{EA892DE6-2CD3-4B5D-ABC1-FD8274B89381}"/>
    <dgm:cxn modelId="{0FE968D7-9ECF-4F39-9079-99E5C14DAB2B}" type="presOf" srcId="{05DE4C57-566C-4D88-96F6-2667605ED219}" destId="{93440DD0-E8C8-4816-8377-3D48E1BB4E17}" srcOrd="1" destOrd="1" presId="urn:microsoft.com/office/officeart/2005/8/layout/vList4"/>
    <dgm:cxn modelId="{19728363-8491-40F7-9563-32C81EBEB73A}" type="presOf" srcId="{CA93F3DC-0999-4B84-AC8B-A49BB7BCF5C9}" destId="{F1EA1EA1-0091-4505-85C7-6062AF96BA1A}" srcOrd="1" destOrd="0" presId="urn:microsoft.com/office/officeart/2005/8/layout/vList4"/>
    <dgm:cxn modelId="{E877B3F2-FA25-46ED-90C4-BA1B9ACF347D}" type="presOf" srcId="{8C0D6806-41A4-4CC2-80F4-4E7C35E37FA4}" destId="{80998B18-00D6-47E4-BA95-755FFF4B5527}" srcOrd="0" destOrd="0" presId="urn:microsoft.com/office/officeart/2005/8/layout/vList4"/>
    <dgm:cxn modelId="{3AC8BB05-B888-4904-AEA1-52F1264863CD}" srcId="{8C0D6806-41A4-4CC2-80F4-4E7C35E37FA4}" destId="{CA93F3DC-0999-4B84-AC8B-A49BB7BCF5C9}" srcOrd="0" destOrd="0" parTransId="{C685D58C-BD24-4BF0-B400-91752BAC2458}" sibTransId="{425F1485-8E85-4B70-A390-8169180E9617}"/>
    <dgm:cxn modelId="{CA910E85-8473-41B1-A59D-DC86D98F9940}" srcId="{CA93F3DC-0999-4B84-AC8B-A49BB7BCF5C9}" destId="{295F535A-62FA-4EB8-A38A-06686B0361C5}" srcOrd="0" destOrd="0" parTransId="{1DE5C138-768E-4B8A-9BCB-7B07D9EB3A1C}" sibTransId="{C02FD150-73A7-4F84-BA39-4C155FAFF9EB}"/>
    <dgm:cxn modelId="{4B1C54A3-A4BE-478D-931A-AB6D3A9A377C}" srcId="{8C0D6806-41A4-4CC2-80F4-4E7C35E37FA4}" destId="{6F883B7B-9520-458D-9005-8CC91AE7CCF9}" srcOrd="1" destOrd="0" parTransId="{45BF2F69-14AF-407D-AFAD-E8CEC7904907}" sibTransId="{E6F248AB-B3BB-4B9F-9AD3-BBD960A71E3A}"/>
    <dgm:cxn modelId="{32C0E8D0-BD30-4F81-B598-5EACB773A474}" type="presOf" srcId="{CA93F3DC-0999-4B84-AC8B-A49BB7BCF5C9}" destId="{B60E0A20-5925-4369-80F7-60DAB4957BB1}" srcOrd="0" destOrd="0" presId="urn:microsoft.com/office/officeart/2005/8/layout/vList4"/>
    <dgm:cxn modelId="{3CE7E681-7C13-4A34-8A62-0C799902022F}" type="presOf" srcId="{295F535A-62FA-4EB8-A38A-06686B0361C5}" destId="{F1EA1EA1-0091-4505-85C7-6062AF96BA1A}" srcOrd="1" destOrd="1" presId="urn:microsoft.com/office/officeart/2005/8/layout/vList4"/>
    <dgm:cxn modelId="{DC3BECDB-94F5-4D3D-84E1-EDA365C88C13}" type="presOf" srcId="{295F535A-62FA-4EB8-A38A-06686B0361C5}" destId="{B60E0A20-5925-4369-80F7-60DAB4957BB1}" srcOrd="0" destOrd="1" presId="urn:microsoft.com/office/officeart/2005/8/layout/vList4"/>
    <dgm:cxn modelId="{CA1BB202-55E0-4F8C-A8BB-645CFACC3C8F}" srcId="{6F883B7B-9520-458D-9005-8CC91AE7CCF9}" destId="{05DE4C57-566C-4D88-96F6-2667605ED219}" srcOrd="0" destOrd="0" parTransId="{69F1BA86-58C2-4585-8477-E6A8A8D7E3C8}" sibTransId="{67D69CBE-E292-46B7-847E-035E6782FF6B}"/>
    <dgm:cxn modelId="{333B987B-BC6D-4817-9748-CDB12354DC5E}" type="presOf" srcId="{8F7CF42D-2D1A-4D49-950B-8CF8D9CB2C52}" destId="{A84BA42C-1004-4412-B035-98A01D36CCCD}" srcOrd="1" destOrd="0" presId="urn:microsoft.com/office/officeart/2005/8/layout/vList4"/>
    <dgm:cxn modelId="{9FF75CF7-B7ED-4CCF-8328-77B9E4263963}" type="presOf" srcId="{6F883B7B-9520-458D-9005-8CC91AE7CCF9}" destId="{D9657AA4-47E3-40F8-AAE1-26DCCBCAA83D}" srcOrd="0" destOrd="0" presId="urn:microsoft.com/office/officeart/2005/8/layout/vList4"/>
    <dgm:cxn modelId="{EFF89F49-90A5-4164-BB6F-9C7F033F0C62}" srcId="{8C0D6806-41A4-4CC2-80F4-4E7C35E37FA4}" destId="{8F7CF42D-2D1A-4D49-950B-8CF8D9CB2C52}" srcOrd="2" destOrd="0" parTransId="{BCB73F70-CEFB-4111-B6AF-A07EEFDAF88F}" sibTransId="{EAB74682-670A-4352-B909-029F8BCC86F6}"/>
    <dgm:cxn modelId="{7461A405-D01D-427B-91A2-FD315B0D8718}" type="presOf" srcId="{8F7CF42D-2D1A-4D49-950B-8CF8D9CB2C52}" destId="{79E744B6-523A-406D-9086-88102F8970D6}" srcOrd="0" destOrd="0" presId="urn:microsoft.com/office/officeart/2005/8/layout/vList4"/>
    <dgm:cxn modelId="{6833D697-4072-4ACA-8494-3A5E4C206FC6}" type="presOf" srcId="{05DE4C57-566C-4D88-96F6-2667605ED219}" destId="{D9657AA4-47E3-40F8-AAE1-26DCCBCAA83D}" srcOrd="0" destOrd="1" presId="urn:microsoft.com/office/officeart/2005/8/layout/vList4"/>
    <dgm:cxn modelId="{DE37B065-3845-4EE3-BF0E-E6CD68D085AE}" type="presOf" srcId="{6F883B7B-9520-458D-9005-8CC91AE7CCF9}" destId="{93440DD0-E8C8-4816-8377-3D48E1BB4E17}" srcOrd="1" destOrd="0" presId="urn:microsoft.com/office/officeart/2005/8/layout/vList4"/>
    <dgm:cxn modelId="{A64652DE-6153-4371-B961-131BAEDD8C87}" type="presOf" srcId="{0B0EA37A-9372-4723-9DDD-2FD0FF56BA8C}" destId="{A84BA42C-1004-4412-B035-98A01D36CCCD}" srcOrd="1" destOrd="1" presId="urn:microsoft.com/office/officeart/2005/8/layout/vList4"/>
    <dgm:cxn modelId="{CAC2DE70-68BD-47B6-A541-BDF31E400D5F}" type="presParOf" srcId="{80998B18-00D6-47E4-BA95-755FFF4B5527}" destId="{BD7C59EF-91D2-464B-AA2D-8925A4B1B0FC}" srcOrd="0" destOrd="0" presId="urn:microsoft.com/office/officeart/2005/8/layout/vList4"/>
    <dgm:cxn modelId="{B7C87B04-2838-4835-800F-EBD3D93E021F}" type="presParOf" srcId="{BD7C59EF-91D2-464B-AA2D-8925A4B1B0FC}" destId="{B60E0A20-5925-4369-80F7-60DAB4957BB1}" srcOrd="0" destOrd="0" presId="urn:microsoft.com/office/officeart/2005/8/layout/vList4"/>
    <dgm:cxn modelId="{6F541C11-26AE-43AE-8D42-9C7227A2A84B}" type="presParOf" srcId="{BD7C59EF-91D2-464B-AA2D-8925A4B1B0FC}" destId="{4CDFA81C-A371-4EB7-A8BD-54D19DEE7EB5}" srcOrd="1" destOrd="0" presId="urn:microsoft.com/office/officeart/2005/8/layout/vList4"/>
    <dgm:cxn modelId="{800DE9A8-DA65-48D1-A283-7A139F717744}" type="presParOf" srcId="{BD7C59EF-91D2-464B-AA2D-8925A4B1B0FC}" destId="{F1EA1EA1-0091-4505-85C7-6062AF96BA1A}" srcOrd="2" destOrd="0" presId="urn:microsoft.com/office/officeart/2005/8/layout/vList4"/>
    <dgm:cxn modelId="{AEE65560-7CFE-499F-9B48-CB127184F8F5}" type="presParOf" srcId="{80998B18-00D6-47E4-BA95-755FFF4B5527}" destId="{E866E4C0-D633-44B3-ABE3-9D429F3A0B21}" srcOrd="1" destOrd="0" presId="urn:microsoft.com/office/officeart/2005/8/layout/vList4"/>
    <dgm:cxn modelId="{092AA5D9-9DB9-43FD-980C-D26605B34DDB}" type="presParOf" srcId="{80998B18-00D6-47E4-BA95-755FFF4B5527}" destId="{9C045545-0A8B-4AA3-874C-98325E70DC39}" srcOrd="2" destOrd="0" presId="urn:microsoft.com/office/officeart/2005/8/layout/vList4"/>
    <dgm:cxn modelId="{58CF2AE8-3359-479E-A7D0-10A9AA60CDE7}" type="presParOf" srcId="{9C045545-0A8B-4AA3-874C-98325E70DC39}" destId="{D9657AA4-47E3-40F8-AAE1-26DCCBCAA83D}" srcOrd="0" destOrd="0" presId="urn:microsoft.com/office/officeart/2005/8/layout/vList4"/>
    <dgm:cxn modelId="{06707E5E-44A8-4775-84EF-9C1F6C65B84F}" type="presParOf" srcId="{9C045545-0A8B-4AA3-874C-98325E70DC39}" destId="{65FBB73B-EDF2-402F-94BF-19870BC09338}" srcOrd="1" destOrd="0" presId="urn:microsoft.com/office/officeart/2005/8/layout/vList4"/>
    <dgm:cxn modelId="{335A49BA-3BE8-4650-9765-740C30C37BDC}" type="presParOf" srcId="{9C045545-0A8B-4AA3-874C-98325E70DC39}" destId="{93440DD0-E8C8-4816-8377-3D48E1BB4E17}" srcOrd="2" destOrd="0" presId="urn:microsoft.com/office/officeart/2005/8/layout/vList4"/>
    <dgm:cxn modelId="{28250438-21A0-44E7-ACE2-8EED119CC8A9}" type="presParOf" srcId="{80998B18-00D6-47E4-BA95-755FFF4B5527}" destId="{7D21CB16-CC15-4EBB-BC0D-7DE343A791AC}" srcOrd="3" destOrd="0" presId="urn:microsoft.com/office/officeart/2005/8/layout/vList4"/>
    <dgm:cxn modelId="{5FBD3F72-0C5A-41E5-8B5D-65DAB3312282}" type="presParOf" srcId="{80998B18-00D6-47E4-BA95-755FFF4B5527}" destId="{145CB688-322E-46C0-AF47-BD9A3CBDB578}" srcOrd="4" destOrd="0" presId="urn:microsoft.com/office/officeart/2005/8/layout/vList4"/>
    <dgm:cxn modelId="{27DA6218-B8E8-4AE2-88A3-CE7542BE4D24}" type="presParOf" srcId="{145CB688-322E-46C0-AF47-BD9A3CBDB578}" destId="{79E744B6-523A-406D-9086-88102F8970D6}" srcOrd="0" destOrd="0" presId="urn:microsoft.com/office/officeart/2005/8/layout/vList4"/>
    <dgm:cxn modelId="{7CDAB665-0DAD-425E-A259-D262F0E65DA0}" type="presParOf" srcId="{145CB688-322E-46C0-AF47-BD9A3CBDB578}" destId="{24F82097-DC55-4871-8549-6D26B45C37E5}" srcOrd="1" destOrd="0" presId="urn:microsoft.com/office/officeart/2005/8/layout/vList4"/>
    <dgm:cxn modelId="{37557F86-5FF4-4742-886A-B177EE24E4F6}" type="presParOf" srcId="{145CB688-322E-46C0-AF47-BD9A3CBDB578}" destId="{A84BA42C-1004-4412-B035-98A01D36CC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BABBE-3A4D-4A07-B28E-A3A5B89D9730}">
      <dsp:nvSpPr>
        <dsp:cNvPr id="0" name=""/>
        <dsp:cNvSpPr/>
      </dsp:nvSpPr>
      <dsp:spPr>
        <a:xfrm>
          <a:off x="0" y="474383"/>
          <a:ext cx="73684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34E78-82B5-4CD9-BAAF-23B90A392C7D}">
      <dsp:nvSpPr>
        <dsp:cNvPr id="0" name=""/>
        <dsp:cNvSpPr/>
      </dsp:nvSpPr>
      <dsp:spPr>
        <a:xfrm>
          <a:off x="368424" y="31583"/>
          <a:ext cx="51579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Az útmutató alapján legalább 3 projektet kell kidolgozni</a:t>
          </a:r>
        </a:p>
      </dsp:txBody>
      <dsp:txXfrm>
        <a:off x="411655" y="74814"/>
        <a:ext cx="5071474" cy="799138"/>
      </dsp:txXfrm>
    </dsp:sp>
    <dsp:sp modelId="{98076E26-7022-4BE5-B382-6028C4F7EF2E}">
      <dsp:nvSpPr>
        <dsp:cNvPr id="0" name=""/>
        <dsp:cNvSpPr/>
      </dsp:nvSpPr>
      <dsp:spPr>
        <a:xfrm>
          <a:off x="0" y="1835183"/>
          <a:ext cx="73684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94D6F-C4E1-4419-8B88-3474656FA21D}">
      <dsp:nvSpPr>
        <dsp:cNvPr id="0" name=""/>
        <dsp:cNvSpPr/>
      </dsp:nvSpPr>
      <dsp:spPr>
        <a:xfrm>
          <a:off x="368424" y="1392383"/>
          <a:ext cx="51579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Az egyes projektek használhatnak TOP 6.8.2 forrásokat (képzési és bértámogatások, szolgáltatások)</a:t>
          </a:r>
        </a:p>
      </dsp:txBody>
      <dsp:txXfrm>
        <a:off x="411655" y="1435614"/>
        <a:ext cx="5071474" cy="799138"/>
      </dsp:txXfrm>
    </dsp:sp>
    <dsp:sp modelId="{D4F3EC86-085E-4518-8B26-DDEB427A6F3D}">
      <dsp:nvSpPr>
        <dsp:cNvPr id="0" name=""/>
        <dsp:cNvSpPr/>
      </dsp:nvSpPr>
      <dsp:spPr>
        <a:xfrm>
          <a:off x="0" y="3195984"/>
          <a:ext cx="73684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8476A-8C31-4DBA-960E-DF719349F773}">
      <dsp:nvSpPr>
        <dsp:cNvPr id="0" name=""/>
        <dsp:cNvSpPr/>
      </dsp:nvSpPr>
      <dsp:spPr>
        <a:xfrm>
          <a:off x="368424" y="2753183"/>
          <a:ext cx="51579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Lehetőség van kiegészítő források bevonására (GINOP, EFOP) meglévő konstrukciókból </a:t>
          </a:r>
        </a:p>
      </dsp:txBody>
      <dsp:txXfrm>
        <a:off x="411655" y="2796414"/>
        <a:ext cx="5071474" cy="799138"/>
      </dsp:txXfrm>
    </dsp:sp>
    <dsp:sp modelId="{F1244429-CDA4-4D32-8934-AE3AD15FA58A}">
      <dsp:nvSpPr>
        <dsp:cNvPr id="0" name=""/>
        <dsp:cNvSpPr/>
      </dsp:nvSpPr>
      <dsp:spPr>
        <a:xfrm>
          <a:off x="0" y="4556784"/>
          <a:ext cx="73684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90091-6425-441F-8818-27C814B351B9}">
      <dsp:nvSpPr>
        <dsp:cNvPr id="0" name=""/>
        <dsp:cNvSpPr/>
      </dsp:nvSpPr>
      <dsp:spPr>
        <a:xfrm>
          <a:off x="368424" y="4113984"/>
          <a:ext cx="51579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A projektcsomagokon belül további alprojektek generálása lehetséges új források bevonásával </a:t>
          </a:r>
        </a:p>
      </dsp:txBody>
      <dsp:txXfrm>
        <a:off x="411655" y="4157215"/>
        <a:ext cx="5071474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0A20-5925-4369-80F7-60DAB4957BB1}">
      <dsp:nvSpPr>
        <dsp:cNvPr id="0" name=""/>
        <dsp:cNvSpPr/>
      </dsp:nvSpPr>
      <dsp:spPr>
        <a:xfrm>
          <a:off x="0" y="0"/>
          <a:ext cx="7056784" cy="13825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/>
            <a:t>KKV Patrónus Projekt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/>
            <a:t>TOP 682 Felhasználható erőforrások </a:t>
          </a:r>
          <a:r>
            <a:rPr lang="hu-HU" sz="2300" kern="1200" dirty="0" smtClean="0"/>
            <a:t>min. 30 </a:t>
          </a:r>
          <a:r>
            <a:rPr lang="hu-HU" sz="2300" kern="1200" dirty="0"/>
            <a:t>%-a</a:t>
          </a:r>
        </a:p>
      </dsp:txBody>
      <dsp:txXfrm>
        <a:off x="1549608" y="0"/>
        <a:ext cx="5507175" cy="1382512"/>
      </dsp:txXfrm>
    </dsp:sp>
    <dsp:sp modelId="{4CDFA81C-A371-4EB7-A8BD-54D19DEE7EB5}">
      <dsp:nvSpPr>
        <dsp:cNvPr id="0" name=""/>
        <dsp:cNvSpPr/>
      </dsp:nvSpPr>
      <dsp:spPr>
        <a:xfrm>
          <a:off x="138251" y="138251"/>
          <a:ext cx="1411356" cy="1106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57AA4-47E3-40F8-AAE1-26DCCBCAA83D}">
      <dsp:nvSpPr>
        <dsp:cNvPr id="0" name=""/>
        <dsp:cNvSpPr/>
      </dsp:nvSpPr>
      <dsp:spPr>
        <a:xfrm>
          <a:off x="0" y="1520763"/>
          <a:ext cx="7056784" cy="138251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/>
            <a:t>Kooperatív Képzés Projekt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/>
            <a:t>TOP 682 Felhasználható erőforrások </a:t>
          </a:r>
          <a:r>
            <a:rPr lang="hu-HU" sz="2300" kern="1200" dirty="0" smtClean="0"/>
            <a:t>min. 10 </a:t>
          </a:r>
          <a:r>
            <a:rPr lang="hu-HU" sz="2300" kern="1200" dirty="0"/>
            <a:t>%-a</a:t>
          </a:r>
        </a:p>
      </dsp:txBody>
      <dsp:txXfrm>
        <a:off x="1549608" y="1520763"/>
        <a:ext cx="5507175" cy="1382512"/>
      </dsp:txXfrm>
    </dsp:sp>
    <dsp:sp modelId="{65FBB73B-EDF2-402F-94BF-19870BC09338}">
      <dsp:nvSpPr>
        <dsp:cNvPr id="0" name=""/>
        <dsp:cNvSpPr/>
      </dsp:nvSpPr>
      <dsp:spPr>
        <a:xfrm>
          <a:off x="138251" y="1659015"/>
          <a:ext cx="1411356" cy="1106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744B6-523A-406D-9086-88102F8970D6}">
      <dsp:nvSpPr>
        <dsp:cNvPr id="0" name=""/>
        <dsp:cNvSpPr/>
      </dsp:nvSpPr>
      <dsp:spPr>
        <a:xfrm>
          <a:off x="0" y="3041527"/>
          <a:ext cx="7056784" cy="138251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/>
            <a:t>Karrier Kompasz Projekt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/>
            <a:t>TOP 682 Felhasználható erőforrások </a:t>
          </a:r>
          <a:r>
            <a:rPr lang="hu-HU" sz="2300" kern="1200" dirty="0" smtClean="0"/>
            <a:t>min. 10 </a:t>
          </a:r>
          <a:r>
            <a:rPr lang="hu-HU" sz="2300" kern="1200" dirty="0"/>
            <a:t>%-a</a:t>
          </a:r>
        </a:p>
      </dsp:txBody>
      <dsp:txXfrm>
        <a:off x="1549608" y="3041527"/>
        <a:ext cx="5507175" cy="1382512"/>
      </dsp:txXfrm>
    </dsp:sp>
    <dsp:sp modelId="{24F82097-DC55-4871-8549-6D26B45C37E5}">
      <dsp:nvSpPr>
        <dsp:cNvPr id="0" name=""/>
        <dsp:cNvSpPr/>
      </dsp:nvSpPr>
      <dsp:spPr>
        <a:xfrm>
          <a:off x="138251" y="3179778"/>
          <a:ext cx="1411356" cy="1106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2016.12.16.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2016.12.16.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2016.12.16.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532440" cy="1440160"/>
          </a:xfrm>
        </p:spPr>
        <p:txBody>
          <a:bodyPr/>
          <a:lstStyle/>
          <a:p>
            <a:r>
              <a:rPr lang="hu-HU" sz="4000" dirty="0"/>
              <a:t>A Székesfehérvári Foglalkoztatási </a:t>
            </a:r>
            <a:r>
              <a:rPr lang="hu-HU" sz="4000" dirty="0" err="1"/>
              <a:t>StrAtégia</a:t>
            </a:r>
            <a:r>
              <a:rPr lang="hu-HU" sz="4000" dirty="0"/>
              <a:t> </a:t>
            </a:r>
            <a:br>
              <a:rPr lang="hu-HU" sz="4000" dirty="0"/>
            </a:br>
            <a:r>
              <a:rPr lang="hu-HU" sz="4000"/>
              <a:t/>
            </a:r>
            <a:br>
              <a:rPr lang="hu-HU" sz="4000"/>
            </a:b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92363" cy="864096"/>
          </a:xfrm>
        </p:spPr>
        <p:txBody>
          <a:bodyPr>
            <a:normAutofit/>
          </a:bodyPr>
          <a:lstStyle/>
          <a:p>
            <a:r>
              <a:rPr lang="hu-HU" dirty="0"/>
              <a:t>Érintettek bevonása a </a:t>
            </a:r>
            <a:r>
              <a:rPr lang="hu-HU" dirty="0" err="1"/>
              <a:t>sTrAtégia</a:t>
            </a:r>
            <a:r>
              <a:rPr lang="hu-HU" dirty="0"/>
              <a:t> alkotásba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13943"/>
              </p:ext>
            </p:extLst>
          </p:nvPr>
        </p:nvGraphicFramePr>
        <p:xfrm>
          <a:off x="467544" y="2348880"/>
          <a:ext cx="8064896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039">
                  <a:extLst>
                    <a:ext uri="{9D8B030D-6E8A-4147-A177-3AD203B41FA5}">
                      <a16:colId xmlns="" xmlns:a16="http://schemas.microsoft.com/office/drawing/2014/main" val="1532056825"/>
                    </a:ext>
                  </a:extLst>
                </a:gridCol>
                <a:gridCol w="2527283">
                  <a:extLst>
                    <a:ext uri="{9D8B030D-6E8A-4147-A177-3AD203B41FA5}">
                      <a16:colId xmlns="" xmlns:a16="http://schemas.microsoft.com/office/drawing/2014/main" val="1743901377"/>
                    </a:ext>
                  </a:extLst>
                </a:gridCol>
                <a:gridCol w="2366586">
                  <a:extLst>
                    <a:ext uri="{9D8B030D-6E8A-4147-A177-3AD203B41FA5}">
                      <a16:colId xmlns="" xmlns:a16="http://schemas.microsoft.com/office/drawing/2014/main" val="3072128499"/>
                    </a:ext>
                  </a:extLst>
                </a:gridCol>
                <a:gridCol w="1283988">
                  <a:extLst>
                    <a:ext uri="{9D8B030D-6E8A-4147-A177-3AD203B41FA5}">
                      <a16:colId xmlns="" xmlns:a16="http://schemas.microsoft.com/office/drawing/2014/main" val="2213816239"/>
                    </a:ext>
                  </a:extLst>
                </a:gridCol>
              </a:tblGrid>
              <a:tr h="6364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Workshop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Célcsoport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Helyszín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Résztvevők 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11274845"/>
                  </a:ext>
                </a:extLst>
              </a:tr>
              <a:tr h="6364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2016. október 6.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Kis- és középvállalkozások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BW Lakeside Hotel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14 fő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94900065"/>
                  </a:ext>
                </a:extLst>
              </a:tr>
              <a:tr h="6364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2016. október 7.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Munkaerő-piaci szolgáltatók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BW Lakeside Hotel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13 fő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86838757"/>
                  </a:ext>
                </a:extLst>
              </a:tr>
              <a:tr h="6364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2016. október 19.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Civil szervezetek és média képviselői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Fehérvári Civil Központ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11 fő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91126767"/>
                  </a:ext>
                </a:extLst>
              </a:tr>
              <a:tr h="3035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2016. október 25.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Nagyfoglalkoztatók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BW Lakeside Hotel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13 fő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17449776"/>
                  </a:ext>
                </a:extLst>
              </a:tr>
              <a:tr h="3035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2016. október 25.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Képző intézmények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BW Lakeside Hotel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11 fő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4943253"/>
                  </a:ext>
                </a:extLst>
              </a:tr>
              <a:tr h="3035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2016. október 26.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Önkormányzatok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>
                          <a:effectLst/>
                        </a:rPr>
                        <a:t>BW Lakeside Hotel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900" dirty="0">
                          <a:effectLst/>
                        </a:rPr>
                        <a:t>15 fő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809745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67544" y="153529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 Helyzetelemzés készítése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7544" y="190462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Szakmai </a:t>
            </a:r>
            <a:r>
              <a:rPr lang="hu-HU" dirty="0" err="1"/>
              <a:t>workshopok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34206" y="606485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3. Célrendszert elfogadó Fórum ülés</a:t>
            </a:r>
          </a:p>
        </p:txBody>
      </p:sp>
    </p:spTree>
    <p:extLst>
      <p:ext uri="{BB962C8B-B14F-4D97-AF65-F5344CB8AC3E}">
        <p14:creationId xmlns:p14="http://schemas.microsoft.com/office/powerpoint/2010/main" val="47934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330225"/>
            <a:ext cx="8147248" cy="4835079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a legfontosabb kihívás, hogy a </a:t>
            </a:r>
            <a:r>
              <a:rPr lang="hu-HU" b="1" dirty="0"/>
              <a:t>munkaerőpiaci szolgáltatásokkal kapcsolatos igények </a:t>
            </a:r>
            <a:r>
              <a:rPr lang="hu-HU" dirty="0"/>
              <a:t>jelentősen </a:t>
            </a:r>
            <a:r>
              <a:rPr lang="hu-HU" b="1" dirty="0"/>
              <a:t>átalakultak</a:t>
            </a:r>
            <a:r>
              <a:rPr lang="hu-HU" dirty="0"/>
              <a:t>, </a:t>
            </a:r>
            <a:r>
              <a:rPr lang="hu-HU" dirty="0" err="1"/>
              <a:t>diverzifikálódtak</a:t>
            </a:r>
            <a:r>
              <a:rPr lang="hu-HU" dirty="0"/>
              <a:t> és egyben növekednek,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a helyi munkaerőpiacra bevonható </a:t>
            </a:r>
            <a:r>
              <a:rPr lang="hu-HU" sz="1400" b="1" dirty="0"/>
              <a:t>munkaerő-tartalék erősen korlátozott</a:t>
            </a:r>
            <a:r>
              <a:rPr lang="hu-HU" sz="1400" dirty="0"/>
              <a:t>, a korábbiaknál sokkal időigényesebb és komplexebb feladat a munkaerőpiaci integrációs folyamat megvalósítása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a város és térségnek helyi munkaerőpiaca kettős szorításban szenved, egyrészt előny, hogy a </a:t>
            </a:r>
            <a:r>
              <a:rPr lang="hu-HU" sz="1400" b="1" dirty="0"/>
              <a:t>megyeszékhely munkaerő-elszívó hatása </a:t>
            </a:r>
            <a:r>
              <a:rPr lang="hu-HU" sz="1400" dirty="0"/>
              <a:t>érződik a régión belül is, ugyanakkor problémát okoz, hogy ez a folyamat a </a:t>
            </a:r>
            <a:r>
              <a:rPr lang="hu-HU" sz="1400" b="1" dirty="0"/>
              <a:t>járáson belül is hat</a:t>
            </a:r>
            <a:r>
              <a:rPr lang="hu-HU" sz="1400" dirty="0"/>
              <a:t>, a megyeszékhely túlzottan befolyásolhatja a település humán erőforrás-fejlesztési lehetőségeit.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kihívás a gyökeresen </a:t>
            </a:r>
            <a:r>
              <a:rPr lang="hu-HU" sz="1400" b="1" dirty="0"/>
              <a:t>eltérő generációk </a:t>
            </a:r>
            <a:r>
              <a:rPr lang="hu-HU" sz="1400" dirty="0"/>
              <a:t>(Baby </a:t>
            </a:r>
            <a:r>
              <a:rPr lang="hu-HU" sz="1400" dirty="0" err="1"/>
              <a:t>boomerek</a:t>
            </a:r>
            <a:r>
              <a:rPr lang="hu-HU" sz="1400" dirty="0"/>
              <a:t>, X és Y generációk) egyidejű jelenléte a munkaerőpiacon, mely megnehezíti a vállalaton belüli kommunikációt, a termelésirányítást, differenciáltabb munkaszervezést, toborzási stratégiát és motivációs eszközparkot igényel a jövőben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az iparfejlesztés helyi támogató környezetének átalakítása a </a:t>
            </a:r>
            <a:r>
              <a:rPr lang="hu-HU" b="1" dirty="0"/>
              <a:t>negyedik ipari forradalom által generált új minőségi szükségletek </a:t>
            </a:r>
            <a:r>
              <a:rPr lang="hu-HU" dirty="0"/>
              <a:t>megfelelően,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a versenyképes termékek előállítására képes </a:t>
            </a:r>
            <a:r>
              <a:rPr lang="hu-HU" sz="1400" b="1" dirty="0"/>
              <a:t>munkaerőigény </a:t>
            </a:r>
            <a:r>
              <a:rPr lang="hu-HU" sz="1400" dirty="0"/>
              <a:t>biztosítása,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a jelenlegi </a:t>
            </a:r>
            <a:r>
              <a:rPr lang="hu-HU" sz="1400" b="1" dirty="0"/>
              <a:t>foglalkoztatási helyzet átalakulás előtt áll</a:t>
            </a:r>
            <a:r>
              <a:rPr lang="hu-HU" sz="1400" dirty="0"/>
              <a:t>, tekintve az élőmunkára alapozott ipari termelés folyamatos háttérbe szorulását, az intelligens, hálózati kommunikációra képes ipari robotok megjelenését, az ebből fakadó középtávú kihívásokra fel kell készülni,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a helyi kkv-k körében elért </a:t>
            </a:r>
            <a:r>
              <a:rPr lang="hu-HU" b="1" dirty="0"/>
              <a:t>kutatás-fejlesztési eredmény, innováció</a:t>
            </a:r>
            <a:r>
              <a:rPr lang="hu-HU" dirty="0"/>
              <a:t>, szabadalom vagy prototípus </a:t>
            </a:r>
            <a:r>
              <a:rPr lang="hu-HU" b="1" dirty="0"/>
              <a:t>összekapcsolása a keresleti oldallal</a:t>
            </a:r>
            <a:r>
              <a:rPr lang="hu-HU" dirty="0"/>
              <a:t>, a helyi ökoszisztémák, termékekhez kapcsolódó szolgáltatások fejlesztése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b="1" dirty="0"/>
              <a:t>tercier szektor</a:t>
            </a:r>
            <a:r>
              <a:rPr lang="hu-HU" dirty="0"/>
              <a:t>ban működő </a:t>
            </a:r>
            <a:r>
              <a:rPr lang="hu-HU" dirty="0" err="1"/>
              <a:t>mikro</a:t>
            </a:r>
            <a:r>
              <a:rPr lang="hu-HU" dirty="0"/>
              <a:t>- és kisvállalkozások munkaerőigényének biztosítása piaci részesedés növelése, belső fogyasztás és jövedelem cirkulációjának ösztönzése eredményeképp különös tekintettel a város és térsége magas szintű, attraktív életminőségének kiszolgálása érdekében,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864096"/>
          </a:xfrm>
        </p:spPr>
        <p:txBody>
          <a:bodyPr/>
          <a:lstStyle/>
          <a:p>
            <a:r>
              <a:rPr lang="hu-HU" dirty="0"/>
              <a:t>Legfontosabb Kihívások</a:t>
            </a: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762273"/>
            <a:ext cx="7787208" cy="4691063"/>
          </a:xfrm>
        </p:spPr>
        <p:txBody>
          <a:bodyPr>
            <a:normAutofit/>
          </a:bodyPr>
          <a:lstStyle/>
          <a:p>
            <a:pPr algn="ctr"/>
            <a:r>
              <a:rPr lang="hu-HU" sz="2000" b="1" cap="all" dirty="0">
                <a:solidFill>
                  <a:srgbClr val="FF0000"/>
                </a:solidFill>
              </a:rPr>
              <a:t>A Székesfehérvári járás versenyképességének fenntartási kihívásait sikeresen kezelő, tudásalapú foglakoztatást középpontba állító, magas hozzáadott értéket teremtő </a:t>
            </a:r>
          </a:p>
          <a:p>
            <a:pPr algn="ctr"/>
            <a:r>
              <a:rPr lang="hu-HU" sz="2000" b="1" cap="all" dirty="0">
                <a:solidFill>
                  <a:srgbClr val="FF0000"/>
                </a:solidFill>
              </a:rPr>
              <a:t>térségi központ.</a:t>
            </a:r>
            <a:endParaRPr lang="hu-HU" sz="1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864096"/>
          </a:xfrm>
        </p:spPr>
        <p:txBody>
          <a:bodyPr/>
          <a:lstStyle/>
          <a:p>
            <a:r>
              <a:rPr lang="hu-HU" dirty="0"/>
              <a:t>Jövőkép (2020)</a:t>
            </a:r>
          </a:p>
        </p:txBody>
      </p:sp>
      <p:pic>
        <p:nvPicPr>
          <p:cNvPr id="1028" name="Picture 4" descr="Képtalálat a következ&amp;odblac;re: „fehérvár gazdasá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" y="4857765"/>
            <a:ext cx="5296344" cy="20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18" y="4824628"/>
            <a:ext cx="3621782" cy="20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864096"/>
          </a:xfrm>
        </p:spPr>
        <p:txBody>
          <a:bodyPr>
            <a:normAutofit/>
          </a:bodyPr>
          <a:lstStyle/>
          <a:p>
            <a:r>
              <a:rPr lang="hu-HU" dirty="0"/>
              <a:t>Átfogó célok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08314"/>
              </p:ext>
            </p:extLst>
          </p:nvPr>
        </p:nvGraphicFramePr>
        <p:xfrm>
          <a:off x="611560" y="1844823"/>
          <a:ext cx="5400600" cy="446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398">
                  <a:extLst>
                    <a:ext uri="{9D8B030D-6E8A-4147-A177-3AD203B41FA5}">
                      <a16:colId xmlns="" xmlns:a16="http://schemas.microsoft.com/office/drawing/2014/main" val="2579874137"/>
                    </a:ext>
                  </a:extLst>
                </a:gridCol>
                <a:gridCol w="4975202">
                  <a:extLst>
                    <a:ext uri="{9D8B030D-6E8A-4147-A177-3AD203B41FA5}">
                      <a16:colId xmlns="" xmlns:a16="http://schemas.microsoft.com/office/drawing/2014/main" val="4281309551"/>
                    </a:ext>
                  </a:extLst>
                </a:gridCol>
              </a:tblGrid>
              <a:tr h="695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34860677"/>
                  </a:ext>
                </a:extLst>
              </a:tr>
              <a:tr h="1506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>
                          <a:effectLst/>
                        </a:rPr>
                        <a:t>1.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 dirty="0">
                          <a:effectLst/>
                        </a:rPr>
                        <a:t>Munkavállalói kulcskompetenciák fejlesztése a XXI. századi igényeknek megfelelően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2759889"/>
                  </a:ext>
                </a:extLst>
              </a:tr>
              <a:tr h="1131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>
                          <a:effectLst/>
                        </a:rPr>
                        <a:t>2.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 dirty="0">
                          <a:effectLst/>
                        </a:rPr>
                        <a:t>Munkaerőpiaci szereplők felkészítése a negyedik ipari forradalom kihívásaira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67098404"/>
                  </a:ext>
                </a:extLst>
              </a:tr>
              <a:tr h="1131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>
                          <a:effectLst/>
                        </a:rPr>
                        <a:t>3.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000" dirty="0">
                          <a:effectLst/>
                        </a:rPr>
                        <a:t>Helyben megvalósuló foglalkoztatás erősítése a várostérség településein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92432991"/>
                  </a:ext>
                </a:extLst>
              </a:tr>
            </a:tbl>
          </a:graphicData>
        </a:graphic>
      </p:graphicFrame>
      <p:pic>
        <p:nvPicPr>
          <p:cNvPr id="3076" name="Picture 4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13" y="3906217"/>
            <a:ext cx="2951783" cy="29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453199" y="1484784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</a:rPr>
              <a:t>A stratégia 2018. október 31-ig a TOP-6.8.2. kiírás eszközrendszeréhez igazítottan tesz csak vállalást.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350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864096"/>
          </a:xfrm>
        </p:spPr>
        <p:txBody>
          <a:bodyPr>
            <a:normAutofit/>
          </a:bodyPr>
          <a:lstStyle/>
          <a:p>
            <a:r>
              <a:rPr lang="hu-HU" dirty="0"/>
              <a:t>Stratégiai célok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20332"/>
              </p:ext>
            </p:extLst>
          </p:nvPr>
        </p:nvGraphicFramePr>
        <p:xfrm>
          <a:off x="0" y="-227690"/>
          <a:ext cx="9143999" cy="7343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76">
                  <a:extLst>
                    <a:ext uri="{9D8B030D-6E8A-4147-A177-3AD203B41FA5}">
                      <a16:colId xmlns="" xmlns:a16="http://schemas.microsoft.com/office/drawing/2014/main" val="3016791042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3672392448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4220406048"/>
                    </a:ext>
                  </a:extLst>
                </a:gridCol>
                <a:gridCol w="2843807">
                  <a:extLst>
                    <a:ext uri="{9D8B030D-6E8A-4147-A177-3AD203B41FA5}">
                      <a16:colId xmlns="" xmlns:a16="http://schemas.microsoft.com/office/drawing/2014/main" val="2068963425"/>
                    </a:ext>
                  </a:extLst>
                </a:gridCol>
              </a:tblGrid>
              <a:tr h="534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/>
                      </a:r>
                      <a:br>
                        <a:rPr lang="hu-HU" sz="1000" dirty="0">
                          <a:effectLst/>
                        </a:rPr>
                      </a:br>
                      <a:r>
                        <a:rPr lang="hu-HU" sz="1000" dirty="0">
                          <a:effectLst/>
                        </a:rPr>
                        <a:t/>
                      </a:r>
                      <a:br>
                        <a:rPr lang="hu-HU" sz="1000" dirty="0">
                          <a:effectLst/>
                        </a:rPr>
                      </a:b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6551607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0637324"/>
                  </a:ext>
                </a:extLst>
              </a:tr>
              <a:tr h="981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Átfogó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célok: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</a:rPr>
                        <a:t>Munkavállalói kulcskompetenciák fejlesztése a XXI. századi igényeknek megfelelően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</a:rPr>
                        <a:t>Munkaerőpiaci szereplők felkészítése a negyedik ipari forradalom kihívásaira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</a:rPr>
                        <a:t> Helyben megvalósuló foglalkoztatás erősítése a várostérség településein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="" xmlns:a16="http://schemas.microsoft.com/office/drawing/2014/main" val="1617549475"/>
                  </a:ext>
                </a:extLst>
              </a:tr>
              <a:tr h="1092645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 err="1">
                          <a:effectLst/>
                        </a:rPr>
                        <a:t>Speci-fikus</a:t>
                      </a:r>
                      <a:endParaRPr lang="hu-H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célok: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Vállalaton belüli kooperatív (WBL) képzési modellek kidolgozása és a duális képzés </a:t>
                      </a:r>
                      <a:r>
                        <a:rPr lang="hu-HU" sz="1400" dirty="0" err="1">
                          <a:effectLst/>
                        </a:rPr>
                        <a:t>továbbfejlesztése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Munkáltatók ismeretszintjének növelése az ipari folyamatok teljes </a:t>
                      </a:r>
                      <a:r>
                        <a:rPr lang="hu-HU" sz="1400" dirty="0" err="1">
                          <a:effectLst/>
                        </a:rPr>
                        <a:t>digitalizációjáról</a:t>
                      </a:r>
                      <a:r>
                        <a:rPr lang="hu-HU" sz="1400" dirty="0">
                          <a:effectLst/>
                        </a:rPr>
                        <a:t>(Ipar 4.0)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A tercier szektorban működő mikro- és kisvállalkozások humánerőforrás fejlesztésének, bővítésének támogatása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="" xmlns:a16="http://schemas.microsoft.com/office/drawing/2014/main" val="395187840"/>
                  </a:ext>
                </a:extLst>
              </a:tr>
              <a:tr h="128361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Integrált, intenzív munkaerőpiaci szolgáltatások kialakítása a nehezen foglalkoztatható rétegek munkaerőpiaci mobilizációja érdekében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A KKV-k segítése a tudásintenzív, magas hozzáadott értékű beruházási forrásokhoz való hozzáféréshez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Önfoglalkoztatást és vállalkozóvá válást segítő elérhető szolgáltatások bővítése és integrációja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="" xmlns:a16="http://schemas.microsoft.com/office/drawing/2014/main" val="2600289529"/>
                  </a:ext>
                </a:extLst>
              </a:tr>
              <a:tr h="1472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Pályaorientációt és munkaszocializációt segítő innovatív szolgáltatások biztosítása a fiatalok számára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Munkáltatók felkészítése a </a:t>
                      </a:r>
                      <a:r>
                        <a:rPr lang="hu-HU" sz="1400" dirty="0" err="1">
                          <a:effectLst/>
                        </a:rPr>
                        <a:t>intergenerációs</a:t>
                      </a:r>
                      <a:r>
                        <a:rPr lang="hu-HU" sz="1400" dirty="0">
                          <a:effectLst/>
                        </a:rPr>
                        <a:t> munkafolyamatok szervezésére,  a generációk közötti együttműködés javítására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Atipikus foglalkoztatási formák elterjesztésének népszerűsítése, támogatása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="" xmlns:a16="http://schemas.microsoft.com/office/drawing/2014/main" val="1057832896"/>
                  </a:ext>
                </a:extLst>
              </a:tr>
              <a:tr h="12110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>
                          <a:effectLst/>
                        </a:rPr>
                        <a:t>Munkáltatók érzékenyítése az eltérő igényű munkavállalók toborzása, felkészítése és megtartása érdekében 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</a:rPr>
                        <a:t>Gyermekellátási és más humánszolgáltatások erőforrás fejlesztése a várostérségben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="" xmlns:a16="http://schemas.microsoft.com/office/drawing/2014/main" val="338294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26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428267" cy="864096"/>
          </a:xfrm>
        </p:spPr>
        <p:txBody>
          <a:bodyPr>
            <a:normAutofit/>
          </a:bodyPr>
          <a:lstStyle/>
          <a:p>
            <a:r>
              <a:rPr lang="hu-HU" dirty="0"/>
              <a:t>Célzott projekt csomagok tervezési elvei (2017-2018)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952057"/>
              </p:ext>
            </p:extLst>
          </p:nvPr>
        </p:nvGraphicFramePr>
        <p:xfrm>
          <a:off x="971600" y="1628800"/>
          <a:ext cx="705678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210246"/>
              </p:ext>
            </p:extLst>
          </p:nvPr>
        </p:nvGraphicFramePr>
        <p:xfrm>
          <a:off x="1115616" y="1397000"/>
          <a:ext cx="736848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4054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580395" cy="864096"/>
          </a:xfrm>
        </p:spPr>
        <p:txBody>
          <a:bodyPr>
            <a:normAutofit/>
          </a:bodyPr>
          <a:lstStyle/>
          <a:p>
            <a:r>
              <a:rPr lang="hu-HU" dirty="0" err="1"/>
              <a:t>NeVESÍTETT</a:t>
            </a:r>
            <a:r>
              <a:rPr lang="hu-HU" dirty="0"/>
              <a:t> projekt csomagok (2017-2018)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7348145"/>
              </p:ext>
            </p:extLst>
          </p:nvPr>
        </p:nvGraphicFramePr>
        <p:xfrm>
          <a:off x="971600" y="1628800"/>
          <a:ext cx="705678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70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675</Words>
  <Application>Microsoft Office PowerPoint</Application>
  <PresentationFormat>Diavetítés a képernyőre (4:3 oldalarány)</PresentationFormat>
  <Paragraphs>96</Paragraphs>
  <Slides>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Office-téma</vt:lpstr>
      <vt:lpstr>A Székesfehérvári Foglalkoztatási StrAtégia   </vt:lpstr>
      <vt:lpstr>Érintettek bevonása a sTrAtégia alkotásba</vt:lpstr>
      <vt:lpstr>Legfontosabb Kihívások</vt:lpstr>
      <vt:lpstr>Jövőkép (2020)</vt:lpstr>
      <vt:lpstr>Átfogó célok</vt:lpstr>
      <vt:lpstr>Stratégiai célok</vt:lpstr>
      <vt:lpstr>Célzott projekt csomagok tervezési elvei (2017-2018)</vt:lpstr>
      <vt:lpstr>NeVESÍTETT projekt csomagok (2017-2018)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Mahler Balázs</cp:lastModifiedBy>
  <cp:revision>75</cp:revision>
  <dcterms:created xsi:type="dcterms:W3CDTF">2014-03-03T11:13:53Z</dcterms:created>
  <dcterms:modified xsi:type="dcterms:W3CDTF">2016-12-16T18:59:48Z</dcterms:modified>
</cp:coreProperties>
</file>