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1"/>
  </p:notesMasterIdLst>
  <p:sldIdLst>
    <p:sldId id="256" r:id="rId2"/>
    <p:sldId id="259" r:id="rId3"/>
    <p:sldId id="265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>
        <p:scale>
          <a:sx n="74" d="100"/>
          <a:sy n="74" d="100"/>
        </p:scale>
        <p:origin x="-11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Munka1!$A$2:$A$9</c:f>
              <c:strCache>
                <c:ptCount val="8"/>
                <c:pt idx="0">
                  <c:v>Székesfehérvár járás</c:v>
                </c:pt>
                <c:pt idx="1">
                  <c:v>Dunaújvárosi járás</c:v>
                </c:pt>
                <c:pt idx="2">
                  <c:v>Sárbogárdi járás</c:v>
                </c:pt>
                <c:pt idx="3">
                  <c:v>Enyingi járás</c:v>
                </c:pt>
                <c:pt idx="4">
                  <c:v>Martonvásári járás</c:v>
                </c:pt>
                <c:pt idx="5">
                  <c:v>Bicskei járás</c:v>
                </c:pt>
                <c:pt idx="6">
                  <c:v>Móri járás</c:v>
                </c:pt>
                <c:pt idx="7">
                  <c:v>Gárdonyi járás</c:v>
                </c:pt>
              </c:strCache>
            </c:strRef>
          </c:cat>
          <c:val>
            <c:numRef>
              <c:f>Munka1!$B$2:$B$9</c:f>
              <c:numCache>
                <c:formatCode>General</c:formatCode>
                <c:ptCount val="8"/>
                <c:pt idx="0">
                  <c:v>2644</c:v>
                </c:pt>
                <c:pt idx="1">
                  <c:v>2620</c:v>
                </c:pt>
                <c:pt idx="2">
                  <c:v>923</c:v>
                </c:pt>
                <c:pt idx="3">
                  <c:v>689</c:v>
                </c:pt>
                <c:pt idx="4">
                  <c:v>688</c:v>
                </c:pt>
                <c:pt idx="5">
                  <c:v>487</c:v>
                </c:pt>
                <c:pt idx="6">
                  <c:v>483</c:v>
                </c:pt>
                <c:pt idx="7">
                  <c:v>411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2016.11.30.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2016.11.30.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2016.11.30.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2016.11.30.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2016.11.30.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2016.11.30.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2016.11.30.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2016.11.30.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2016.11.30.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7416824" cy="1440160"/>
          </a:xfrm>
        </p:spPr>
        <p:txBody>
          <a:bodyPr/>
          <a:lstStyle/>
          <a:p>
            <a:r>
              <a:rPr lang="hu-HU" dirty="0" smtClean="0"/>
              <a:t>A székesfehérvári járás munkaerő-piaci helyzete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lAKÓNÉPESSÉG</a:t>
            </a:r>
            <a:r>
              <a:rPr lang="hu-HU" dirty="0" smtClean="0"/>
              <a:t> (fő)</a:t>
            </a:r>
            <a:endParaRPr lang="hu-HU" dirty="0"/>
          </a:p>
        </p:txBody>
      </p:sp>
      <p:pic>
        <p:nvPicPr>
          <p:cNvPr id="6" name="Kép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68761"/>
            <a:ext cx="7920880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444491" cy="864096"/>
          </a:xfrm>
        </p:spPr>
        <p:txBody>
          <a:bodyPr>
            <a:normAutofit/>
          </a:bodyPr>
          <a:lstStyle/>
          <a:p>
            <a:r>
              <a:rPr lang="hu-HU" dirty="0"/>
              <a:t>Természetes szaporodás, fogyás (ezrelék)</a:t>
            </a:r>
          </a:p>
        </p:txBody>
      </p:sp>
      <p:pic>
        <p:nvPicPr>
          <p:cNvPr id="3" name="Kép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89" y="1340768"/>
            <a:ext cx="8012443" cy="496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55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6788307" cy="864096"/>
          </a:xfrm>
        </p:spPr>
        <p:txBody>
          <a:bodyPr/>
          <a:lstStyle/>
          <a:p>
            <a:r>
              <a:rPr lang="hu-HU" dirty="0"/>
              <a:t>Vándorlási egyenleg (ezrelék)</a:t>
            </a:r>
          </a:p>
        </p:txBody>
      </p:sp>
      <p:pic>
        <p:nvPicPr>
          <p:cNvPr id="5" name="Kép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86" y="1412776"/>
            <a:ext cx="8012443" cy="507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03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188640"/>
            <a:ext cx="7940435" cy="864096"/>
          </a:xfrm>
        </p:spPr>
        <p:txBody>
          <a:bodyPr>
            <a:normAutofit/>
          </a:bodyPr>
          <a:lstStyle/>
          <a:p>
            <a:r>
              <a:rPr lang="hu-HU" dirty="0"/>
              <a:t>A fejér </a:t>
            </a:r>
            <a:r>
              <a:rPr lang="hu-HU" dirty="0" smtClean="0"/>
              <a:t>megyei Regisztrált </a:t>
            </a:r>
            <a:r>
              <a:rPr lang="hu-HU" dirty="0" smtClean="0"/>
              <a:t>álláskeresők járásonkénti </a:t>
            </a:r>
            <a:r>
              <a:rPr lang="hu-HU" dirty="0" smtClean="0"/>
              <a:t>eloszlása </a:t>
            </a:r>
            <a:r>
              <a:rPr lang="hu-HU" dirty="0" smtClean="0"/>
              <a:t>(fő</a:t>
            </a:r>
            <a:r>
              <a:rPr lang="hu-HU" dirty="0" smtClean="0"/>
              <a:t>)</a:t>
            </a:r>
            <a:endParaRPr lang="hu-HU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0251258"/>
              </p:ext>
            </p:extLst>
          </p:nvPr>
        </p:nvGraphicFramePr>
        <p:xfrm>
          <a:off x="447989" y="1397000"/>
          <a:ext cx="8228467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6588224" y="5773906"/>
            <a:ext cx="2555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2123728" y="5819397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2843808" y="6392361"/>
            <a:ext cx="6068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200" dirty="0"/>
              <a:t>Fejér Megyei Kormányhivatal Foglalkoztatási </a:t>
            </a:r>
            <a:r>
              <a:rPr lang="hu-HU" sz="1200" dirty="0" smtClean="0"/>
              <a:t>Főosztálya, 2016. október 31. adatok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215355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372483" cy="864096"/>
          </a:xfrm>
        </p:spPr>
        <p:txBody>
          <a:bodyPr/>
          <a:lstStyle/>
          <a:p>
            <a:r>
              <a:rPr lang="hu-HU" dirty="0" smtClean="0"/>
              <a:t>Álláskeresők megoszlása a székesfehérvári </a:t>
            </a:r>
            <a:r>
              <a:rPr lang="hu-HU" dirty="0" smtClean="0"/>
              <a:t>járásban</a:t>
            </a:r>
            <a:endParaRPr lang="hu-HU" dirty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725278"/>
              </p:ext>
            </p:extLst>
          </p:nvPr>
        </p:nvGraphicFramePr>
        <p:xfrm>
          <a:off x="447989" y="1268762"/>
          <a:ext cx="8156459" cy="4980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32578"/>
                <a:gridCol w="1238034"/>
                <a:gridCol w="2985847"/>
              </a:tblGrid>
              <a:tr h="6398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Alcsoportok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Fő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Százalékos </a:t>
                      </a:r>
                      <a:r>
                        <a:rPr lang="hu-HU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megoszlás alcsoporton belül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49735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pályakezdők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275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9735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nem pályakezdők 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2369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37844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fizikai állományú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1944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74%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7844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szellemi állományú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7844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nő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1470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37844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férfi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1174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37844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max</a:t>
                      </a:r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r>
                        <a:rPr lang="hu-HU" sz="14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 </a:t>
                      </a:r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általános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828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7844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szakmunkás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684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7844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érettségizett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879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7844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felsőfokú végzettség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784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 éves vagy az alatti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426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37844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26-35 éves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37844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36-45 éves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528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37844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46-50 éves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245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37844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 évesnél idősebb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964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9735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legfeljebb 6 hónapja nyilvántartott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1677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9735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7-12 hónapja nyilvántartott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304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9735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több mint 12 hónapja nyilvántartott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683568" y="6490497"/>
            <a:ext cx="82284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200" dirty="0"/>
              <a:t>Fejér Megyei Kormányhivatal Foglalkoztatási </a:t>
            </a:r>
            <a:r>
              <a:rPr lang="hu-HU" sz="1200" dirty="0" smtClean="0"/>
              <a:t>Főosztálya, 2016. október 31. adatok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215355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332656"/>
            <a:ext cx="7796419" cy="864096"/>
          </a:xfrm>
        </p:spPr>
        <p:txBody>
          <a:bodyPr>
            <a:normAutofit fontScale="90000"/>
          </a:bodyPr>
          <a:lstStyle/>
          <a:p>
            <a:r>
              <a:rPr lang="hu-HU" dirty="0"/>
              <a:t>Betöltetlen álláshelyek </a:t>
            </a:r>
            <a:r>
              <a:rPr lang="hu-HU" dirty="0" smtClean="0"/>
              <a:t>ágazatonként</a:t>
            </a:r>
            <a:br>
              <a:rPr lang="hu-HU" dirty="0" smtClean="0"/>
            </a:br>
            <a:r>
              <a:rPr lang="hu-HU" dirty="0" smtClean="0"/>
              <a:t>(</a:t>
            </a:r>
            <a:r>
              <a:rPr lang="hu-HU" sz="1800" dirty="0" smtClean="0"/>
              <a:t>Fejér </a:t>
            </a:r>
            <a:r>
              <a:rPr lang="hu-HU" sz="1800" dirty="0"/>
              <a:t>Megyei Kormányhivatal Foglalkoztatási Főosztálya, 2016. október 31</a:t>
            </a:r>
            <a:r>
              <a:rPr lang="hu-HU" sz="1800" dirty="0" smtClean="0"/>
              <a:t>.)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905584"/>
              </p:ext>
            </p:extLst>
          </p:nvPr>
        </p:nvGraphicFramePr>
        <p:xfrm>
          <a:off x="611560" y="1340767"/>
          <a:ext cx="7416824" cy="54312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6159"/>
                <a:gridCol w="2590665"/>
              </a:tblGrid>
              <a:tr h="1788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Ágazat</a:t>
                      </a:r>
                      <a:endParaRPr lang="hu-HU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828" marR="648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Fő</a:t>
                      </a:r>
                    </a:p>
                  </a:txBody>
                  <a:tcPr marL="64828" marR="64828" marT="0" marB="0"/>
                </a:tc>
              </a:tr>
              <a:tr h="178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 Mezőgazdaság, erdőgazdálkodás, halászat</a:t>
                      </a:r>
                    </a:p>
                  </a:txBody>
                  <a:tcPr marL="64828" marR="648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</a:p>
                  </a:txBody>
                  <a:tcPr marL="64828" marR="64828" marT="0" marB="0" anchor="ctr"/>
                </a:tc>
              </a:tr>
              <a:tr h="178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  Bányászat, kőfejtés</a:t>
                      </a:r>
                    </a:p>
                  </a:txBody>
                  <a:tcPr marL="64828" marR="648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64828" marR="64828" marT="0" marB="0" anchor="ctr"/>
                </a:tc>
              </a:tr>
              <a:tr h="178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  Feldolgozóipar</a:t>
                      </a:r>
                    </a:p>
                  </a:txBody>
                  <a:tcPr marL="64828" marR="648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304</a:t>
                      </a:r>
                    </a:p>
                  </a:txBody>
                  <a:tcPr marL="64828" marR="64828" marT="0" marB="0" anchor="ctr"/>
                </a:tc>
              </a:tr>
              <a:tr h="3353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  Villamosenergia-, gáz-, gőzellátás, légkondicionálás</a:t>
                      </a:r>
                    </a:p>
                  </a:txBody>
                  <a:tcPr marL="64828" marR="648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64828" marR="64828" marT="0" marB="0" anchor="ctr"/>
                </a:tc>
              </a:tr>
              <a:tr h="3577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  Vízellátás; szennyvíz gyűjtése, kezelése, hulladékgazdálkodás, szennyeződésmentesítés</a:t>
                      </a:r>
                    </a:p>
                  </a:txBody>
                  <a:tcPr marL="64828" marR="648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64828" marR="64828" marT="0" marB="0" anchor="ctr"/>
                </a:tc>
              </a:tr>
              <a:tr h="178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  Építőipar</a:t>
                      </a:r>
                    </a:p>
                  </a:txBody>
                  <a:tcPr marL="64828" marR="648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64828" marR="64828" marT="0" marB="0" anchor="ctr"/>
                </a:tc>
              </a:tr>
              <a:tr h="178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  Kereskedelem, gépjárműjavítás</a:t>
                      </a:r>
                    </a:p>
                  </a:txBody>
                  <a:tcPr marL="64828" marR="648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110</a:t>
                      </a:r>
                    </a:p>
                  </a:txBody>
                  <a:tcPr marL="64828" marR="64828" marT="0" marB="0" anchor="ctr"/>
                </a:tc>
              </a:tr>
              <a:tr h="178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  Szállítás, raktározás</a:t>
                      </a:r>
                    </a:p>
                  </a:txBody>
                  <a:tcPr marL="64828" marR="648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64828" marR="64828" marT="0" marB="0" anchor="ctr"/>
                </a:tc>
              </a:tr>
              <a:tr h="178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 Szálláshely-szolgáltatás, vendéglátás</a:t>
                      </a:r>
                    </a:p>
                  </a:txBody>
                  <a:tcPr marL="64828" marR="648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64828" marR="64828" marT="0" marB="0" anchor="ctr"/>
                </a:tc>
              </a:tr>
              <a:tr h="178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  Információ, kommunikáció</a:t>
                      </a:r>
                    </a:p>
                  </a:txBody>
                  <a:tcPr marL="64828" marR="648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64828" marR="64828" marT="0" marB="0" anchor="ctr"/>
                </a:tc>
              </a:tr>
              <a:tr h="178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  Pénzügyi, biztosítási tevékenység</a:t>
                      </a:r>
                    </a:p>
                  </a:txBody>
                  <a:tcPr marL="64828" marR="648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64828" marR="64828" marT="0" marB="0" anchor="ctr"/>
                </a:tc>
              </a:tr>
              <a:tr h="178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  Ingatlanügyletek</a:t>
                      </a:r>
                    </a:p>
                  </a:txBody>
                  <a:tcPr marL="64828" marR="648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77</a:t>
                      </a:r>
                    </a:p>
                  </a:txBody>
                  <a:tcPr marL="64828" marR="64828" marT="0" marB="0" anchor="ctr"/>
                </a:tc>
              </a:tr>
              <a:tr h="178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  Szakmai, tudományos, műszaki tevékenység</a:t>
                      </a:r>
                    </a:p>
                  </a:txBody>
                  <a:tcPr marL="64828" marR="648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64828" marR="64828" marT="0" marB="0" anchor="ctr"/>
                </a:tc>
              </a:tr>
              <a:tr h="3353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  Adminisztratív és szolgáltatást támogató tevékenység</a:t>
                      </a:r>
                    </a:p>
                  </a:txBody>
                  <a:tcPr marL="64828" marR="648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77</a:t>
                      </a:r>
                    </a:p>
                  </a:txBody>
                  <a:tcPr marL="64828" marR="64828" marT="0" marB="0" anchor="ctr"/>
                </a:tc>
              </a:tr>
              <a:tr h="3353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  Közigazgatás, védelem; kötelező társadalombiztosítás</a:t>
                      </a:r>
                    </a:p>
                  </a:txBody>
                  <a:tcPr marL="64828" marR="648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567</a:t>
                      </a:r>
                    </a:p>
                  </a:txBody>
                  <a:tcPr marL="64828" marR="64828" marT="0" marB="0" anchor="ctr"/>
                </a:tc>
              </a:tr>
              <a:tr h="178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  Oktatás</a:t>
                      </a:r>
                    </a:p>
                  </a:txBody>
                  <a:tcPr marL="64828" marR="648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64828" marR="64828" marT="0" marB="0" anchor="ctr"/>
                </a:tc>
              </a:tr>
              <a:tr h="178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  Humán-egészségügyi, szociális ellátás</a:t>
                      </a:r>
                    </a:p>
                  </a:txBody>
                  <a:tcPr marL="64828" marR="648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</a:p>
                  </a:txBody>
                  <a:tcPr marL="64828" marR="64828" marT="0" marB="0" anchor="ctr"/>
                </a:tc>
              </a:tr>
              <a:tr h="178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  Művészet, szórakoztatás, szabad idő</a:t>
                      </a:r>
                    </a:p>
                  </a:txBody>
                  <a:tcPr marL="64828" marR="648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64828" marR="64828" marT="0" marB="0" anchor="ctr"/>
                </a:tc>
              </a:tr>
              <a:tr h="178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  Egyéb szolgáltatás</a:t>
                      </a:r>
                    </a:p>
                  </a:txBody>
                  <a:tcPr marL="64828" marR="648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64828" marR="64828" marT="0" marB="0" anchor="ctr"/>
                </a:tc>
              </a:tr>
              <a:tr h="3989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  Háztartás munkaadói tevékenysége; termék előállítása, szolgáltatás végzése saját fogyasztásra</a:t>
                      </a:r>
                    </a:p>
                  </a:txBody>
                  <a:tcPr marL="64828" marR="6482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hu-HU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828" marR="64828" marT="0" marB="0" anchor="ctr"/>
                </a:tc>
              </a:tr>
              <a:tr h="178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  Területen kívüli szervezet</a:t>
                      </a:r>
                    </a:p>
                  </a:txBody>
                  <a:tcPr marL="64828" marR="648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64828" marR="64828" marT="0" marB="0" anchor="ctr"/>
                </a:tc>
              </a:tr>
              <a:tr h="178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Összesen</a:t>
                      </a:r>
                    </a:p>
                  </a:txBody>
                  <a:tcPr marL="64828" marR="648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1380</a:t>
                      </a:r>
                    </a:p>
                  </a:txBody>
                  <a:tcPr marL="64828" marR="6482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55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SWOT elemzés</a:t>
            </a:r>
            <a:endParaRPr lang="hu-HU" dirty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856892"/>
              </p:ext>
            </p:extLst>
          </p:nvPr>
        </p:nvGraphicFramePr>
        <p:xfrm>
          <a:off x="107504" y="1261975"/>
          <a:ext cx="8928992" cy="5596024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4464496"/>
                <a:gridCol w="4464496"/>
              </a:tblGrid>
              <a:tr h="1670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Erősségek</a:t>
                      </a:r>
                    </a:p>
                  </a:txBody>
                  <a:tcPr marL="39325" marR="393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Gyengeségek</a:t>
                      </a:r>
                    </a:p>
                  </a:txBody>
                  <a:tcPr marL="39325" marR="39325" marT="0" marB="0">
                    <a:noFill/>
                  </a:tcPr>
                </a:tc>
              </a:tr>
              <a:tr h="2421876">
                <a:tc>
                  <a:txBody>
                    <a:bodyPr/>
                    <a:lstStyle/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város jelentős gazdasági centrum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Erős ipar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Az egész megyében a foglalkoztatók számára vonzó környezet  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Sokszínű KKV szektor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lakosság végzettségi szintje, foglalkoztatási mutatói kedvezőbbek az országos, regionális, megyei és nagyvárosi átlagnál 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Magas feldolgozóipari foglalkoztatott arány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Alacsonyabb inaktív kereső és eltartott arány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Kedvező közlekedés-földrajzi adottságok, centrális elhelyezkedés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Jelentős nemzetközi szinten is elismert nagyvállalati, illetve ipari parki infrastruktúra és kapacitás jelenlét</a:t>
                      </a:r>
                    </a:p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39325" marR="393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munkaerő nem megfelelő képzettsége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jelenleg nem foglalkoztatottak hátrányos szociális, mentális helyzete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Tercier szektor erőforrás hiánya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foglalkoztatók </a:t>
                      </a:r>
                      <a:r>
                        <a:rPr lang="hu-H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felkészületlensége</a:t>
                      </a:r>
                      <a:r>
                        <a:rPr lang="hu-HU" sz="10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hu-H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az </a:t>
                      </a:r>
                      <a:r>
                        <a:rPr lang="hu-H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új generációk és a hátrányos helyzetű munkavállalók alkalmazására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Atipikus foglalkoztatás diszfunkciói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Magas fluktuáció a foglalkoztatottak körében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Vállalati „átcsábítások”, nem lojális munkavállalók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Alacsonyfokú </a:t>
                      </a:r>
                      <a:r>
                        <a:rPr lang="hu-H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K+F+I tevékenység, különösen a KKV-kat, illetve a szolgáltatási szektort érintően 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További fejlődések gátja lehet a képzési kimenetek és a gazdasági igények közötti összhang alacsony szintje, a munkaerő-kereslet és kínálat közötti különbségek </a:t>
                      </a:r>
                    </a:p>
                  </a:txBody>
                  <a:tcPr marL="39325" marR="39325" marT="0" marB="0">
                    <a:noFill/>
                  </a:tcPr>
                </a:tc>
              </a:tr>
              <a:tr h="167060"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Lehetőségek</a:t>
                      </a:r>
                    </a:p>
                  </a:txBody>
                  <a:tcPr marL="39325" marR="393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Veszélyek</a:t>
                      </a:r>
                    </a:p>
                  </a:txBody>
                  <a:tcPr marL="39325" marR="39325" marT="0" marB="0">
                    <a:noFill/>
                  </a:tcPr>
                </a:tc>
              </a:tr>
              <a:tr h="2840028">
                <a:tc>
                  <a:txBody>
                    <a:bodyPr/>
                    <a:lstStyle/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Fehérvári közép- és felsőoktatás fejlesztése, kooperatív képzési modellek a műszaki területeken túl is, a duális képzés ösztönzése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Nemzetközi jelentőségű gazdasági centrum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Pályaorientáció fejlesztése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Negyedik ipari forradalom kínálta </a:t>
                      </a:r>
                      <a:r>
                        <a:rPr lang="hu-HU" sz="1000" b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okosgyárak</a:t>
                      </a:r>
                      <a:r>
                        <a:rPr lang="hu-HU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új munkaköröket hoznak létre 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Innovatív KKV és az ipar </a:t>
                      </a:r>
                      <a:r>
                        <a:rPr lang="hu-HU" sz="1000" b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ökoszisztémákba </a:t>
                      </a:r>
                      <a:r>
                        <a:rPr lang="hu-HU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szervezése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Humán szolgáltatások hálózatba szervezése, hatékonyság növelése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Székesfehérvár vonzóvá tétele a dolgozók számára annak érdekében, hogy itt tartsuk a szakembereket (lakhatási támogatás, továbbképzések biztosítása pl.)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Növekvő igények a magas hozzáadott érték megtermeléséhez szükséges magasan képzett munkaerő iránt 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b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Felsőoktatás-Önkormányzat-Vállalkozások</a:t>
                      </a:r>
                      <a:r>
                        <a:rPr lang="hu-HU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együttműködésének erősítése</a:t>
                      </a:r>
                    </a:p>
                  </a:txBody>
                  <a:tcPr marL="39325" marR="393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Budapest elszívó hatása, ami nem csak a munkavállaláskor, de a felsőfokú tanulmányok esetében is előfordulhat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Társadalmi csoportok végleges kiszorulása a munkaerőpiacról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Munkaerő további fluktuálódása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Térség nagyobb városai dinamikusabb fejlődést produkálnak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Közfoglalkoztatás életstratégiává válása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Környező nagyobb városok előnybe kerülnek a munkaerőért folytatott versenyben 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munkaerőpiac igényeit korrigálni nem tudó intézményrendszer 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Válságra érzékeny exportorientált iparkoncentráció, illetve annak piaci </a:t>
                      </a:r>
                      <a:r>
                        <a:rPr lang="hu-H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lehetőségeinek </a:t>
                      </a:r>
                      <a:r>
                        <a:rPr lang="hu-H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beszűkülése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negyedik ipari forradalom nyomán jelentős számú ipari munkahely szűnhet meg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u-H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Növekvő </a:t>
                      </a:r>
                      <a:r>
                        <a:rPr lang="hu-H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generációs </a:t>
                      </a:r>
                      <a:r>
                        <a:rPr lang="hu-H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konfliktusok a munkahelyeken</a:t>
                      </a:r>
                    </a:p>
                  </a:txBody>
                  <a:tcPr marL="39325" marR="39325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55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</TotalTime>
  <Words>617</Words>
  <Application>Microsoft Office PowerPoint</Application>
  <PresentationFormat>Diavetítés a képernyőre (4:3 oldalarány)</PresentationFormat>
  <Paragraphs>159</Paragraphs>
  <Slides>9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A székesfehérvári járás munkaerő-piaci helyzete</vt:lpstr>
      <vt:lpstr>lAKÓNÉPESSÉG (fő)</vt:lpstr>
      <vt:lpstr>Természetes szaporodás, fogyás (ezrelék)</vt:lpstr>
      <vt:lpstr>Vándorlási egyenleg (ezrelék)</vt:lpstr>
      <vt:lpstr>A fejér megyei Regisztrált álláskeresők járásonkénti eloszlása (fő)</vt:lpstr>
      <vt:lpstr>Álláskeresők megoszlása a székesfehérvári járásban</vt:lpstr>
      <vt:lpstr>Betöltetlen álláshelyek ágazatonként (Fejér Megyei Kormányhivatal Foglalkoztatási Főosztálya, 2016. október 31.) </vt:lpstr>
      <vt:lpstr>SWOT elemzés</vt:lpstr>
      <vt:lpstr>KÖSZÖNÖM  A FIGYELMET!</vt:lpstr>
    </vt:vector>
  </TitlesOfParts>
  <Company>novak.adam@gmail.com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Ruff Tamás</cp:lastModifiedBy>
  <cp:revision>85</cp:revision>
  <dcterms:created xsi:type="dcterms:W3CDTF">2014-03-03T11:13:53Z</dcterms:created>
  <dcterms:modified xsi:type="dcterms:W3CDTF">2016-11-30T11:02:06Z</dcterms:modified>
</cp:coreProperties>
</file>