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2016. 10. 27.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2016. 10. 27.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2016. 10. 27.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96170" y="1412776"/>
            <a:ext cx="4640326" cy="1440160"/>
          </a:xfrm>
        </p:spPr>
        <p:txBody>
          <a:bodyPr/>
          <a:lstStyle/>
          <a:p>
            <a:r>
              <a:rPr lang="hu-HU" sz="2800" dirty="0" smtClean="0"/>
              <a:t>Székesfehérvár </a:t>
            </a:r>
            <a:r>
              <a:rPr lang="hu-HU" sz="2800" dirty="0"/>
              <a:t>és járása foglalkoztatási célú együttműködési lehetősége </a:t>
            </a:r>
            <a:endParaRPr lang="hu-HU" sz="28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49" y="1052736"/>
            <a:ext cx="3974021" cy="39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8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u-HU" sz="2400" dirty="0"/>
              <a:t>Megnyitó</a:t>
            </a:r>
          </a:p>
          <a:p>
            <a:pPr marL="457200" indent="-457200">
              <a:buFont typeface="+mj-lt"/>
              <a:buAutoNum type="arabicParenR"/>
            </a:pPr>
            <a:r>
              <a:rPr lang="hu-HU" sz="2400" dirty="0"/>
              <a:t>Együttműködési megállapodás megvitatása, elfogadása</a:t>
            </a:r>
          </a:p>
          <a:p>
            <a:pPr marL="457200" indent="-457200">
              <a:buFont typeface="+mj-lt"/>
              <a:buAutoNum type="arabicParenR"/>
            </a:pPr>
            <a:r>
              <a:rPr lang="hu-HU" sz="2400" dirty="0"/>
              <a:t>Irányító Csoport megválasztása,</a:t>
            </a:r>
          </a:p>
          <a:p>
            <a:pPr marL="457200" indent="-457200">
              <a:buFont typeface="+mj-lt"/>
              <a:buAutoNum type="arabicParenR"/>
            </a:pPr>
            <a:r>
              <a:rPr lang="hu-HU" sz="2400" dirty="0"/>
              <a:t>Irányító Csoport elnökének megválasztása</a:t>
            </a:r>
          </a:p>
          <a:p>
            <a:pPr marL="457200" indent="-457200">
              <a:buFont typeface="+mj-lt"/>
              <a:buAutoNum type="arabicParenR"/>
            </a:pPr>
            <a:r>
              <a:rPr lang="hu-HU" sz="2400" dirty="0" smtClean="0"/>
              <a:t>Egyebek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065908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Napirendek</a:t>
            </a:r>
            <a:endParaRPr lang="hu-HU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3" y="1557743"/>
            <a:ext cx="1042154" cy="10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331640" y="2780927"/>
            <a:ext cx="5904656" cy="1296145"/>
          </a:xfrm>
        </p:spPr>
        <p:txBody>
          <a:bodyPr/>
          <a:lstStyle/>
          <a:p>
            <a:pPr algn="ctr"/>
            <a:r>
              <a:rPr lang="hu-HU" b="1" dirty="0" smtClean="0"/>
              <a:t>A KIINDULÁSI HELYZET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3" y="1557743"/>
            <a:ext cx="1042154" cy="10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979712" y="1700808"/>
            <a:ext cx="5111750" cy="4345554"/>
          </a:xfrm>
        </p:spPr>
        <p:txBody>
          <a:bodyPr>
            <a:normAutofit fontScale="62500" lnSpcReduction="20000"/>
          </a:bodyPr>
          <a:lstStyle/>
          <a:p>
            <a:r>
              <a:rPr lang="hu-HU" sz="3400" dirty="0" smtClean="0"/>
              <a:t>Pályázat </a:t>
            </a:r>
            <a:r>
              <a:rPr lang="hu-HU" sz="3400" dirty="0"/>
              <a:t>beadása</a:t>
            </a:r>
          </a:p>
          <a:p>
            <a:r>
              <a:rPr lang="hu-HU" sz="3400" dirty="0" smtClean="0"/>
              <a:t>Támogatási </a:t>
            </a:r>
            <a:r>
              <a:rPr lang="hu-HU" sz="3400" dirty="0"/>
              <a:t>szerződés hatályba lépése</a:t>
            </a:r>
          </a:p>
          <a:p>
            <a:endParaRPr lang="hu-HU" sz="3400" dirty="0"/>
          </a:p>
          <a:p>
            <a:r>
              <a:rPr lang="hu-HU" sz="3400" dirty="0"/>
              <a:t>2016.12.31-ig 3-as „előkészítési” feladat </a:t>
            </a:r>
          </a:p>
          <a:p>
            <a:pPr lvl="1"/>
            <a:r>
              <a:rPr lang="hu-HU" sz="3400" dirty="0"/>
              <a:t>Székesfehérvár és Járása Foglalkoztatási Stratégia</a:t>
            </a:r>
          </a:p>
          <a:p>
            <a:pPr lvl="1"/>
            <a:r>
              <a:rPr lang="hu-HU" sz="3400" dirty="0"/>
              <a:t>Megvalósíthatósági tanulmány</a:t>
            </a:r>
          </a:p>
          <a:p>
            <a:pPr lvl="1"/>
            <a:r>
              <a:rPr lang="hu-HU" sz="3400" dirty="0"/>
              <a:t>Helyzetelemzés elkészítése</a:t>
            </a:r>
          </a:p>
          <a:p>
            <a:pPr lvl="1"/>
            <a:endParaRPr lang="hu-HU" sz="3400" dirty="0"/>
          </a:p>
          <a:p>
            <a:r>
              <a:rPr lang="hu-HU" sz="3400" dirty="0"/>
              <a:t>Cél racionális és reális célok, beavatkozások működési feltételek kialakítása</a:t>
            </a:r>
          </a:p>
          <a:p>
            <a:pPr algn="ctr"/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2431" cy="469106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KIINDULÁSI </a:t>
            </a:r>
            <a:r>
              <a:rPr lang="hu-HU" dirty="0" smtClean="0"/>
              <a:t>HELYZET</a:t>
            </a:r>
            <a:endParaRPr lang="hu-HU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3" y="1557743"/>
            <a:ext cx="1042154" cy="10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0"/>
            <a:ext cx="5832648" cy="1143000"/>
          </a:xfrm>
        </p:spPr>
        <p:txBody>
          <a:bodyPr/>
          <a:lstStyle/>
          <a:p>
            <a:r>
              <a:rPr lang="hu-HU" sz="2400" dirty="0"/>
              <a:t>Székesfehérvár </a:t>
            </a:r>
            <a:r>
              <a:rPr lang="hu-HU" sz="2400" dirty="0" err="1"/>
              <a:t>munkaerőpiaci</a:t>
            </a:r>
            <a:r>
              <a:rPr lang="hu-HU" sz="2400" dirty="0"/>
              <a:t> helyzete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1459347" y="1340768"/>
            <a:ext cx="7556661" cy="5161997"/>
          </a:xfrm>
        </p:spPr>
        <p:txBody>
          <a:bodyPr>
            <a:noAutofit/>
          </a:bodyPr>
          <a:lstStyle/>
          <a:p>
            <a:pPr lvl="0"/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hu-HU" sz="1600" dirty="0">
                <a:solidFill>
                  <a:schemeClr val="tx1"/>
                </a:solidFill>
              </a:rPr>
              <a:t>foglalkoztatás szintje magasabb az </a:t>
            </a:r>
            <a:r>
              <a:rPr lang="hu-HU" sz="1600" dirty="0" smtClean="0">
                <a:solidFill>
                  <a:schemeClr val="tx1"/>
                </a:solidFill>
              </a:rPr>
              <a:t>országos átlagnál </a:t>
            </a:r>
            <a:r>
              <a:rPr lang="hu-HU" sz="1600" dirty="0">
                <a:solidFill>
                  <a:schemeClr val="tx1"/>
                </a:solidFill>
              </a:rPr>
              <a:t>(45%), ez és munkanélküliségi adatai csak a fővároséval mérhető össze</a:t>
            </a:r>
            <a:r>
              <a:rPr lang="hu-HU" sz="1600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hu-HU" sz="1600" dirty="0">
                <a:solidFill>
                  <a:schemeClr val="tx1"/>
                </a:solidFill>
              </a:rPr>
              <a:t> Az ipari alkalmazotti ráta (44,5%) és volumen (19.001 fő), a feldolgozóipari tevékenységek nagy hányada, a magas hozzáadott értékű termelési arány alapvetően megkülönbözteti a várost Magyarország </a:t>
            </a:r>
            <a:r>
              <a:rPr lang="hu-HU" sz="1600" dirty="0" smtClean="0">
                <a:solidFill>
                  <a:schemeClr val="tx1"/>
                </a:solidFill>
              </a:rPr>
              <a:t>településhálózatában</a:t>
            </a:r>
          </a:p>
          <a:p>
            <a:r>
              <a:rPr lang="hu-HU" sz="1600" dirty="0">
                <a:solidFill>
                  <a:schemeClr val="tx1"/>
                </a:solidFill>
              </a:rPr>
              <a:t>A megyeszékhelyen dolgozik a megye teljes munkaidőben foglalkoztatottainak több mint 40%-a, saját humán-erőforrásait meghaladó mértékben igényel munkaerőt</a:t>
            </a:r>
            <a:r>
              <a:rPr lang="hu-HU" sz="1600" dirty="0" smtClean="0">
                <a:solidFill>
                  <a:schemeClr val="tx1"/>
                </a:solidFill>
              </a:rPr>
              <a:t>.</a:t>
            </a:r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Székesfehérvár vonzáskörzete az utóbbi években nem növekedett (Győr, Tatabánya, Budapesti agglomeráció, Veszprém hatása</a:t>
            </a:r>
            <a:r>
              <a:rPr lang="hu-HU" sz="1600" dirty="0" smtClean="0">
                <a:solidFill>
                  <a:schemeClr val="tx1"/>
                </a:solidFill>
              </a:rPr>
              <a:t>),</a:t>
            </a:r>
          </a:p>
          <a:p>
            <a:r>
              <a:rPr lang="hu-HU" sz="1600" cap="all" dirty="0" smtClean="0">
                <a:solidFill>
                  <a:schemeClr val="tx1"/>
                </a:solidFill>
              </a:rPr>
              <a:t>jelentős </a:t>
            </a:r>
            <a:r>
              <a:rPr lang="hu-HU" sz="1600" cap="all" dirty="0">
                <a:solidFill>
                  <a:schemeClr val="tx1"/>
                </a:solidFill>
              </a:rPr>
              <a:t>foglalkoztatási vonzóereje a térségi tartalékokat kimerítette</a:t>
            </a:r>
          </a:p>
          <a:p>
            <a:pPr marL="0" lvl="0" indent="0"/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hu-HU" sz="1600" dirty="0">
                <a:solidFill>
                  <a:schemeClr val="tx1"/>
                </a:solidFill>
              </a:rPr>
              <a:t>gazdaság szereplőivel új megoldásokkal szükséges segíteni a </a:t>
            </a:r>
            <a:r>
              <a:rPr lang="hu-HU" sz="1600" dirty="0">
                <a:solidFill>
                  <a:schemeClr val="tx1"/>
                </a:solidFill>
              </a:rPr>
              <a:t>korlátok átlépését</a:t>
            </a:r>
          </a:p>
          <a:p>
            <a:pPr lvl="0"/>
            <a:endParaRPr lang="hu-HU" sz="1600" dirty="0">
              <a:solidFill>
                <a:srgbClr val="FF0000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3" y="1557743"/>
            <a:ext cx="1042154" cy="10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0"/>
            <a:ext cx="6912768" cy="1143000"/>
          </a:xfrm>
        </p:spPr>
        <p:txBody>
          <a:bodyPr/>
          <a:lstStyle/>
          <a:p>
            <a:r>
              <a:rPr lang="hu-HU" sz="2400" dirty="0"/>
              <a:t>Együttműködési megállapodás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1547664" y="1476888"/>
            <a:ext cx="7505141" cy="914400"/>
          </a:xfrm>
        </p:spPr>
        <p:txBody>
          <a:bodyPr>
            <a:noAutofit/>
          </a:bodyPr>
          <a:lstStyle/>
          <a:p>
            <a:pPr marL="0" indent="0"/>
            <a:r>
              <a:rPr lang="hu-HU" sz="2400" b="1" dirty="0">
                <a:solidFill>
                  <a:schemeClr val="tx1"/>
                </a:solidFill>
              </a:rPr>
              <a:t>Módosító javaslatok:</a:t>
            </a:r>
          </a:p>
          <a:p>
            <a:r>
              <a:rPr lang="hu-HU" sz="1800" dirty="0" smtClean="0">
                <a:solidFill>
                  <a:schemeClr val="tx1"/>
                </a:solidFill>
              </a:rPr>
              <a:t>Együttműködő partnerek </a:t>
            </a:r>
            <a:r>
              <a:rPr lang="hu-HU" sz="1800" dirty="0">
                <a:solidFill>
                  <a:schemeClr val="tx1"/>
                </a:solidFill>
              </a:rPr>
              <a:t>körének pontosítása</a:t>
            </a:r>
          </a:p>
          <a:p>
            <a:r>
              <a:rPr lang="hu-HU" sz="1800" dirty="0">
                <a:solidFill>
                  <a:schemeClr val="tx1"/>
                </a:solidFill>
              </a:rPr>
              <a:t>1.1. pont alatt a projekt címének pontosítása</a:t>
            </a:r>
          </a:p>
          <a:p>
            <a:r>
              <a:rPr lang="hu-HU" sz="1800" dirty="0">
                <a:solidFill>
                  <a:schemeClr val="tx1"/>
                </a:solidFill>
              </a:rPr>
              <a:t>IV.2 pont paktumiroda feladatait érintették</a:t>
            </a:r>
          </a:p>
          <a:p>
            <a:r>
              <a:rPr lang="hu-HU" sz="1800" dirty="0">
                <a:solidFill>
                  <a:schemeClr val="tx1"/>
                </a:solidFill>
              </a:rPr>
              <a:t>Paktumszervezet jogkörét érintő módosító javaslatok</a:t>
            </a:r>
          </a:p>
          <a:p>
            <a:r>
              <a:rPr lang="hu-HU" sz="1800" dirty="0">
                <a:solidFill>
                  <a:schemeClr val="tx1"/>
                </a:solidFill>
              </a:rPr>
              <a:t>Működési szabályzat tartalmi hatálya alá tartozó javaslatok</a:t>
            </a:r>
          </a:p>
          <a:p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3" y="1557743"/>
            <a:ext cx="1042154" cy="10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3166"/>
            <a:ext cx="8820472" cy="1143000"/>
          </a:xfrm>
        </p:spPr>
        <p:txBody>
          <a:bodyPr/>
          <a:lstStyle/>
          <a:p>
            <a:r>
              <a:rPr lang="hu-HU" sz="2400" b="0" dirty="0"/>
              <a:t>„PAKTUM” Szervezet rendszer – 4 fő szereplője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459346" y="1916832"/>
            <a:ext cx="66268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Konzorcium</a:t>
            </a:r>
            <a:r>
              <a:rPr lang="hu-HU" sz="2000" dirty="0"/>
              <a:t> (3 tagú szervezet, pályázat megvalósításában a célok elérésére kötelezettséget vállalt tagokból áll)</a:t>
            </a:r>
          </a:p>
          <a:p>
            <a:r>
              <a:rPr lang="hu-HU" sz="2000" b="1" dirty="0"/>
              <a:t>Paktumszervezet</a:t>
            </a:r>
            <a:r>
              <a:rPr lang="hu-HU" sz="2000" dirty="0"/>
              <a:t> – 16 tagból álló </a:t>
            </a:r>
            <a:r>
              <a:rPr lang="hu-HU" sz="2000" b="1" dirty="0"/>
              <a:t>FÓRUM</a:t>
            </a:r>
          </a:p>
          <a:p>
            <a:r>
              <a:rPr lang="hu-HU" sz="2000" dirty="0" smtClean="0"/>
              <a:t>Főbb </a:t>
            </a:r>
            <a:r>
              <a:rPr lang="hu-HU" sz="2000" dirty="0"/>
              <a:t>feladatai: Foglalkoztatási Stratégia megalapozásának, kidolgozásának, elfogadásának szakmai felelőse, végrehajtás szakmai </a:t>
            </a:r>
            <a:r>
              <a:rPr lang="hu-HU" sz="2000" dirty="0" err="1" smtClean="0"/>
              <a:t>monitoringja</a:t>
            </a:r>
            <a:endParaRPr lang="hu-HU" sz="2000" dirty="0" smtClean="0"/>
          </a:p>
          <a:p>
            <a:r>
              <a:rPr lang="hu-HU" sz="2000" b="1" dirty="0" smtClean="0"/>
              <a:t>Irányító </a:t>
            </a:r>
            <a:r>
              <a:rPr lang="hu-HU" sz="2000" b="1" dirty="0"/>
              <a:t>Csoport </a:t>
            </a:r>
            <a:r>
              <a:rPr lang="hu-HU" sz="2000" dirty="0"/>
              <a:t>– Paktumszervezeten belüli 5 tagú „</a:t>
            </a:r>
            <a:r>
              <a:rPr lang="hu-HU" sz="2000" dirty="0" smtClean="0"/>
              <a:t>elnökség”</a:t>
            </a:r>
          </a:p>
          <a:p>
            <a:r>
              <a:rPr lang="hu-HU" sz="2000" dirty="0" smtClean="0"/>
              <a:t>- </a:t>
            </a:r>
            <a:r>
              <a:rPr lang="hu-HU" sz="2000" dirty="0"/>
              <a:t>a napi működést koordináló operatív szerv</a:t>
            </a:r>
          </a:p>
          <a:p>
            <a:r>
              <a:rPr lang="hu-HU" sz="2000" b="1" dirty="0"/>
              <a:t>Paktumiroda</a:t>
            </a:r>
            <a:r>
              <a:rPr lang="hu-HU" sz="2000" dirty="0"/>
              <a:t> -  munkaszervezet, adminisztráció, előkészítés, szervezés, kommunikáció biztosítása a főbb feladatai</a:t>
            </a:r>
            <a:endParaRPr lang="hu-HU" sz="2000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3" y="1557743"/>
            <a:ext cx="1042154" cy="10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807896" cy="1512168"/>
          </a:xfrm>
        </p:spPr>
        <p:txBody>
          <a:bodyPr/>
          <a:lstStyle/>
          <a:p>
            <a:r>
              <a:rPr lang="hu-HU" sz="2000" b="0" dirty="0">
                <a:solidFill>
                  <a:schemeClr val="tx1"/>
                </a:solidFill>
              </a:rPr>
              <a:t>„</a:t>
            </a:r>
            <a:r>
              <a:rPr lang="hu-HU" sz="2000" b="0" i="1" dirty="0">
                <a:solidFill>
                  <a:schemeClr val="tx1"/>
                </a:solidFill>
              </a:rPr>
              <a:t>A paktum partnerség alkotja a Fórumot. A partnerség vezetésére Irányító Csoportot szükséges létrehozni, amely reprezentálja a </a:t>
            </a:r>
            <a:r>
              <a:rPr lang="hu-HU" sz="2000" b="0" i="1" dirty="0" smtClean="0">
                <a:solidFill>
                  <a:schemeClr val="tx1"/>
                </a:solidFill>
              </a:rPr>
              <a:t>partnerséget”</a:t>
            </a:r>
            <a:endParaRPr lang="hu-HU" sz="2000" b="0" dirty="0">
              <a:solidFill>
                <a:schemeClr val="tx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107504" y="2420888"/>
            <a:ext cx="8807896" cy="4248472"/>
          </a:xfrm>
        </p:spPr>
        <p:txBody>
          <a:bodyPr>
            <a:normAutofit fontScale="32500" lnSpcReduction="20000"/>
          </a:bodyPr>
          <a:lstStyle/>
          <a:p>
            <a:r>
              <a:rPr lang="hu-HU" sz="6200" b="1" dirty="0">
                <a:solidFill>
                  <a:schemeClr val="tx1"/>
                </a:solidFill>
              </a:rPr>
              <a:t>Javaslat:</a:t>
            </a:r>
          </a:p>
          <a:p>
            <a:pPr lvl="1"/>
            <a:r>
              <a:rPr lang="hu-HU" sz="6200" u="sng" dirty="0"/>
              <a:t>Önkormányzati szféra: </a:t>
            </a:r>
            <a:r>
              <a:rPr lang="hu-HU" sz="6200" dirty="0"/>
              <a:t>Székesfehérvár Megyei Jogú Város Önkormányzata</a:t>
            </a:r>
          </a:p>
          <a:p>
            <a:pPr lvl="1"/>
            <a:r>
              <a:rPr lang="hu-HU" sz="6200" u="sng" dirty="0"/>
              <a:t>Kormányzati szféra: </a:t>
            </a:r>
            <a:r>
              <a:rPr lang="hu-HU" sz="6200" dirty="0"/>
              <a:t>Fejér Megyei Kormányhivatal</a:t>
            </a:r>
          </a:p>
          <a:p>
            <a:pPr lvl="1"/>
            <a:r>
              <a:rPr lang="hu-HU" sz="6200" u="sng" dirty="0"/>
              <a:t>Gazdasági szféra</a:t>
            </a:r>
            <a:r>
              <a:rPr lang="hu-HU" sz="6200" dirty="0"/>
              <a:t>: Fiatal Vállalkozók Országos Szövetségének Fejér Megyei Szervezete</a:t>
            </a:r>
          </a:p>
          <a:p>
            <a:pPr lvl="1"/>
            <a:r>
              <a:rPr lang="hu-HU" sz="6200" u="sng" dirty="0"/>
              <a:t>Oktatás:</a:t>
            </a:r>
            <a:r>
              <a:rPr lang="hu-HU" sz="6200" dirty="0"/>
              <a:t> Székesfehérvári Szakképzési Centrum</a:t>
            </a:r>
          </a:p>
          <a:p>
            <a:pPr lvl="1"/>
            <a:r>
              <a:rPr lang="hu-HU" sz="6200" u="sng" dirty="0"/>
              <a:t>Civil szféra: </a:t>
            </a:r>
            <a:r>
              <a:rPr lang="hu-HU" sz="6200" dirty="0"/>
              <a:t>Székesfehérvári Regionális Vállalkozásfejlesztési </a:t>
            </a:r>
            <a:r>
              <a:rPr lang="hu-HU" sz="6200" dirty="0" smtClean="0"/>
              <a:t>Alapítvány</a:t>
            </a:r>
          </a:p>
          <a:p>
            <a:pPr lvl="1"/>
            <a:endParaRPr lang="hu-HU" sz="6200" dirty="0"/>
          </a:p>
          <a:p>
            <a:r>
              <a:rPr lang="hu-HU" sz="6200" dirty="0">
                <a:solidFill>
                  <a:schemeClr val="tx1"/>
                </a:solidFill>
                <a:ea typeface="+mj-ea"/>
              </a:rPr>
              <a:t>A paktum Irányító Csoport és </a:t>
            </a:r>
            <a:r>
              <a:rPr lang="hu-HU" sz="6200" dirty="0">
                <a:solidFill>
                  <a:schemeClr val="tx1"/>
                </a:solidFill>
                <a:ea typeface="+mj-ea"/>
              </a:rPr>
              <a:t> a  Foglalkoztatási </a:t>
            </a:r>
            <a:r>
              <a:rPr lang="hu-HU" sz="6200" dirty="0">
                <a:solidFill>
                  <a:schemeClr val="tx1"/>
                </a:solidFill>
                <a:ea typeface="+mj-ea"/>
              </a:rPr>
              <a:t>Fórum működési szabályzata </a:t>
            </a:r>
            <a:r>
              <a:rPr lang="hu-HU" sz="6200" dirty="0">
                <a:solidFill>
                  <a:schemeClr val="tx1"/>
                </a:solidFill>
                <a:ea typeface="+mj-ea"/>
              </a:rPr>
              <a:t> a következő </a:t>
            </a:r>
            <a:r>
              <a:rPr lang="hu-HU" sz="6200" dirty="0">
                <a:solidFill>
                  <a:schemeClr val="tx1"/>
                </a:solidFill>
                <a:ea typeface="+mj-ea"/>
              </a:rPr>
              <a:t>ülésen kerül megvitatásra</a:t>
            </a:r>
          </a:p>
          <a:p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899592" y="40466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Irányító Csoport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0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4" y="1986425"/>
            <a:ext cx="4426387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11560" y="54452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Székesfehérvár: az ezer éves modern város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369</Words>
  <Application>Microsoft Office PowerPoint</Application>
  <PresentationFormat>Diavetítés a képernyőre (4:3 oldalarány)</PresentationFormat>
  <Paragraphs>53</Paragraphs>
  <Slides>10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Székesfehérvár és járása foglalkoztatási célú együttműködési lehetősége </vt:lpstr>
      <vt:lpstr>Napirendek</vt:lpstr>
      <vt:lpstr>PowerPoint bemutató</vt:lpstr>
      <vt:lpstr>KIINDULÁSI HELYZET</vt:lpstr>
      <vt:lpstr>Székesfehérvár munkaerőpiaci helyzete</vt:lpstr>
      <vt:lpstr>Együttműködési megállapodás</vt:lpstr>
      <vt:lpstr>„PAKTUM” Szervezet rendszer – 4 fő szereplője</vt:lpstr>
      <vt:lpstr>„A paktum partnerség alkotja a Fórumot. A partnerség vezetésére Irányító Csoportot szükséges létrehozni, amely reprezentálja a partnerséget”</vt:lpstr>
      <vt:lpstr>KÖSZÖNÖM  A FIGYELMET!</vt:lpstr>
      <vt:lpstr>PowerPoint bemutató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Windows-felhasználó</cp:lastModifiedBy>
  <cp:revision>46</cp:revision>
  <dcterms:created xsi:type="dcterms:W3CDTF">2014-03-03T11:13:53Z</dcterms:created>
  <dcterms:modified xsi:type="dcterms:W3CDTF">2016-10-27T09:12:12Z</dcterms:modified>
</cp:coreProperties>
</file>