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2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3" r:id="rId34"/>
    <p:sldId id="286" r:id="rId35"/>
    <p:sldId id="295" r:id="rId36"/>
    <p:sldId id="294" r:id="rId37"/>
    <p:sldId id="287" r:id="rId38"/>
    <p:sldId id="288" r:id="rId39"/>
    <p:sldId id="289" r:id="rId40"/>
    <p:sldId id="296" r:id="rId41"/>
    <p:sldId id="290" r:id="rId4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sz="2800" b="1"/>
              <a:t>Felsőoktatásban tanulók megoszlása oktatási intézményenként</a:t>
            </a:r>
            <a:endParaRPr lang="en-US" sz="28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Munka1!$A$2:$A$4</c:f>
              <c:strCache>
                <c:ptCount val="3"/>
                <c:pt idx="0">
                  <c:v>Óbudai Egyetem Alba Régia Műszaki Kar</c:v>
                </c:pt>
                <c:pt idx="1">
                  <c:v>Kodolányi János Főiskola</c:v>
                </c:pt>
                <c:pt idx="2">
                  <c:v>Budapesti Corvinus Egyetem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72</c:v>
                </c:pt>
                <c:pt idx="1">
                  <c:v>24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b="1"/>
              <a:t>Középiskolások családszerkezete</a:t>
            </a:r>
            <a:r>
              <a:rPr lang="hu-HU" b="1" baseline="0"/>
              <a:t> </a:t>
            </a:r>
            <a:r>
              <a:rPr lang="hu-HU" b="1"/>
              <a:t>2006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Középiskolások családszerkezete_2006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Munka1!$A$2:$A$3</c:f>
              <c:strCache>
                <c:ptCount val="2"/>
                <c:pt idx="0">
                  <c:v>teljes</c:v>
                </c:pt>
                <c:pt idx="1">
                  <c:v>csonka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hu-H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sz="2800" b="1" dirty="0"/>
              <a:t>Munkanélküliség a családokban</a:t>
            </a:r>
          </a:p>
        </c:rich>
      </c:tx>
      <c:layout>
        <c:manualLayout>
          <c:xMode val="edge"/>
          <c:yMode val="edge"/>
          <c:x val="0.23854237051985117"/>
          <c:y val="2.24014600787328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4465587634878972E-2"/>
          <c:y val="0.23398856392950881"/>
          <c:w val="0.90849737532808394"/>
          <c:h val="0.58583958255218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van munkanélküli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középiskolások_2006</c:v>
                </c:pt>
                <c:pt idx="1">
                  <c:v>középiskolások_2016</c:v>
                </c:pt>
                <c:pt idx="2">
                  <c:v>felsőoktatásban tanulók</c:v>
                </c:pt>
                <c:pt idx="3">
                  <c:v>fiatal felnőttek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23</c:v>
                </c:pt>
                <c:pt idx="1">
                  <c:v>15</c:v>
                </c:pt>
                <c:pt idx="2">
                  <c:v>12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nincs munkanélküli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középiskolások_2006</c:v>
                </c:pt>
                <c:pt idx="1">
                  <c:v>középiskolások_2016</c:v>
                </c:pt>
                <c:pt idx="2">
                  <c:v>felsőoktatásban tanulók</c:v>
                </c:pt>
                <c:pt idx="3">
                  <c:v>fiatal felnőttek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77</c:v>
                </c:pt>
                <c:pt idx="1">
                  <c:v>85</c:v>
                </c:pt>
                <c:pt idx="2">
                  <c:v>88</c:v>
                </c:pt>
                <c:pt idx="3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80096"/>
        <c:axId val="63658240"/>
      </c:barChart>
      <c:catAx>
        <c:axId val="37780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i="1"/>
                  <a:t>százalékos megoszlás</a:t>
                </a:r>
              </a:p>
            </c:rich>
          </c:tx>
          <c:layout>
            <c:manualLayout>
              <c:xMode val="edge"/>
              <c:yMode val="edge"/>
              <c:x val="0.75060075823855354"/>
              <c:y val="0.9198212723409573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658240"/>
        <c:crosses val="autoZero"/>
        <c:auto val="1"/>
        <c:lblAlgn val="ctr"/>
        <c:lblOffset val="100"/>
        <c:noMultiLvlLbl val="0"/>
      </c:catAx>
      <c:valAx>
        <c:axId val="636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78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hu-H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b="1"/>
              <a:t>A szabadidős helyszínek látogatási gyakorisága a középiskolás korosztály</a:t>
            </a:r>
            <a:r>
              <a:rPr lang="hu-HU" b="1" baseline="0"/>
              <a:t> körében (</a:t>
            </a:r>
            <a:r>
              <a:rPr lang="hu-HU" b="1"/>
              <a:t>2016)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hetente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Munka1!$A$2:$A$17</c:f>
              <c:strCache>
                <c:ptCount val="16"/>
                <c:pt idx="0">
                  <c:v>kiállítás, múzeum</c:v>
                </c:pt>
                <c:pt idx="1">
                  <c:v>komolyzenei koncertek</c:v>
                </c:pt>
                <c:pt idx="2">
                  <c:v>könnyűzenei koncertek</c:v>
                </c:pt>
                <c:pt idx="3">
                  <c:v>színház</c:v>
                </c:pt>
                <c:pt idx="4">
                  <c:v>art mozi/klub mozi</c:v>
                </c:pt>
                <c:pt idx="5">
                  <c:v>könyvtár</c:v>
                </c:pt>
                <c:pt idx="6">
                  <c:v>multiplex mozi</c:v>
                </c:pt>
                <c:pt idx="7">
                  <c:v>könyvesbolt</c:v>
                </c:pt>
                <c:pt idx="8">
                  <c:v>házibuli</c:v>
                </c:pt>
                <c:pt idx="9">
                  <c:v>szórakozóhelyek, klubok</c:v>
                </c:pt>
                <c:pt idx="10">
                  <c:v>kávézó, teázó</c:v>
                </c:pt>
                <c:pt idx="11">
                  <c:v>gyorséttermek</c:v>
                </c:pt>
                <c:pt idx="12">
                  <c:v>kocsma, söröző</c:v>
                </c:pt>
                <c:pt idx="13">
                  <c:v>meccsek, sportrendezvények</c:v>
                </c:pt>
                <c:pt idx="14">
                  <c:v>konditerem, fitnesz klub</c:v>
                </c:pt>
                <c:pt idx="15">
                  <c:v>pláza</c:v>
                </c:pt>
              </c:strCache>
            </c:strRef>
          </c:cat>
          <c:val>
            <c:numRef>
              <c:f>Munka1!$B$2:$B$17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9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18</c:v>
                </c:pt>
                <c:pt idx="13">
                  <c:v>18</c:v>
                </c:pt>
                <c:pt idx="14">
                  <c:v>22</c:v>
                </c:pt>
                <c:pt idx="15">
                  <c:v>33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havonta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Munka1!$A$2:$A$17</c:f>
              <c:strCache>
                <c:ptCount val="16"/>
                <c:pt idx="0">
                  <c:v>kiállítás, múzeum</c:v>
                </c:pt>
                <c:pt idx="1">
                  <c:v>komolyzenei koncertek</c:v>
                </c:pt>
                <c:pt idx="2">
                  <c:v>könnyűzenei koncertek</c:v>
                </c:pt>
                <c:pt idx="3">
                  <c:v>színház</c:v>
                </c:pt>
                <c:pt idx="4">
                  <c:v>art mozi/klub mozi</c:v>
                </c:pt>
                <c:pt idx="5">
                  <c:v>könyvtár</c:v>
                </c:pt>
                <c:pt idx="6">
                  <c:v>multiplex mozi</c:v>
                </c:pt>
                <c:pt idx="7">
                  <c:v>könyvesbolt</c:v>
                </c:pt>
                <c:pt idx="8">
                  <c:v>házibuli</c:v>
                </c:pt>
                <c:pt idx="9">
                  <c:v>szórakozóhelyek, klubok</c:v>
                </c:pt>
                <c:pt idx="10">
                  <c:v>kávézó, teázó</c:v>
                </c:pt>
                <c:pt idx="11">
                  <c:v>gyorséttermek</c:v>
                </c:pt>
                <c:pt idx="12">
                  <c:v>kocsma, söröző</c:v>
                </c:pt>
                <c:pt idx="13">
                  <c:v>meccsek, sportrendezvények</c:v>
                </c:pt>
                <c:pt idx="14">
                  <c:v>konditerem, fitnesz klub</c:v>
                </c:pt>
                <c:pt idx="15">
                  <c:v>pláza</c:v>
                </c:pt>
              </c:strCache>
            </c:strRef>
          </c:cat>
          <c:val>
            <c:numRef>
              <c:f>Munka1!$C$2:$C$17</c:f>
              <c:numCache>
                <c:formatCode>General</c:formatCode>
                <c:ptCount val="16"/>
                <c:pt idx="0">
                  <c:v>11</c:v>
                </c:pt>
                <c:pt idx="1">
                  <c:v>4</c:v>
                </c:pt>
                <c:pt idx="2">
                  <c:v>12</c:v>
                </c:pt>
                <c:pt idx="3">
                  <c:v>14</c:v>
                </c:pt>
                <c:pt idx="4">
                  <c:v>13</c:v>
                </c:pt>
                <c:pt idx="5">
                  <c:v>13</c:v>
                </c:pt>
                <c:pt idx="6">
                  <c:v>33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26</c:v>
                </c:pt>
                <c:pt idx="11">
                  <c:v>38</c:v>
                </c:pt>
                <c:pt idx="12">
                  <c:v>19</c:v>
                </c:pt>
                <c:pt idx="13">
                  <c:v>20</c:v>
                </c:pt>
                <c:pt idx="14">
                  <c:v>11</c:v>
                </c:pt>
                <c:pt idx="15">
                  <c:v>38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ritkábban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Munka1!$A$2:$A$17</c:f>
              <c:strCache>
                <c:ptCount val="16"/>
                <c:pt idx="0">
                  <c:v>kiállítás, múzeum</c:v>
                </c:pt>
                <c:pt idx="1">
                  <c:v>komolyzenei koncertek</c:v>
                </c:pt>
                <c:pt idx="2">
                  <c:v>könnyűzenei koncertek</c:v>
                </c:pt>
                <c:pt idx="3">
                  <c:v>színház</c:v>
                </c:pt>
                <c:pt idx="4">
                  <c:v>art mozi/klub mozi</c:v>
                </c:pt>
                <c:pt idx="5">
                  <c:v>könyvtár</c:v>
                </c:pt>
                <c:pt idx="6">
                  <c:v>multiplex mozi</c:v>
                </c:pt>
                <c:pt idx="7">
                  <c:v>könyvesbolt</c:v>
                </c:pt>
                <c:pt idx="8">
                  <c:v>házibuli</c:v>
                </c:pt>
                <c:pt idx="9">
                  <c:v>szórakozóhelyek, klubok</c:v>
                </c:pt>
                <c:pt idx="10">
                  <c:v>kávézó, teázó</c:v>
                </c:pt>
                <c:pt idx="11">
                  <c:v>gyorséttermek</c:v>
                </c:pt>
                <c:pt idx="12">
                  <c:v>kocsma, söröző</c:v>
                </c:pt>
                <c:pt idx="13">
                  <c:v>meccsek, sportrendezvények</c:v>
                </c:pt>
                <c:pt idx="14">
                  <c:v>konditerem, fitnesz klub</c:v>
                </c:pt>
                <c:pt idx="15">
                  <c:v>pláza</c:v>
                </c:pt>
              </c:strCache>
            </c:strRef>
          </c:cat>
          <c:val>
            <c:numRef>
              <c:f>Munka1!$D$2:$D$17</c:f>
              <c:numCache>
                <c:formatCode>General</c:formatCode>
                <c:ptCount val="16"/>
                <c:pt idx="0">
                  <c:v>61</c:v>
                </c:pt>
                <c:pt idx="1">
                  <c:v>28</c:v>
                </c:pt>
                <c:pt idx="2">
                  <c:v>41</c:v>
                </c:pt>
                <c:pt idx="3">
                  <c:v>50</c:v>
                </c:pt>
                <c:pt idx="4">
                  <c:v>38</c:v>
                </c:pt>
                <c:pt idx="5">
                  <c:v>47</c:v>
                </c:pt>
                <c:pt idx="6">
                  <c:v>43</c:v>
                </c:pt>
                <c:pt idx="7">
                  <c:v>41</c:v>
                </c:pt>
                <c:pt idx="8">
                  <c:v>39</c:v>
                </c:pt>
                <c:pt idx="9">
                  <c:v>29</c:v>
                </c:pt>
                <c:pt idx="10">
                  <c:v>33</c:v>
                </c:pt>
                <c:pt idx="11">
                  <c:v>37</c:v>
                </c:pt>
                <c:pt idx="12">
                  <c:v>22</c:v>
                </c:pt>
                <c:pt idx="13">
                  <c:v>31</c:v>
                </c:pt>
                <c:pt idx="14">
                  <c:v>24</c:v>
                </c:pt>
                <c:pt idx="15">
                  <c:v>24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soha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Munka1!$A$2:$A$17</c:f>
              <c:strCache>
                <c:ptCount val="16"/>
                <c:pt idx="0">
                  <c:v>kiállítás, múzeum</c:v>
                </c:pt>
                <c:pt idx="1">
                  <c:v>komolyzenei koncertek</c:v>
                </c:pt>
                <c:pt idx="2">
                  <c:v>könnyűzenei koncertek</c:v>
                </c:pt>
                <c:pt idx="3">
                  <c:v>színház</c:v>
                </c:pt>
                <c:pt idx="4">
                  <c:v>art mozi/klub mozi</c:v>
                </c:pt>
                <c:pt idx="5">
                  <c:v>könyvtár</c:v>
                </c:pt>
                <c:pt idx="6">
                  <c:v>multiplex mozi</c:v>
                </c:pt>
                <c:pt idx="7">
                  <c:v>könyvesbolt</c:v>
                </c:pt>
                <c:pt idx="8">
                  <c:v>házibuli</c:v>
                </c:pt>
                <c:pt idx="9">
                  <c:v>szórakozóhelyek, klubok</c:v>
                </c:pt>
                <c:pt idx="10">
                  <c:v>kávézó, teázó</c:v>
                </c:pt>
                <c:pt idx="11">
                  <c:v>gyorséttermek</c:v>
                </c:pt>
                <c:pt idx="12">
                  <c:v>kocsma, söröző</c:v>
                </c:pt>
                <c:pt idx="13">
                  <c:v>meccsek, sportrendezvények</c:v>
                </c:pt>
                <c:pt idx="14">
                  <c:v>konditerem, fitnesz klub</c:v>
                </c:pt>
                <c:pt idx="15">
                  <c:v>pláza</c:v>
                </c:pt>
              </c:strCache>
            </c:strRef>
          </c:cat>
          <c:val>
            <c:numRef>
              <c:f>Munka1!$E$2:$E$17</c:f>
              <c:numCache>
                <c:formatCode>General</c:formatCode>
                <c:ptCount val="16"/>
                <c:pt idx="0">
                  <c:v>27</c:v>
                </c:pt>
                <c:pt idx="1">
                  <c:v>67</c:v>
                </c:pt>
                <c:pt idx="2">
                  <c:v>45</c:v>
                </c:pt>
                <c:pt idx="3">
                  <c:v>34</c:v>
                </c:pt>
                <c:pt idx="4">
                  <c:v>46</c:v>
                </c:pt>
                <c:pt idx="5">
                  <c:v>35</c:v>
                </c:pt>
                <c:pt idx="6">
                  <c:v>19</c:v>
                </c:pt>
                <c:pt idx="7">
                  <c:v>32</c:v>
                </c:pt>
                <c:pt idx="8">
                  <c:v>30</c:v>
                </c:pt>
                <c:pt idx="9">
                  <c:v>35</c:v>
                </c:pt>
                <c:pt idx="10">
                  <c:v>27</c:v>
                </c:pt>
                <c:pt idx="11">
                  <c:v>10</c:v>
                </c:pt>
                <c:pt idx="12">
                  <c:v>41</c:v>
                </c:pt>
                <c:pt idx="13">
                  <c:v>31</c:v>
                </c:pt>
                <c:pt idx="14">
                  <c:v>43</c:v>
                </c:pt>
                <c:pt idx="1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672896"/>
        <c:axId val="43451520"/>
      </c:barChart>
      <c:catAx>
        <c:axId val="132672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3451520"/>
        <c:crosses val="autoZero"/>
        <c:auto val="1"/>
        <c:lblAlgn val="ctr"/>
        <c:lblOffset val="100"/>
        <c:noMultiLvlLbl val="0"/>
      </c:catAx>
      <c:valAx>
        <c:axId val="434515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i="1"/>
                  <a:t>százalékos megoszlás</a:t>
                </a:r>
              </a:p>
            </c:rich>
          </c:tx>
          <c:layout>
            <c:manualLayout>
              <c:xMode val="edge"/>
              <c:yMode val="edge"/>
              <c:x val="0.76203065762613009"/>
              <c:y val="0.931726034245719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267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hu-H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b="1"/>
              <a:t>Szabadidő eltöltési szokások a három célcsoport esetében</a:t>
            </a:r>
          </a:p>
        </c:rich>
      </c:tx>
      <c:layout>
        <c:manualLayout>
          <c:xMode val="edge"/>
          <c:yMode val="edge"/>
          <c:x val="0.22876154369592691"/>
          <c:y val="8.418097982683463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filmnézés hétköznap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középiskolások</c:v>
                </c:pt>
                <c:pt idx="1">
                  <c:v>felsőoktatásban tanulók</c:v>
                </c:pt>
                <c:pt idx="2">
                  <c:v>fiatal felnőttek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101.56</c:v>
                </c:pt>
                <c:pt idx="1">
                  <c:v>81.19</c:v>
                </c:pt>
                <c:pt idx="2">
                  <c:v>90.41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filmnézés hétvégén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középiskolások</c:v>
                </c:pt>
                <c:pt idx="1">
                  <c:v>felsőoktatásban tanulók</c:v>
                </c:pt>
                <c:pt idx="2">
                  <c:v>fiatal felnőttek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163.57</c:v>
                </c:pt>
                <c:pt idx="1">
                  <c:v>130.26</c:v>
                </c:pt>
                <c:pt idx="2">
                  <c:v>147.53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játék számítógépen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középiskolások</c:v>
                </c:pt>
                <c:pt idx="1">
                  <c:v>felsőoktatásban tanulók</c:v>
                </c:pt>
                <c:pt idx="2">
                  <c:v>fiatal felnőttek</c:v>
                </c:pt>
              </c:strCache>
            </c:strRef>
          </c:cat>
          <c:val>
            <c:numRef>
              <c:f>Munka1!$D$2:$D$4</c:f>
              <c:numCache>
                <c:formatCode>General</c:formatCode>
                <c:ptCount val="3"/>
                <c:pt idx="0">
                  <c:v>65.59</c:v>
                </c:pt>
                <c:pt idx="1">
                  <c:v>41.66</c:v>
                </c:pt>
                <c:pt idx="2">
                  <c:v>19.39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játék okostelefonon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középiskolások</c:v>
                </c:pt>
                <c:pt idx="1">
                  <c:v>felsőoktatásban tanulók</c:v>
                </c:pt>
                <c:pt idx="2">
                  <c:v>fiatal felnőttek</c:v>
                </c:pt>
              </c:strCache>
            </c:strRef>
          </c:cat>
          <c:val>
            <c:numRef>
              <c:f>Munka1!$E$2:$E$4</c:f>
              <c:numCache>
                <c:formatCode>General</c:formatCode>
                <c:ptCount val="3"/>
                <c:pt idx="0">
                  <c:v>49.96</c:v>
                </c:pt>
                <c:pt idx="1">
                  <c:v>14.7</c:v>
                </c:pt>
                <c:pt idx="2">
                  <c:v>12.36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328576"/>
        <c:axId val="124355328"/>
      </c:barChart>
      <c:catAx>
        <c:axId val="124328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i="1"/>
                  <a:t>átlagos perc értékek</a:t>
                </a:r>
              </a:p>
            </c:rich>
          </c:tx>
          <c:layout>
            <c:manualLayout>
              <c:xMode val="edge"/>
              <c:yMode val="edge"/>
              <c:x val="0.79062390638670188"/>
              <c:y val="0.9198212723409573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4355328"/>
        <c:crosses val="autoZero"/>
        <c:auto val="1"/>
        <c:lblAlgn val="ctr"/>
        <c:lblOffset val="100"/>
        <c:noMultiLvlLbl val="0"/>
      </c:catAx>
      <c:valAx>
        <c:axId val="12435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432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hu-H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hu-HU" sz="1400"/>
              <a:t>Mekkora</a:t>
            </a:r>
            <a:r>
              <a:rPr lang="hu-HU" sz="1400" baseline="0"/>
              <a:t> nettó fizetésre számítasz kezdő fizetésként, illetve mekkora nettó fizetéssel lennél elégedett?</a:t>
            </a:r>
            <a:endParaRPr lang="hu-HU" sz="1400"/>
          </a:p>
        </c:rich>
      </c:tx>
      <c:layout>
        <c:manualLayout>
          <c:xMode val="edge"/>
          <c:yMode val="edge"/>
          <c:x val="0.14594635469561279"/>
          <c:y val="1.618122977346278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középiskolások</c:v>
                </c:pt>
              </c:strCache>
            </c:strRef>
          </c:tx>
          <c:invertIfNegative val="0"/>
          <c:cat>
            <c:strRef>
              <c:f>Munka1!$A$2:$A$3</c:f>
              <c:strCache>
                <c:ptCount val="2"/>
                <c:pt idx="0">
                  <c:v>kezdő nettó fizetésre számít</c:v>
                </c:pt>
                <c:pt idx="1">
                  <c:v>kezdő nettó fizetéssel lenne elégedett</c:v>
                </c:pt>
              </c:strCache>
            </c:strRef>
          </c:cat>
          <c:val>
            <c:numRef>
              <c:f>Munka1!$B$2:$B$3</c:f>
              <c:numCache>
                <c:formatCode>###0</c:formatCode>
                <c:ptCount val="2"/>
                <c:pt idx="0">
                  <c:v>197051</c:v>
                </c:pt>
                <c:pt idx="1">
                  <c:v>303763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felsőoktatásban tanulók</c:v>
                </c:pt>
              </c:strCache>
            </c:strRef>
          </c:tx>
          <c:invertIfNegative val="0"/>
          <c:cat>
            <c:strRef>
              <c:f>Munka1!$A$2:$A$3</c:f>
              <c:strCache>
                <c:ptCount val="2"/>
                <c:pt idx="0">
                  <c:v>kezdő nettó fizetésre számít</c:v>
                </c:pt>
                <c:pt idx="1">
                  <c:v>kezdő nettó fizetéssel lenne elégedett</c:v>
                </c:pt>
              </c:strCache>
            </c:strRef>
          </c:cat>
          <c:val>
            <c:numRef>
              <c:f>Munka1!$C$2:$C$3</c:f>
              <c:numCache>
                <c:formatCode>###0</c:formatCode>
                <c:ptCount val="2"/>
                <c:pt idx="0">
                  <c:v>224800</c:v>
                </c:pt>
                <c:pt idx="1">
                  <c:v>343560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fiatal felnőtt</c:v>
                </c:pt>
              </c:strCache>
            </c:strRef>
          </c:tx>
          <c:invertIfNegative val="0"/>
          <c:cat>
            <c:strRef>
              <c:f>Munka1!$A$2:$A$3</c:f>
              <c:strCache>
                <c:ptCount val="2"/>
                <c:pt idx="0">
                  <c:v>kezdő nettó fizetésre számít</c:v>
                </c:pt>
                <c:pt idx="1">
                  <c:v>kezdő nettó fizetéssel lenne elégedett</c:v>
                </c:pt>
              </c:strCache>
            </c:strRef>
          </c:cat>
          <c:val>
            <c:numRef>
              <c:f>Munka1!$D$2:$D$3</c:f>
              <c:numCache>
                <c:formatCode>###0</c:formatCode>
                <c:ptCount val="2"/>
                <c:pt idx="0">
                  <c:v>231591</c:v>
                </c:pt>
                <c:pt idx="1">
                  <c:v>300577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4236544"/>
        <c:axId val="124238464"/>
      </c:barChart>
      <c:catAx>
        <c:axId val="124236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átlagértékek (Ft)</a:t>
                </a:r>
              </a:p>
            </c:rich>
          </c:tx>
          <c:layout>
            <c:manualLayout>
              <c:xMode val="edge"/>
              <c:yMode val="edge"/>
              <c:x val="0.78977353961408092"/>
              <c:y val="0.94894758300843463"/>
            </c:manualLayout>
          </c:layout>
          <c:overlay val="0"/>
        </c:title>
        <c:majorTickMark val="out"/>
        <c:minorTickMark val="none"/>
        <c:tickLblPos val="nextTo"/>
        <c:crossAx val="124238464"/>
        <c:crosses val="autoZero"/>
        <c:auto val="1"/>
        <c:lblAlgn val="ctr"/>
        <c:lblOffset val="100"/>
        <c:noMultiLvlLbl val="0"/>
      </c:catAx>
      <c:valAx>
        <c:axId val="124238464"/>
        <c:scaling>
          <c:orientation val="minMax"/>
        </c:scaling>
        <c:delete val="0"/>
        <c:axPos val="l"/>
        <c:majorGridlines/>
        <c:numFmt formatCode="###0" sourceLinked="1"/>
        <c:majorTickMark val="out"/>
        <c:minorTickMark val="none"/>
        <c:tickLblPos val="nextTo"/>
        <c:crossAx val="1242365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sz="1800" b="1"/>
              <a:t>Előfordult-e már, hogy zaklatás áldozatává váltál az interneten keresztül?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középiskolások</c:v>
                </c:pt>
                <c:pt idx="1">
                  <c:v>felsőoktatásban tanulók</c:v>
                </c:pt>
                <c:pt idx="2">
                  <c:v>fiatal felnőttek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19</c:v>
                </c:pt>
                <c:pt idx="1">
                  <c:v>10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középiskolások</c:v>
                </c:pt>
                <c:pt idx="1">
                  <c:v>felsőoktatásban tanulók</c:v>
                </c:pt>
                <c:pt idx="2">
                  <c:v>fiatal felnőttek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75</c:v>
                </c:pt>
                <c:pt idx="1">
                  <c:v>80</c:v>
                </c:pt>
                <c:pt idx="2">
                  <c:v>71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nem tudja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középiskolások</c:v>
                </c:pt>
                <c:pt idx="1">
                  <c:v>felsőoktatásban tanulók</c:v>
                </c:pt>
                <c:pt idx="2">
                  <c:v>fiatal felnőttek</c:v>
                </c:pt>
              </c:strCache>
            </c:strRef>
          </c:cat>
          <c:val>
            <c:numRef>
              <c:f>Munka1!$D$2:$D$4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762368"/>
        <c:axId val="124858752"/>
      </c:barChart>
      <c:catAx>
        <c:axId val="124762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i="1"/>
                  <a:t>százalékos megoszlás</a:t>
                </a:r>
              </a:p>
            </c:rich>
          </c:tx>
          <c:layout>
            <c:manualLayout>
              <c:xMode val="edge"/>
              <c:yMode val="edge"/>
              <c:x val="0.75291557305336843"/>
              <c:y val="0.9198212723409573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4858752"/>
        <c:crosses val="autoZero"/>
        <c:auto val="1"/>
        <c:lblAlgn val="ctr"/>
        <c:lblOffset val="100"/>
        <c:noMultiLvlLbl val="0"/>
      </c:catAx>
      <c:valAx>
        <c:axId val="12485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476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hu-H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sz="2000" b="1"/>
              <a:t>Saját élettervezés- szülők életvezetése</a:t>
            </a:r>
            <a:r>
              <a:rPr lang="hu-HU" sz="2000" b="1" baseline="0"/>
              <a:t> (</a:t>
            </a:r>
            <a:r>
              <a:rPr lang="hu-HU" sz="2000" b="1"/>
              <a:t>középiskolások)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nem tudja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boldogabb</c:v>
                </c:pt>
                <c:pt idx="1">
                  <c:v>egészségesebb</c:v>
                </c:pt>
                <c:pt idx="2">
                  <c:v>gazdagabb</c:v>
                </c:pt>
                <c:pt idx="3">
                  <c:v>sikeresebb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67</c:v>
                </c:pt>
                <c:pt idx="1">
                  <c:v>55</c:v>
                </c:pt>
                <c:pt idx="2">
                  <c:v>65</c:v>
                </c:pt>
                <c:pt idx="3">
                  <c:v>60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boldogabb</c:v>
                </c:pt>
                <c:pt idx="1">
                  <c:v>egészségesebb</c:v>
                </c:pt>
                <c:pt idx="2">
                  <c:v>gazdagabb</c:v>
                </c:pt>
                <c:pt idx="3">
                  <c:v>sikeresebb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8</c:v>
                </c:pt>
                <c:pt idx="1">
                  <c:v>17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boldogabb</c:v>
                </c:pt>
                <c:pt idx="1">
                  <c:v>egészségesebb</c:v>
                </c:pt>
                <c:pt idx="2">
                  <c:v>gazdagabb</c:v>
                </c:pt>
                <c:pt idx="3">
                  <c:v>sikeresebb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25</c:v>
                </c:pt>
                <c:pt idx="1">
                  <c:v>28</c:v>
                </c:pt>
                <c:pt idx="2">
                  <c:v>29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611968"/>
        <c:axId val="124621952"/>
      </c:barChart>
      <c:catAx>
        <c:axId val="12461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4621952"/>
        <c:crosses val="autoZero"/>
        <c:auto val="1"/>
        <c:lblAlgn val="ctr"/>
        <c:lblOffset val="100"/>
        <c:noMultiLvlLbl val="0"/>
      </c:catAx>
      <c:valAx>
        <c:axId val="12462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i="1"/>
                  <a:t>százalékos megoszlás</a:t>
                </a:r>
              </a:p>
            </c:rich>
          </c:tx>
          <c:layout>
            <c:manualLayout>
              <c:xMode val="edge"/>
              <c:yMode val="edge"/>
              <c:x val="0.74917158792650906"/>
              <c:y val="0.923789526309211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461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hu-H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sz="2000" b="1"/>
              <a:t>Hallottál-e az alábbiakról?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Munka1!$A$2:$A$3</c:f>
              <c:strCache>
                <c:ptCount val="2"/>
                <c:pt idx="0">
                  <c:v>Székesfehérvári Diáktanács</c:v>
                </c:pt>
                <c:pt idx="1">
                  <c:v>Diákparlament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68</c:v>
                </c:pt>
                <c:pt idx="1">
                  <c:v>34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Munka1!$A$2:$A$3</c:f>
              <c:strCache>
                <c:ptCount val="2"/>
                <c:pt idx="0">
                  <c:v>Székesfehérvári Diáktanács</c:v>
                </c:pt>
                <c:pt idx="1">
                  <c:v>Diákparlament</c:v>
                </c:pt>
              </c:strCache>
            </c:strRef>
          </c:cat>
          <c:val>
            <c:numRef>
              <c:f>Munka1!$C$2:$C$3</c:f>
              <c:numCache>
                <c:formatCode>General</c:formatCode>
                <c:ptCount val="2"/>
                <c:pt idx="0">
                  <c:v>32</c:v>
                </c:pt>
                <c:pt idx="1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490496"/>
        <c:axId val="124492416"/>
      </c:barChart>
      <c:catAx>
        <c:axId val="124490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i="1"/>
                  <a:t>százalékos megoszlás</a:t>
                </a:r>
              </a:p>
            </c:rich>
          </c:tx>
          <c:layout>
            <c:manualLayout>
              <c:xMode val="edge"/>
              <c:yMode val="edge"/>
              <c:x val="0.7552303878681832"/>
              <c:y val="0.911884764404449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4492416"/>
        <c:crosses val="autoZero"/>
        <c:auto val="1"/>
        <c:lblAlgn val="ctr"/>
        <c:lblOffset val="100"/>
        <c:noMultiLvlLbl val="0"/>
      </c:catAx>
      <c:valAx>
        <c:axId val="1244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449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hu-H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6E3-24B3-42AC-AF94-113970E65E3F}" type="datetimeFigureOut">
              <a:rPr lang="hu-HU" smtClean="0"/>
              <a:t>2017.04.04.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771-4334-4372-A487-0A4A3017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739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6E3-24B3-42AC-AF94-113970E65E3F}" type="datetimeFigureOut">
              <a:rPr lang="hu-HU" smtClean="0"/>
              <a:t>2017.04.04.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771-4334-4372-A487-0A4A3017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942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6E3-24B3-42AC-AF94-113970E65E3F}" type="datetimeFigureOut">
              <a:rPr lang="hu-HU" smtClean="0"/>
              <a:t>2017.04.04.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771-4334-4372-A487-0A4A3017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988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6E3-24B3-42AC-AF94-113970E65E3F}" type="datetimeFigureOut">
              <a:rPr lang="hu-HU" smtClean="0"/>
              <a:t>2017.04.04.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771-4334-4372-A487-0A4A3017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575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6E3-24B3-42AC-AF94-113970E65E3F}" type="datetimeFigureOut">
              <a:rPr lang="hu-HU" smtClean="0"/>
              <a:t>2017.04.04.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771-4334-4372-A487-0A4A3017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953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6E3-24B3-42AC-AF94-113970E65E3F}" type="datetimeFigureOut">
              <a:rPr lang="hu-HU" smtClean="0"/>
              <a:t>2017.04.04.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771-4334-4372-A487-0A4A3017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02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6E3-24B3-42AC-AF94-113970E65E3F}" type="datetimeFigureOut">
              <a:rPr lang="hu-HU" smtClean="0"/>
              <a:t>2017.04.04.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771-4334-4372-A487-0A4A3017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730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6E3-24B3-42AC-AF94-113970E65E3F}" type="datetimeFigureOut">
              <a:rPr lang="hu-HU" smtClean="0"/>
              <a:t>2017.04.04.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771-4334-4372-A487-0A4A3017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587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6E3-24B3-42AC-AF94-113970E65E3F}" type="datetimeFigureOut">
              <a:rPr lang="hu-HU" smtClean="0"/>
              <a:t>2017.04.04.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771-4334-4372-A487-0A4A3017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38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6E3-24B3-42AC-AF94-113970E65E3F}" type="datetimeFigureOut">
              <a:rPr lang="hu-HU" smtClean="0"/>
              <a:t>2017.04.04.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771-4334-4372-A487-0A4A3017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74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6E3-24B3-42AC-AF94-113970E65E3F}" type="datetimeFigureOut">
              <a:rPr lang="hu-HU" smtClean="0"/>
              <a:t>2017.04.04.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771-4334-4372-A487-0A4A3017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893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2E6E3-24B3-42AC-AF94-113970E65E3F}" type="datetimeFigureOut">
              <a:rPr lang="hu-HU" smtClean="0"/>
              <a:t>2017.04.04.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8E771-4334-4372-A487-0A4A3017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47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Document6.docx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/>
          </a:bodyPr>
          <a:lstStyle/>
          <a:p>
            <a:r>
              <a:rPr lang="hu-HU" sz="5400" b="1" dirty="0" smtClean="0"/>
              <a:t>A székesfehérvári fiatalok helyzete - 2016</a:t>
            </a:r>
            <a:endParaRPr lang="hu-HU" sz="5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4856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48872" cy="34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67545"/>
            <a:ext cx="748883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34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8136904" cy="460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26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184388"/>
              </p:ext>
            </p:extLst>
          </p:nvPr>
        </p:nvGraphicFramePr>
        <p:xfrm>
          <a:off x="179512" y="548680"/>
          <a:ext cx="878497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60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424936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70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789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764704"/>
            <a:ext cx="79208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3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136904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69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13690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88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3690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43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14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Kutatás célja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hu-HU" dirty="0"/>
              <a:t>Jelen kutatás </a:t>
            </a:r>
            <a:r>
              <a:rPr lang="hu-HU" dirty="0" smtClean="0"/>
              <a:t>célja </a:t>
            </a:r>
            <a:r>
              <a:rPr lang="hu-HU" dirty="0"/>
              <a:t>egy aktuális általános kép megrajzolása </a:t>
            </a:r>
            <a:r>
              <a:rPr lang="hu-HU" dirty="0" smtClean="0"/>
              <a:t>az </a:t>
            </a:r>
            <a:r>
              <a:rPr lang="hu-HU" dirty="0"/>
              <a:t>alábbi </a:t>
            </a:r>
            <a:r>
              <a:rPr lang="hu-HU" dirty="0" smtClean="0"/>
              <a:t>témakörökben:</a:t>
            </a:r>
          </a:p>
          <a:p>
            <a:r>
              <a:rPr lang="hu-HU" dirty="0" smtClean="0"/>
              <a:t>Családi </a:t>
            </a:r>
            <a:r>
              <a:rPr lang="hu-HU" dirty="0"/>
              <a:t>háttér</a:t>
            </a:r>
          </a:p>
          <a:p>
            <a:pPr lvl="0"/>
            <a:r>
              <a:rPr lang="hu-HU" dirty="0"/>
              <a:t>Életmód, szabadidős preferenciák</a:t>
            </a:r>
          </a:p>
          <a:p>
            <a:pPr lvl="0"/>
            <a:r>
              <a:rPr lang="hu-HU" dirty="0"/>
              <a:t>Környezetvédelem</a:t>
            </a:r>
          </a:p>
          <a:p>
            <a:pPr lvl="0"/>
            <a:r>
              <a:rPr lang="hu-HU" dirty="0"/>
              <a:t>Felnőtté válás és </a:t>
            </a:r>
            <a:r>
              <a:rPr lang="hu-HU" dirty="0" err="1"/>
              <a:t>posztadoleszcens</a:t>
            </a:r>
            <a:r>
              <a:rPr lang="hu-HU" dirty="0"/>
              <a:t> kor problémái</a:t>
            </a:r>
          </a:p>
          <a:p>
            <a:pPr lvl="0"/>
            <a:r>
              <a:rPr lang="hu-HU" dirty="0"/>
              <a:t>Korosztályi </a:t>
            </a:r>
            <a:r>
              <a:rPr lang="hu-HU" dirty="0" err="1"/>
              <a:t>info-kommunikációs</a:t>
            </a:r>
            <a:r>
              <a:rPr lang="hu-HU" dirty="0"/>
              <a:t> helyzet</a:t>
            </a:r>
          </a:p>
          <a:p>
            <a:pPr lvl="0"/>
            <a:r>
              <a:rPr lang="hu-HU" dirty="0"/>
              <a:t>Online térhasználat</a:t>
            </a:r>
          </a:p>
          <a:p>
            <a:pPr lvl="0"/>
            <a:r>
              <a:rPr lang="hu-HU" dirty="0"/>
              <a:t>Továbbtanulás, munka</a:t>
            </a:r>
          </a:p>
          <a:p>
            <a:pPr lvl="0"/>
            <a:r>
              <a:rPr lang="hu-HU" dirty="0"/>
              <a:t>Közélet, állampolgári részvétel</a:t>
            </a:r>
          </a:p>
          <a:p>
            <a:pPr lvl="0"/>
            <a:r>
              <a:rPr lang="hu-HU" dirty="0"/>
              <a:t>Vallás</a:t>
            </a:r>
          </a:p>
          <a:p>
            <a:pPr lvl="0"/>
            <a:r>
              <a:rPr lang="hu-HU" dirty="0"/>
              <a:t>Pénzügyek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8527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392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673115"/>
              </p:ext>
            </p:extLst>
          </p:nvPr>
        </p:nvGraphicFramePr>
        <p:xfrm>
          <a:off x="107504" y="260648"/>
          <a:ext cx="892899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3750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894185"/>
              </p:ext>
            </p:extLst>
          </p:nvPr>
        </p:nvGraphicFramePr>
        <p:xfrm>
          <a:off x="0" y="188640"/>
          <a:ext cx="896448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1714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3207505"/>
            <a:ext cx="9143644" cy="365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216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3657600"/>
            <a:ext cx="912574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593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0"/>
            <a:ext cx="9148936" cy="320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4889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714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" y="332656"/>
            <a:ext cx="70922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808455"/>
              </p:ext>
            </p:extLst>
          </p:nvPr>
        </p:nvGraphicFramePr>
        <p:xfrm>
          <a:off x="25152" y="2492896"/>
          <a:ext cx="7092280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Dokumentum" r:id="rId5" imgW="6028561" imgH="2263685" progId="Word.Document.12">
                  <p:embed/>
                </p:oleObj>
              </mc:Choice>
              <mc:Fallback>
                <p:oleObj name="Dokumentum" r:id="rId5" imgW="6028561" imgH="22636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" y="2492896"/>
                        <a:ext cx="7092280" cy="226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4437112"/>
            <a:ext cx="5845175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0"/>
            <a:ext cx="6804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1" dirty="0"/>
              <a:t>Kihez fordulsz elsősorban a problémáiddal? (középiskolások, 2016)</a:t>
            </a:r>
            <a:endParaRPr lang="hu-HU" sz="1200" dirty="0"/>
          </a:p>
        </p:txBody>
      </p:sp>
      <p:sp>
        <p:nvSpPr>
          <p:cNvPr id="3" name="Téglalap 2"/>
          <p:cNvSpPr/>
          <p:nvPr/>
        </p:nvSpPr>
        <p:spPr>
          <a:xfrm>
            <a:off x="0" y="2204864"/>
            <a:ext cx="6390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1" dirty="0"/>
              <a:t>Kihez fordulsz elsősorban a problémáiddal? (felsőoktatás, 2016)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805206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8" y="0"/>
            <a:ext cx="9154228" cy="345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84984"/>
            <a:ext cx="907300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261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" y="3401268"/>
            <a:ext cx="4908911" cy="345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55" y="0"/>
            <a:ext cx="5913437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959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8" y="0"/>
            <a:ext cx="8991306" cy="279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003"/>
            <a:ext cx="8388424" cy="37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23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Kutatás módszertana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Kérdőíves vizsgálat 2016 október – november – 5000 fő</a:t>
            </a:r>
          </a:p>
          <a:p>
            <a:r>
              <a:rPr lang="hu-HU" dirty="0"/>
              <a:t>középiskolás </a:t>
            </a:r>
            <a:r>
              <a:rPr lang="hu-HU" dirty="0" smtClean="0"/>
              <a:t>diákok </a:t>
            </a:r>
            <a:r>
              <a:rPr lang="hu-HU" dirty="0"/>
              <a:t>77 kérdést tartalmazó online kérdőíveket tanórákon töltötték </a:t>
            </a:r>
            <a:r>
              <a:rPr lang="hu-HU" dirty="0" smtClean="0"/>
              <a:t>ki – 15 iskola 4600 válaszadás</a:t>
            </a:r>
          </a:p>
          <a:p>
            <a:r>
              <a:rPr lang="hu-HU" dirty="0" smtClean="0"/>
              <a:t>felsőoktatási tanulók:80 </a:t>
            </a:r>
            <a:r>
              <a:rPr lang="hu-HU" dirty="0"/>
              <a:t>kérdést tartalmazó </a:t>
            </a:r>
            <a:r>
              <a:rPr lang="hu-HU" dirty="0" smtClean="0"/>
              <a:t>kérdőív - </a:t>
            </a:r>
            <a:r>
              <a:rPr lang="hu-HU" dirty="0"/>
              <a:t>114 </a:t>
            </a:r>
            <a:r>
              <a:rPr lang="hu-HU" dirty="0" smtClean="0"/>
              <a:t>válaszadás</a:t>
            </a:r>
          </a:p>
          <a:p>
            <a:r>
              <a:rPr lang="hu-HU" dirty="0" smtClean="0"/>
              <a:t>fiatal felnőttek (18-35 év) 78 kérdés - 272  válaszadás </a:t>
            </a:r>
          </a:p>
          <a:p>
            <a:r>
              <a:rPr lang="hu-HU" dirty="0" smtClean="0"/>
              <a:t>Korábbi hasonló, de kisebb mintás kutatás 2006-ban készült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2583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62" y="0"/>
            <a:ext cx="4901609" cy="377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" y="3082993"/>
            <a:ext cx="55229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329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9" y="23873"/>
            <a:ext cx="5505165" cy="37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5688013" cy="325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218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2447" cy="362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206"/>
            <a:ext cx="5651500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019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760448"/>
              </p:ext>
            </p:extLst>
          </p:nvPr>
        </p:nvGraphicFramePr>
        <p:xfrm>
          <a:off x="323528" y="332656"/>
          <a:ext cx="849694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1849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7437040" cy="37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7488832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040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306731"/>
              </p:ext>
            </p:extLst>
          </p:nvPr>
        </p:nvGraphicFramePr>
        <p:xfrm>
          <a:off x="457200" y="260648"/>
          <a:ext cx="822960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5834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128309"/>
              </p:ext>
            </p:extLst>
          </p:nvPr>
        </p:nvGraphicFramePr>
        <p:xfrm>
          <a:off x="323528" y="332656"/>
          <a:ext cx="86409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0722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08912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399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320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01" y="7818"/>
            <a:ext cx="5486400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759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63565" cy="253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552291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70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Demográfiai helyzet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 kérdezett tanulók átlagéletkora </a:t>
            </a:r>
            <a:r>
              <a:rPr lang="hu-HU" dirty="0" smtClean="0"/>
              <a:t>középiskolában: 16.99 év</a:t>
            </a:r>
          </a:p>
          <a:p>
            <a:r>
              <a:rPr lang="hu-HU" dirty="0"/>
              <a:t>A helyi felsőoktatásban tanulók esetében az átlag életkor 25,52 év, míg nemek szerint összehasonlítva a nőknél 28 év, a férfiaknál pedig 24 év.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fiatal felnőtt korosztály esetében 27,21 év az átlagéletkor, ami nemek szerint is kiegyenlített képet mutat, 27,36 év a férfiak, 27,06 év a nők esetében.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3795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393878"/>
              </p:ext>
            </p:extLst>
          </p:nvPr>
        </p:nvGraphicFramePr>
        <p:xfrm>
          <a:off x="395536" y="764704"/>
          <a:ext cx="8229600" cy="579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1741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hu-HU" dirty="0"/>
              <a:t>A megkérdezett fiatalok több mint kétharmada él teljes családban, mindkét szülőjével együtt, a nem fehérvári tanulóknál ez az arány valamelyest magasabb. A szülők végzettsége nagyban befolyásolja a fiatalok iskolai életútját és tanulmányi eredményeiket.</a:t>
            </a:r>
          </a:p>
          <a:p>
            <a:pPr lvl="0"/>
            <a:r>
              <a:rPr lang="hu-HU" dirty="0" smtClean="0"/>
              <a:t>Szabadidejükben </a:t>
            </a:r>
            <a:r>
              <a:rPr lang="hu-HU" dirty="0"/>
              <a:t>főként interneteznek, ám a középiskolás korosztály esetében gyakoribbak az aktív tevékenységek a szabadidő eltöltése során, mint a másik két csoport esetében.</a:t>
            </a:r>
          </a:p>
          <a:p>
            <a:pPr lvl="0"/>
            <a:r>
              <a:rPr lang="hu-HU" dirty="0"/>
              <a:t>A fehérvári fiatalok nagy része sportol, ám a város szabadtéri sportolásra lehetőséget biztosító helyszíneit, úgy, mint például a </a:t>
            </a:r>
            <a:r>
              <a:rPr lang="hu-HU" dirty="0" err="1"/>
              <a:t>Bregyóközi</a:t>
            </a:r>
            <a:r>
              <a:rPr lang="hu-HU" dirty="0"/>
              <a:t> Sportközpontot kevesen látogatják.</a:t>
            </a:r>
          </a:p>
          <a:p>
            <a:pPr lvl="0"/>
            <a:r>
              <a:rPr lang="hu-HU" dirty="0"/>
              <a:t>A segítő szervezetek ismertsége, elismertsége és a beléjük vetett bizalom csekély, elsősorban a családhoz és a barátokhoz fordulnak, ha valami problémájuk van.</a:t>
            </a:r>
          </a:p>
          <a:p>
            <a:pPr lvl="0"/>
            <a:r>
              <a:rPr lang="hu-HU" dirty="0" smtClean="0"/>
              <a:t>Az </a:t>
            </a:r>
            <a:r>
              <a:rPr lang="hu-HU" dirty="0"/>
              <a:t>online térben aktívan jelen vannak, ami oldalak, csatornák követésében és közösségi oldalakon való megjelenésben nyilvánul meg. Online zaklatásnak elsősorban a középiskolások estek már áldozatul, ám a teljes mintában alacsony azok száma, akik már átéltek ilyesmit.</a:t>
            </a:r>
          </a:p>
          <a:p>
            <a:pPr lvl="0"/>
            <a:r>
              <a:rPr lang="hu-HU" dirty="0"/>
              <a:t>Társadalmilag nem túl aktívak, kevesen tagjai különböző szervezeteknek, és a jövőben sem terveznek belépni, inkább a sportegyesületek vonzzák őket. A középiskolások ismerik a Diáktanács munkáját, és nagyjából elégedettek azzal, ahogy a városvezetés reagál az ifjúság igényeire.</a:t>
            </a:r>
          </a:p>
          <a:p>
            <a:pPr lvl="0"/>
            <a:r>
              <a:rPr lang="hu-HU" dirty="0" smtClean="0"/>
              <a:t>A </a:t>
            </a:r>
            <a:r>
              <a:rPr lang="hu-HU" dirty="0"/>
              <a:t>fehérvári iskolákkal általában elégedettek a fiatalok, továbbtanulásukat inkább más városokban tervezik, de sokan gondolkodnak a városban történő tanulmányok folytatásában is, műszaki és gazdaságtudományi területen. A fiatalok körülbelül egyharmada hallott arról, hogy ezeket a céljaikat az önkormányzat ösztöndíjjal is támogatja.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429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160813"/>
              </p:ext>
            </p:extLst>
          </p:nvPr>
        </p:nvGraphicFramePr>
        <p:xfrm>
          <a:off x="323528" y="620688"/>
          <a:ext cx="8229600" cy="56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71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" y="980728"/>
            <a:ext cx="8940583" cy="4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64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68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529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296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12879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06932417"/>
              </p:ext>
            </p:extLst>
          </p:nvPr>
        </p:nvGraphicFramePr>
        <p:xfrm>
          <a:off x="971600" y="3645024"/>
          <a:ext cx="72008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639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516</Words>
  <Application>Microsoft Office PowerPoint</Application>
  <PresentationFormat>Diavetítés a képernyőre (4:3 oldalarány)</PresentationFormat>
  <Paragraphs>48</Paragraphs>
  <Slides>41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3" baseType="lpstr">
      <vt:lpstr>Office-téma</vt:lpstr>
      <vt:lpstr>Dokumentum</vt:lpstr>
      <vt:lpstr>A székesfehérvári fiatalok helyzete - 2016</vt:lpstr>
      <vt:lpstr>Kutatás célja</vt:lpstr>
      <vt:lpstr>Kutatás módszertana</vt:lpstr>
      <vt:lpstr>Demográfiai helyzet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székesfehérvári fiatalok helyzete - 2016</dc:title>
  <dc:creator>Mészáros Attila</dc:creator>
  <cp:lastModifiedBy>Mészáros Attila</cp:lastModifiedBy>
  <cp:revision>13</cp:revision>
  <dcterms:created xsi:type="dcterms:W3CDTF">2017-02-02T23:47:53Z</dcterms:created>
  <dcterms:modified xsi:type="dcterms:W3CDTF">2017-04-04T08:45:50Z</dcterms:modified>
</cp:coreProperties>
</file>