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1" r:id="rId3"/>
    <p:sldId id="352" r:id="rId4"/>
    <p:sldId id="361" r:id="rId5"/>
    <p:sldId id="353" r:id="rId6"/>
    <p:sldId id="354" r:id="rId7"/>
    <p:sldId id="257" r:id="rId8"/>
    <p:sldId id="346" r:id="rId9"/>
    <p:sldId id="269" r:id="rId10"/>
    <p:sldId id="344" r:id="rId11"/>
    <p:sldId id="341" r:id="rId12"/>
    <p:sldId id="345" r:id="rId13"/>
    <p:sldId id="347" r:id="rId14"/>
    <p:sldId id="348" r:id="rId15"/>
    <p:sldId id="335" r:id="rId16"/>
    <p:sldId id="358" r:id="rId17"/>
    <p:sldId id="337" r:id="rId18"/>
    <p:sldId id="360" r:id="rId19"/>
    <p:sldId id="355" r:id="rId20"/>
    <p:sldId id="356" r:id="rId21"/>
    <p:sldId id="357" r:id="rId22"/>
    <p:sldId id="265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óbor Ágnes" initials="" lastIdx="6" clrIdx="0"/>
  <p:cmAuthor id="1" name="Hargitai Gábor" initials="" lastIdx="7" clrIdx="1"/>
  <p:cmAuthor id="2" name="SzoboszlaiS" initials="" lastIdx="1" clrIdx="2"/>
  <p:cmAuthor id="3" name="László Szilvia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304"/>
    <a:srgbClr val="FDA403"/>
    <a:srgbClr val="808080"/>
    <a:srgbClr val="CCCCCC"/>
    <a:srgbClr val="C0C0C0"/>
    <a:srgbClr val="CCCCFF"/>
    <a:srgbClr val="92D050"/>
    <a:srgbClr val="669900"/>
    <a:srgbClr val="CC33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991" autoAdjust="0"/>
  </p:normalViewPr>
  <p:slideViewPr>
    <p:cSldViewPr>
      <p:cViewPr>
        <p:scale>
          <a:sx n="88" d="100"/>
          <a:sy n="88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imutat&#225;s_EMIR4.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DRFT%20hazai%20forr&#225;s&#250;%20p&#225;ly&#225;zato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DOP_Szel&#233;nyi%20End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DOP_Szel&#233;nyi%20End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DOP_Szel&#233;nyi%20End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DOP_Szel&#233;nyi%20End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DOP_Szel&#233;nyi%20Endr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aspare.KDRFU\Dokumentumok\sajt&#225;j\2012\Kimutat&#225;s_EMIR4.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spare.KDRFU\Dokumentumok\sajt&#225;j\2012\Kimutat&#225;s_EMIR4.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plotArea>
      <c:layout>
        <c:manualLayout>
          <c:layoutTarget val="inner"/>
          <c:xMode val="edge"/>
          <c:yMode val="edge"/>
          <c:x val="8.6804475369043635E-2"/>
          <c:y val="0.12973423586422597"/>
          <c:w val="0.6508460437626794"/>
          <c:h val="0.80386492238540819"/>
        </c:manualLayout>
      </c:layout>
      <c:barChart>
        <c:barDir val="bar"/>
        <c:grouping val="clustered"/>
        <c:ser>
          <c:idx val="0"/>
          <c:order val="0"/>
          <c:tx>
            <c:strRef>
              <c:f>Munka1!$B$4</c:f>
              <c:strCache>
                <c:ptCount val="1"/>
                <c:pt idx="0">
                  <c:v>KDRFT üléseinek száma (db)</c:v>
                </c:pt>
              </c:strCache>
            </c:strRef>
          </c:tx>
          <c:cat>
            <c:strRef>
              <c:f>Munka1!$A$5:$A$19</c:f>
              <c:strCache>
                <c:ptCount val="15"/>
                <c:pt idx="0">
                  <c:v>1997.</c:v>
                </c:pt>
                <c:pt idx="1">
                  <c:v>1998.</c:v>
                </c:pt>
                <c:pt idx="2">
                  <c:v>1999.</c:v>
                </c:pt>
                <c:pt idx="3">
                  <c:v>2000.</c:v>
                </c:pt>
                <c:pt idx="4">
                  <c:v>2001.</c:v>
                </c:pt>
                <c:pt idx="5">
                  <c:v>2002.</c:v>
                </c:pt>
                <c:pt idx="6">
                  <c:v>2003.</c:v>
                </c:pt>
                <c:pt idx="7">
                  <c:v>2004.</c:v>
                </c:pt>
                <c:pt idx="8">
                  <c:v>2005.</c:v>
                </c:pt>
                <c:pt idx="9">
                  <c:v>2006.</c:v>
                </c:pt>
                <c:pt idx="10">
                  <c:v>2007.</c:v>
                </c:pt>
                <c:pt idx="11">
                  <c:v>2008.</c:v>
                </c:pt>
                <c:pt idx="12">
                  <c:v>2009.</c:v>
                </c:pt>
                <c:pt idx="13">
                  <c:v>2010.</c:v>
                </c:pt>
                <c:pt idx="14">
                  <c:v>2011.</c:v>
                </c:pt>
              </c:strCache>
            </c:strRef>
          </c:cat>
          <c:val>
            <c:numRef>
              <c:f>Munka1!$B$5:$B$19</c:f>
              <c:numCache>
                <c:formatCode>#,##0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8</c:v>
                </c:pt>
              </c:numCache>
            </c:numRef>
          </c:val>
        </c:ser>
        <c:ser>
          <c:idx val="1"/>
          <c:order val="1"/>
          <c:tx>
            <c:strRef>
              <c:f>Munka1!$C$4</c:f>
              <c:strCache>
                <c:ptCount val="1"/>
                <c:pt idx="0">
                  <c:v>Meghozott határozatok száma (db)</c:v>
                </c:pt>
              </c:strCache>
            </c:strRef>
          </c:tx>
          <c:cat>
            <c:strRef>
              <c:f>Munka1!$A$5:$A$19</c:f>
              <c:strCache>
                <c:ptCount val="15"/>
                <c:pt idx="0">
                  <c:v>1997.</c:v>
                </c:pt>
                <c:pt idx="1">
                  <c:v>1998.</c:v>
                </c:pt>
                <c:pt idx="2">
                  <c:v>1999.</c:v>
                </c:pt>
                <c:pt idx="3">
                  <c:v>2000.</c:v>
                </c:pt>
                <c:pt idx="4">
                  <c:v>2001.</c:v>
                </c:pt>
                <c:pt idx="5">
                  <c:v>2002.</c:v>
                </c:pt>
                <c:pt idx="6">
                  <c:v>2003.</c:v>
                </c:pt>
                <c:pt idx="7">
                  <c:v>2004.</c:v>
                </c:pt>
                <c:pt idx="8">
                  <c:v>2005.</c:v>
                </c:pt>
                <c:pt idx="9">
                  <c:v>2006.</c:v>
                </c:pt>
                <c:pt idx="10">
                  <c:v>2007.</c:v>
                </c:pt>
                <c:pt idx="11">
                  <c:v>2008.</c:v>
                </c:pt>
                <c:pt idx="12">
                  <c:v>2009.</c:v>
                </c:pt>
                <c:pt idx="13">
                  <c:v>2010.</c:v>
                </c:pt>
                <c:pt idx="14">
                  <c:v>2011.</c:v>
                </c:pt>
              </c:strCache>
            </c:strRef>
          </c:cat>
          <c:val>
            <c:numRef>
              <c:f>Munka1!$C$5:$C$19</c:f>
              <c:numCache>
                <c:formatCode>#,##0</c:formatCode>
                <c:ptCount val="15"/>
                <c:pt idx="0">
                  <c:v>12</c:v>
                </c:pt>
                <c:pt idx="1">
                  <c:v>11</c:v>
                </c:pt>
                <c:pt idx="2">
                  <c:v>17</c:v>
                </c:pt>
                <c:pt idx="3">
                  <c:v>53</c:v>
                </c:pt>
                <c:pt idx="4">
                  <c:v>45</c:v>
                </c:pt>
                <c:pt idx="5">
                  <c:v>62</c:v>
                </c:pt>
                <c:pt idx="6">
                  <c:v>65</c:v>
                </c:pt>
                <c:pt idx="7">
                  <c:v>85</c:v>
                </c:pt>
                <c:pt idx="8">
                  <c:v>119</c:v>
                </c:pt>
                <c:pt idx="9">
                  <c:v>126</c:v>
                </c:pt>
                <c:pt idx="10">
                  <c:v>152</c:v>
                </c:pt>
                <c:pt idx="11">
                  <c:v>168</c:v>
                </c:pt>
                <c:pt idx="12">
                  <c:v>166</c:v>
                </c:pt>
                <c:pt idx="13">
                  <c:v>138</c:v>
                </c:pt>
                <c:pt idx="14">
                  <c:v>74</c:v>
                </c:pt>
              </c:numCache>
            </c:numRef>
          </c:val>
        </c:ser>
        <c:axId val="66164608"/>
        <c:axId val="66166144"/>
      </c:barChart>
      <c:catAx>
        <c:axId val="66164608"/>
        <c:scaling>
          <c:orientation val="minMax"/>
        </c:scaling>
        <c:axPos val="l"/>
        <c:tickLblPos val="nextTo"/>
        <c:crossAx val="66166144"/>
        <c:crosses val="autoZero"/>
        <c:auto val="1"/>
        <c:lblAlgn val="ctr"/>
        <c:lblOffset val="100"/>
      </c:catAx>
      <c:valAx>
        <c:axId val="66166144"/>
        <c:scaling>
          <c:orientation val="minMax"/>
        </c:scaling>
        <c:axPos val="b"/>
        <c:majorGridlines/>
        <c:numFmt formatCode="#,##0" sourceLinked="1"/>
        <c:tickLblPos val="nextTo"/>
        <c:crossAx val="6616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298635177280509E-4"/>
          <c:y val="1.95696173728893E-2"/>
          <c:w val="0.70697567831206332"/>
          <c:h val="5.8818000247060014E-2"/>
        </c:manualLayout>
      </c:layout>
    </c:legend>
    <c:plotVisOnly val="1"/>
  </c:chart>
  <c:txPr>
    <a:bodyPr/>
    <a:lstStyle/>
    <a:p>
      <a:pPr>
        <a:defRPr>
          <a:latin typeface="Verdana" pitchFamily="34" charset="0"/>
        </a:defRPr>
      </a:pPr>
      <a:endParaRPr lang="hu-H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32"/>
  <c:chart>
    <c:plotArea>
      <c:layout>
        <c:manualLayout>
          <c:layoutTarget val="inner"/>
          <c:xMode val="edge"/>
          <c:yMode val="edge"/>
          <c:x val="6.3102267255352784E-2"/>
          <c:y val="5.1400554097404488E-2"/>
          <c:w val="0.93689763637373746"/>
          <c:h val="0.91865053188534607"/>
        </c:manualLayout>
      </c:layout>
      <c:ofPieChart>
        <c:ofPieType val="bar"/>
        <c:varyColors val="1"/>
        <c:ser>
          <c:idx val="1"/>
          <c:order val="0"/>
          <c:dLbls>
            <c:dLbl>
              <c:idx val="0"/>
              <c:layout>
                <c:manualLayout>
                  <c:x val="1.232937032144429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7613386173491821E-3"/>
                  <c:y val="9.7222222222222224E-2"/>
                </c:manualLayout>
              </c:layout>
              <c:showVal val="1"/>
            </c:dLbl>
            <c:dLbl>
              <c:idx val="2"/>
              <c:layout>
                <c:manualLayout>
                  <c:x val="5.2840158520475545E-3"/>
                  <c:y val="9.7222222222222265E-2"/>
                </c:manualLayout>
              </c:layout>
              <c:showVal val="1"/>
            </c:dLbl>
            <c:dLbl>
              <c:idx val="3"/>
              <c:layout>
                <c:manualLayout>
                  <c:x val="1.7378678728988681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6.916066342770992E-2"/>
                  <c:y val="-2.1218890680033515E-17"/>
                </c:manualLayout>
              </c:layout>
              <c:showVal val="1"/>
            </c:dLbl>
            <c:dLbl>
              <c:idx val="5"/>
              <c:layout>
                <c:manualLayout>
                  <c:x val="-7.270676271848997E-2"/>
                  <c:y val="-4.6296296296296406E-3"/>
                </c:manualLayout>
              </c:layout>
              <c:showVal val="1"/>
            </c:dLbl>
            <c:dLbl>
              <c:idx val="6"/>
              <c:layout>
                <c:manualLayout>
                  <c:x val="-6.7387613782319833E-2"/>
                  <c:y val="8.487556272013422E-17"/>
                </c:manualLayout>
              </c:layout>
              <c:showVal val="1"/>
            </c:dLbl>
            <c:dLbl>
              <c:idx val="7"/>
              <c:spPr/>
              <c:txPr>
                <a:bodyPr/>
                <a:lstStyle/>
                <a:p>
                  <a:pPr>
                    <a:defRPr b="1"/>
                  </a:pPr>
                  <a:endParaRPr lang="hu-HU"/>
                </a:p>
              </c:txPr>
            </c:dLbl>
            <c:showVal val="1"/>
            <c:showLeaderLines val="1"/>
          </c:dLbls>
          <c:cat>
            <c:strRef>
              <c:f>Munka1!$D$17:$J$17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2011.01.01-02.28.</c:v>
                </c:pt>
                <c:pt idx="4">
                  <c:v>2011.03.01-06.30.</c:v>
                </c:pt>
                <c:pt idx="5">
                  <c:v>2011.07.01-09.30.</c:v>
                </c:pt>
                <c:pt idx="6">
                  <c:v>2011.10.01-12.31.</c:v>
                </c:pt>
              </c:strCache>
            </c:strRef>
          </c:cat>
          <c:val>
            <c:numRef>
              <c:f>Munka1!$D$19:$J$19</c:f>
              <c:numCache>
                <c:formatCode>0.0%</c:formatCode>
                <c:ptCount val="7"/>
                <c:pt idx="0">
                  <c:v>1.7188188629352154E-2</c:v>
                </c:pt>
                <c:pt idx="1">
                  <c:v>0.10401057734684883</c:v>
                </c:pt>
                <c:pt idx="2">
                  <c:v>0.3124724548259149</c:v>
                </c:pt>
                <c:pt idx="3">
                  <c:v>6.0819744380784406E-2</c:v>
                </c:pt>
                <c:pt idx="4">
                  <c:v>0.21463199647421791</c:v>
                </c:pt>
                <c:pt idx="5">
                  <c:v>0.20713970912296181</c:v>
                </c:pt>
                <c:pt idx="6">
                  <c:v>8.3737329219920748E-2</c:v>
                </c:pt>
              </c:numCache>
            </c:numRef>
          </c:val>
        </c:ser>
        <c:gapWidth val="150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0878928445701487"/>
          <c:y val="8.1453749754940991E-2"/>
          <c:w val="0.83635575044507282"/>
          <c:h val="0.75465425867961111"/>
        </c:manualLayout>
      </c:layout>
      <c:areaChart>
        <c:grouping val="stacked"/>
        <c:ser>
          <c:idx val="2"/>
          <c:order val="0"/>
          <c:tx>
            <c:strRef>
              <c:f>'Munka1 (3)'!$H$9</c:f>
              <c:strCache>
                <c:ptCount val="1"/>
                <c:pt idx="0">
                  <c:v>Megítélt támogatás - éves érték</c:v>
                </c:pt>
              </c:strCache>
            </c:strRef>
          </c:tx>
          <c:cat>
            <c:strRef>
              <c:f>'Munka1 (3)'!$I$6:$Q$6</c:f>
              <c:strCache>
                <c:ptCount val="9"/>
                <c:pt idx="0">
                  <c:v>2001. december</c:v>
                </c:pt>
                <c:pt idx="1">
                  <c:v>2002. december</c:v>
                </c:pt>
                <c:pt idx="2">
                  <c:v>2003. december</c:v>
                </c:pt>
                <c:pt idx="3">
                  <c:v>2004. december</c:v>
                </c:pt>
                <c:pt idx="4">
                  <c:v>2005. december</c:v>
                </c:pt>
                <c:pt idx="5">
                  <c:v>2006. december</c:v>
                </c:pt>
                <c:pt idx="6">
                  <c:v>2007. december</c:v>
                </c:pt>
                <c:pt idx="7">
                  <c:v>2008. december</c:v>
                </c:pt>
                <c:pt idx="8">
                  <c:v>2009. december</c:v>
                </c:pt>
              </c:strCache>
            </c:strRef>
          </c:cat>
          <c:val>
            <c:numRef>
              <c:f>'Munka1 (3)'!$I$9:$Q$9</c:f>
              <c:numCache>
                <c:formatCode>_-* #,##0.00\ _F_t_-;\-* #,##0.00\ _F_t_-;_-* "-"\ _F_t_-;_-@_-</c:formatCode>
                <c:ptCount val="9"/>
                <c:pt idx="0">
                  <c:v>1.268956</c:v>
                </c:pt>
                <c:pt idx="1">
                  <c:v>1.474135</c:v>
                </c:pt>
                <c:pt idx="2">
                  <c:v>1.3367599999999999</c:v>
                </c:pt>
                <c:pt idx="3">
                  <c:v>0.99511595899999961</c:v>
                </c:pt>
                <c:pt idx="4">
                  <c:v>5.5299050289999947</c:v>
                </c:pt>
                <c:pt idx="5">
                  <c:v>4.2326488890000036</c:v>
                </c:pt>
                <c:pt idx="6">
                  <c:v>0.91406990600000004</c:v>
                </c:pt>
                <c:pt idx="7">
                  <c:v>2.6575832866666689</c:v>
                </c:pt>
                <c:pt idx="8">
                  <c:v>2.4933347926666696</c:v>
                </c:pt>
              </c:numCache>
            </c:numRef>
          </c:val>
        </c:ser>
        <c:ser>
          <c:idx val="3"/>
          <c:order val="1"/>
          <c:tx>
            <c:strRef>
              <c:f>'Munka1 (3)'!$H$10</c:f>
              <c:strCache>
                <c:ptCount val="1"/>
                <c:pt idx="0">
                  <c:v>Megítélt támogatás - kumulált érték</c:v>
                </c:pt>
              </c:strCache>
            </c:strRef>
          </c:tx>
          <c:cat>
            <c:strRef>
              <c:f>'Munka1 (3)'!$I$6:$Q$6</c:f>
              <c:strCache>
                <c:ptCount val="9"/>
                <c:pt idx="0">
                  <c:v>2001. december</c:v>
                </c:pt>
                <c:pt idx="1">
                  <c:v>2002. december</c:v>
                </c:pt>
                <c:pt idx="2">
                  <c:v>2003. december</c:v>
                </c:pt>
                <c:pt idx="3">
                  <c:v>2004. december</c:v>
                </c:pt>
                <c:pt idx="4">
                  <c:v>2005. december</c:v>
                </c:pt>
                <c:pt idx="5">
                  <c:v>2006. december</c:v>
                </c:pt>
                <c:pt idx="6">
                  <c:v>2007. december</c:v>
                </c:pt>
                <c:pt idx="7">
                  <c:v>2008. december</c:v>
                </c:pt>
                <c:pt idx="8">
                  <c:v>2009. december</c:v>
                </c:pt>
              </c:strCache>
            </c:strRef>
          </c:cat>
          <c:val>
            <c:numRef>
              <c:f>'Munka1 (3)'!$I$10:$Q$10</c:f>
              <c:numCache>
                <c:formatCode>_-* #,##0.00\ _F_t_-;\-* #,##0.00\ _F_t_-;_-* "-"??\ _F_t_-;_-@_-</c:formatCode>
                <c:ptCount val="9"/>
                <c:pt idx="0" formatCode="_-* #,##0.00\ _F_t_-;\-* #,##0.00\ _F_t_-;_-* &quot;-&quot;\ _F_t_-;_-@_-">
                  <c:v>1.268956</c:v>
                </c:pt>
                <c:pt idx="1">
                  <c:v>2.7430910000000015</c:v>
                </c:pt>
                <c:pt idx="2">
                  <c:v>4.0798509999999997</c:v>
                </c:pt>
                <c:pt idx="3">
                  <c:v>5.0749669589999948</c:v>
                </c:pt>
                <c:pt idx="4">
                  <c:v>10.604871987999998</c:v>
                </c:pt>
                <c:pt idx="5">
                  <c:v>14.837520877000006</c:v>
                </c:pt>
                <c:pt idx="6">
                  <c:v>15.751590782999999</c:v>
                </c:pt>
                <c:pt idx="7">
                  <c:v>18.409174069666665</c:v>
                </c:pt>
                <c:pt idx="8">
                  <c:v>20.902508862333299</c:v>
                </c:pt>
              </c:numCache>
            </c:numRef>
          </c:val>
        </c:ser>
        <c:axId val="91968640"/>
        <c:axId val="91970176"/>
      </c:areaChart>
      <c:catAx>
        <c:axId val="91968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91970176"/>
        <c:crosses val="autoZero"/>
        <c:auto val="1"/>
        <c:lblAlgn val="ctr"/>
        <c:lblOffset val="100"/>
      </c:catAx>
      <c:valAx>
        <c:axId val="91970176"/>
        <c:scaling>
          <c:orientation val="minMax"/>
        </c:scaling>
        <c:axPos val="l"/>
        <c:majorGridlines/>
        <c:numFmt formatCode="_-* #,##0.00\ _F_t_-;\-* #,##0.00\ _F_t_-;_-* &quot;-&quot;\ _F_t_-;_-@_-" sourceLinked="1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9196864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0901041483195632"/>
          <c:y val="7.7700656425572973E-2"/>
          <c:w val="0.49647712303250591"/>
          <c:h val="0.11497489292551617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>
          <a:latin typeface="Verdana" pitchFamily="34" charset="0"/>
        </a:defRPr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lineChart>
        <c:grouping val="standard"/>
        <c:ser>
          <c:idx val="0"/>
          <c:order val="0"/>
          <c:tx>
            <c:strRef>
              <c:f>Diagram1!$B$10</c:f>
              <c:strCache>
                <c:ptCount val="1"/>
                <c:pt idx="0">
                  <c:v>kötváll</c:v>
                </c:pt>
              </c:strCache>
            </c:strRef>
          </c:tx>
          <c:dLbls>
            <c:dLbl>
              <c:idx val="0"/>
              <c:layout>
                <c:manualLayout>
                  <c:x val="-1.9811788013868296E-2"/>
                  <c:y val="-5.2910052910052907E-2"/>
                </c:manualLayout>
              </c:layout>
              <c:showVal val="1"/>
            </c:dLbl>
            <c:dLbl>
              <c:idx val="1"/>
              <c:layout>
                <c:manualLayout>
                  <c:x val="-4.5567112431896969E-2"/>
                  <c:y val="-5.2910052910052907E-2"/>
                </c:manualLayout>
              </c:layout>
              <c:showVal val="1"/>
            </c:dLbl>
            <c:dLbl>
              <c:idx val="2"/>
              <c:layout>
                <c:manualLayout>
                  <c:x val="-4.3585933630510089E-2"/>
                  <c:y val="-4.2328042328042402E-2"/>
                </c:manualLayout>
              </c:layout>
              <c:showVal val="1"/>
            </c:dLbl>
            <c:dLbl>
              <c:idx val="3"/>
              <c:layout>
                <c:manualLayout>
                  <c:x val="-3.5661218424962934E-2"/>
                  <c:y val="-4.2328042328042333E-2"/>
                </c:manualLayout>
              </c:layout>
              <c:showVal val="1"/>
            </c:dLbl>
            <c:dLbl>
              <c:idx val="4"/>
              <c:layout>
                <c:manualLayout>
                  <c:x val="-3.5661218424962934E-2"/>
                  <c:y val="-4.2328042328042333E-2"/>
                </c:manualLayout>
              </c:layout>
              <c:showVal val="1"/>
            </c:dLbl>
            <c:showVal val="1"/>
          </c:dLbls>
          <c:cat>
            <c:strRef>
              <c:f>Diagram1!$C$9:$G$9</c:f>
              <c:strCache>
                <c:ptCount val="5"/>
                <c:pt idx="0">
                  <c:v>2007. dec</c:v>
                </c:pt>
                <c:pt idx="1">
                  <c:v>2008. dec</c:v>
                </c:pt>
                <c:pt idx="2">
                  <c:v>2009. dec</c:v>
                </c:pt>
                <c:pt idx="3">
                  <c:v>2010. dec</c:v>
                </c:pt>
                <c:pt idx="4">
                  <c:v>2011. dec</c:v>
                </c:pt>
              </c:strCache>
            </c:strRef>
          </c:cat>
          <c:val>
            <c:numRef>
              <c:f>Diagram1!$C$10:$G$10</c:f>
              <c:numCache>
                <c:formatCode>0.00,,,</c:formatCode>
                <c:ptCount val="5"/>
                <c:pt idx="0">
                  <c:v>1735478647</c:v>
                </c:pt>
                <c:pt idx="1">
                  <c:v>11913777168</c:v>
                </c:pt>
                <c:pt idx="2">
                  <c:v>47257160601</c:v>
                </c:pt>
                <c:pt idx="3">
                  <c:v>83325364891</c:v>
                </c:pt>
                <c:pt idx="4">
                  <c:v>101886206566</c:v>
                </c:pt>
              </c:numCache>
            </c:numRef>
          </c:val>
        </c:ser>
        <c:ser>
          <c:idx val="1"/>
          <c:order val="1"/>
          <c:tx>
            <c:strRef>
              <c:f>Diagram1!$B$11</c:f>
              <c:strCache>
                <c:ptCount val="1"/>
                <c:pt idx="0">
                  <c:v>TSz érték</c:v>
                </c:pt>
              </c:strCache>
            </c:strRef>
          </c:tx>
          <c:dLbls>
            <c:showVal val="1"/>
          </c:dLbls>
          <c:cat>
            <c:strRef>
              <c:f>Diagram1!$C$9:$G$9</c:f>
              <c:strCache>
                <c:ptCount val="5"/>
                <c:pt idx="0">
                  <c:v>2007. dec</c:v>
                </c:pt>
                <c:pt idx="1">
                  <c:v>2008. dec</c:v>
                </c:pt>
                <c:pt idx="2">
                  <c:v>2009. dec</c:v>
                </c:pt>
                <c:pt idx="3">
                  <c:v>2010. dec</c:v>
                </c:pt>
                <c:pt idx="4">
                  <c:v>2011. dec</c:v>
                </c:pt>
              </c:strCache>
            </c:strRef>
          </c:cat>
          <c:val>
            <c:numRef>
              <c:f>Diagram1!$C$11:$G$11</c:f>
              <c:numCache>
                <c:formatCode>0.00,,,</c:formatCode>
                <c:ptCount val="5"/>
                <c:pt idx="0">
                  <c:v>0</c:v>
                </c:pt>
                <c:pt idx="1">
                  <c:v>7917605904</c:v>
                </c:pt>
                <c:pt idx="2">
                  <c:v>35966575785</c:v>
                </c:pt>
                <c:pt idx="3">
                  <c:v>71170555774</c:v>
                </c:pt>
                <c:pt idx="4">
                  <c:v>90844491575</c:v>
                </c:pt>
              </c:numCache>
            </c:numRef>
          </c:val>
        </c:ser>
        <c:ser>
          <c:idx val="2"/>
          <c:order val="2"/>
          <c:tx>
            <c:strRef>
              <c:f>Diagram1!$B$12</c:f>
              <c:strCache>
                <c:ptCount val="1"/>
                <c:pt idx="0">
                  <c:v>Kifizetés</c:v>
                </c:pt>
              </c:strCache>
            </c:strRef>
          </c:tx>
          <c:dLbls>
            <c:showVal val="1"/>
          </c:dLbls>
          <c:cat>
            <c:strRef>
              <c:f>Diagram1!$C$9:$G$9</c:f>
              <c:strCache>
                <c:ptCount val="5"/>
                <c:pt idx="0">
                  <c:v>2007. dec</c:v>
                </c:pt>
                <c:pt idx="1">
                  <c:v>2008. dec</c:v>
                </c:pt>
                <c:pt idx="2">
                  <c:v>2009. dec</c:v>
                </c:pt>
                <c:pt idx="3">
                  <c:v>2010. dec</c:v>
                </c:pt>
                <c:pt idx="4">
                  <c:v>2011. dec</c:v>
                </c:pt>
              </c:strCache>
            </c:strRef>
          </c:cat>
          <c:val>
            <c:numRef>
              <c:f>Diagram1!$C$12:$G$12</c:f>
              <c:numCache>
                <c:formatCode>0.00,,,</c:formatCode>
                <c:ptCount val="5"/>
                <c:pt idx="0">
                  <c:v>0</c:v>
                </c:pt>
                <c:pt idx="1">
                  <c:v>535205395</c:v>
                </c:pt>
                <c:pt idx="2">
                  <c:v>11043359153</c:v>
                </c:pt>
                <c:pt idx="3">
                  <c:v>32478829439</c:v>
                </c:pt>
                <c:pt idx="4">
                  <c:v>55446591574</c:v>
                </c:pt>
              </c:numCache>
            </c:numRef>
          </c:val>
        </c:ser>
        <c:marker val="1"/>
        <c:axId val="120454528"/>
        <c:axId val="146283904"/>
      </c:lineChart>
      <c:catAx>
        <c:axId val="120454528"/>
        <c:scaling>
          <c:orientation val="minMax"/>
        </c:scaling>
        <c:axPos val="b"/>
        <c:majorTickMark val="none"/>
        <c:tickLblPos val="nextTo"/>
        <c:crossAx val="146283904"/>
        <c:crosses val="autoZero"/>
        <c:auto val="1"/>
        <c:lblAlgn val="ctr"/>
        <c:lblOffset val="100"/>
      </c:catAx>
      <c:valAx>
        <c:axId val="146283904"/>
        <c:scaling>
          <c:orientation val="minMax"/>
        </c:scaling>
        <c:axPos val="l"/>
        <c:majorGridlines/>
        <c:numFmt formatCode="0.00,,," sourceLinked="1"/>
        <c:majorTickMark val="none"/>
        <c:tickLblPos val="nextTo"/>
        <c:crossAx val="12045452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>
          <a:latin typeface="Verdana" pitchFamily="34" charset="0"/>
        </a:defRPr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9"/>
  <c:chart>
    <c:view3D>
      <c:rAngAx val="1"/>
    </c:view3D>
    <c:plotArea>
      <c:layout>
        <c:manualLayout>
          <c:layoutTarget val="inner"/>
          <c:xMode val="edge"/>
          <c:yMode val="edge"/>
          <c:x val="0.13624277228504331"/>
          <c:y val="8.1088440082249566E-2"/>
          <c:w val="0.81133246502081957"/>
          <c:h val="0.86004947537705334"/>
        </c:manualLayout>
      </c:layout>
      <c:bar3DChart>
        <c:barDir val="bar"/>
        <c:grouping val="percentStacked"/>
        <c:ser>
          <c:idx val="0"/>
          <c:order val="0"/>
          <c:tx>
            <c:strRef>
              <c:f>Diagram1!$B$38</c:f>
              <c:strCache>
                <c:ptCount val="1"/>
                <c:pt idx="0">
                  <c:v>kötváll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strRef>
              <c:f>Diagram1!$C$37:$E$37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Diagram1!$C$38:$E$38</c:f>
              <c:numCache>
                <c:formatCode>0.00%</c:formatCode>
                <c:ptCount val="3"/>
                <c:pt idx="0">
                  <c:v>0.33089180908076293</c:v>
                </c:pt>
                <c:pt idx="1">
                  <c:v>0.25367480464843356</c:v>
                </c:pt>
                <c:pt idx="2">
                  <c:v>0.41543338627080423</c:v>
                </c:pt>
              </c:numCache>
            </c:numRef>
          </c:val>
        </c:ser>
        <c:ser>
          <c:idx val="1"/>
          <c:order val="1"/>
          <c:tx>
            <c:strRef>
              <c:f>Diagram1!$B$39</c:f>
              <c:strCache>
                <c:ptCount val="1"/>
                <c:pt idx="0">
                  <c:v>TSz érték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strRef>
              <c:f>Diagram1!$C$37:$E$37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Diagram1!$C$39:$E$39</c:f>
              <c:numCache>
                <c:formatCode>0.00%</c:formatCode>
                <c:ptCount val="3"/>
                <c:pt idx="0">
                  <c:v>0.32153309726969043</c:v>
                </c:pt>
                <c:pt idx="1">
                  <c:v>0.23486954252349798</c:v>
                </c:pt>
                <c:pt idx="2">
                  <c:v>0.44359736020681234</c:v>
                </c:pt>
              </c:numCache>
            </c:numRef>
          </c:val>
        </c:ser>
        <c:ser>
          <c:idx val="2"/>
          <c:order val="2"/>
          <c:tx>
            <c:strRef>
              <c:f>Diagram1!$B$40</c:f>
              <c:strCache>
                <c:ptCount val="1"/>
                <c:pt idx="0">
                  <c:v>Kifizetés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Diagram1!$C$37:$E$37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Diagram1!$C$40:$E$40</c:f>
              <c:numCache>
                <c:formatCode>0.00%</c:formatCode>
                <c:ptCount val="3"/>
                <c:pt idx="0">
                  <c:v>0.34920730793990606</c:v>
                </c:pt>
                <c:pt idx="1">
                  <c:v>0.25313860573860081</c:v>
                </c:pt>
                <c:pt idx="2">
                  <c:v>0.39765408632149402</c:v>
                </c:pt>
              </c:numCache>
            </c:numRef>
          </c:val>
        </c:ser>
        <c:shape val="box"/>
        <c:axId val="64608128"/>
        <c:axId val="64609664"/>
        <c:axId val="0"/>
      </c:bar3DChart>
      <c:catAx>
        <c:axId val="64608128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64609664"/>
        <c:crosses val="autoZero"/>
        <c:auto val="1"/>
        <c:lblAlgn val="ctr"/>
        <c:lblOffset val="100"/>
      </c:catAx>
      <c:valAx>
        <c:axId val="64609664"/>
        <c:scaling>
          <c:orientation val="minMax"/>
        </c:scaling>
        <c:axPos val="b"/>
        <c:majorGridlines/>
        <c:numFmt formatCode="0%" sourceLinked="1"/>
        <c:tickLblPos val="nextTo"/>
        <c:crossAx val="64608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2203145659424085E-3"/>
          <c:y val="1.8245099203536789E-2"/>
          <c:w val="0.46983048171610131"/>
          <c:h val="5.2140153826259743E-2"/>
        </c:manualLayout>
      </c:layout>
    </c:legend>
    <c:plotVisOnly val="1"/>
  </c:chart>
  <c:txPr>
    <a:bodyPr/>
    <a:lstStyle/>
    <a:p>
      <a:pPr>
        <a:defRPr>
          <a:latin typeface="Verdana" pitchFamily="34" charset="0"/>
        </a:defRPr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37"/>
  <c:chart>
    <c:view3D>
      <c:rAngAx val="1"/>
    </c:view3D>
    <c:plotArea>
      <c:layout>
        <c:manualLayout>
          <c:layoutTarget val="inner"/>
          <c:xMode val="edge"/>
          <c:yMode val="edge"/>
          <c:x val="0.13212667799784925"/>
          <c:y val="1.8480705208999786E-2"/>
          <c:w val="0.83556788881565913"/>
          <c:h val="0.83864364687448656"/>
        </c:manualLayout>
      </c:layout>
      <c:bar3DChart>
        <c:barDir val="col"/>
        <c:grouping val="clustered"/>
        <c:ser>
          <c:idx val="0"/>
          <c:order val="0"/>
          <c:tx>
            <c:strRef>
              <c:f>Diagram1!$B$56</c:f>
              <c:strCache>
                <c:ptCount val="1"/>
                <c:pt idx="0">
                  <c:v>kötváll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Diagram1!$C$55:$E$55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Diagram1!$C$56:$E$56</c:f>
              <c:numCache>
                <c:formatCode>0.00,,,</c:formatCode>
                <c:ptCount val="3"/>
                <c:pt idx="0">
                  <c:v>33713311211</c:v>
                </c:pt>
                <c:pt idx="1">
                  <c:v>25845963547</c:v>
                </c:pt>
                <c:pt idx="2">
                  <c:v>42326931808</c:v>
                </c:pt>
              </c:numCache>
            </c:numRef>
          </c:val>
        </c:ser>
        <c:ser>
          <c:idx val="1"/>
          <c:order val="1"/>
          <c:tx>
            <c:strRef>
              <c:f>Diagram1!$B$57</c:f>
              <c:strCache>
                <c:ptCount val="1"/>
                <c:pt idx="0">
                  <c:v>TSz érték</c:v>
                </c:pt>
              </c:strCache>
            </c:strRef>
          </c:tx>
          <c:dLbls>
            <c:dLbl>
              <c:idx val="0"/>
              <c:layout>
                <c:manualLayout>
                  <c:x val="-2.692088332973402E-17"/>
                  <c:y val="8.5143796283171522E-2"/>
                </c:manualLayout>
              </c:layout>
              <c:showVal val="1"/>
            </c:dLbl>
            <c:dLbl>
              <c:idx val="1"/>
              <c:layout>
                <c:manualLayout>
                  <c:x val="8.8105726872246808E-3"/>
                  <c:y val="6.9939546946890974E-2"/>
                </c:manualLayout>
              </c:layout>
              <c:showVal val="1"/>
            </c:dLbl>
            <c:dLbl>
              <c:idx val="2"/>
              <c:layout>
                <c:manualLayout>
                  <c:x val="2.9366263137812596E-3"/>
                  <c:y val="6.689869707963483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Diagram1!$C$55:$E$55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Diagram1!$C$57:$E$57</c:f>
              <c:numCache>
                <c:formatCode>0.00,,,</c:formatCode>
                <c:ptCount val="3"/>
                <c:pt idx="0">
                  <c:v>29209510746</c:v>
                </c:pt>
                <c:pt idx="1">
                  <c:v>21336604177</c:v>
                </c:pt>
                <c:pt idx="2">
                  <c:v>40298376652</c:v>
                </c:pt>
              </c:numCache>
            </c:numRef>
          </c:val>
        </c:ser>
        <c:ser>
          <c:idx val="2"/>
          <c:order val="2"/>
          <c:tx>
            <c:strRef>
              <c:f>Diagram1!$B$58</c:f>
              <c:strCache>
                <c:ptCount val="1"/>
                <c:pt idx="0">
                  <c:v>Kifizetés</c:v>
                </c:pt>
              </c:strCache>
            </c:strRef>
          </c:tx>
          <c:dLbls>
            <c:dLbl>
              <c:idx val="0"/>
              <c:layout>
                <c:manualLayout>
                  <c:x val="-5.8737151248164504E-3"/>
                  <c:y val="5.473529761061041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6.3857847212378707E-2"/>
                </c:manualLayout>
              </c:layout>
              <c:showVal val="1"/>
            </c:dLbl>
            <c:dLbl>
              <c:idx val="2"/>
              <c:layout>
                <c:manualLayout>
                  <c:x val="1.1747430249632925E-2"/>
                  <c:y val="8.210294641591547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Diagram1!$C$55:$E$55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Diagram1!$C$58:$E$58</c:f>
              <c:numCache>
                <c:formatCode>0.00,,,</c:formatCode>
                <c:ptCount val="3"/>
                <c:pt idx="0">
                  <c:v>19362354978</c:v>
                </c:pt>
                <c:pt idx="1">
                  <c:v>14035672884</c:v>
                </c:pt>
                <c:pt idx="2">
                  <c:v>22048563712</c:v>
                </c:pt>
              </c:numCache>
            </c:numRef>
          </c:val>
        </c:ser>
        <c:shape val="box"/>
        <c:axId val="64670720"/>
        <c:axId val="64688896"/>
        <c:axId val="0"/>
      </c:bar3DChart>
      <c:catAx>
        <c:axId val="6467072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64688896"/>
        <c:crosses val="autoZero"/>
        <c:auto val="1"/>
        <c:lblAlgn val="ctr"/>
        <c:lblOffset val="100"/>
      </c:catAx>
      <c:valAx>
        <c:axId val="64688896"/>
        <c:scaling>
          <c:orientation val="minMax"/>
        </c:scaling>
        <c:axPos val="l"/>
        <c:majorGridlines/>
        <c:numFmt formatCode="0.00,,," sourceLinked="1"/>
        <c:tickLblPos val="nextTo"/>
        <c:crossAx val="64670720"/>
        <c:crosses val="autoZero"/>
        <c:crossBetween val="between"/>
      </c:valAx>
      <c:spPr>
        <a:noFill/>
      </c:spPr>
    </c:plotArea>
    <c:plotVisOnly val="1"/>
  </c:chart>
  <c:spPr>
    <a:noFill/>
  </c:spPr>
  <c:txPr>
    <a:bodyPr/>
    <a:lstStyle/>
    <a:p>
      <a:pPr>
        <a:defRPr>
          <a:latin typeface="Verdana" pitchFamily="34" charset="0"/>
        </a:defRPr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9"/>
  <c:chart>
    <c:autoTitleDeleted val="1"/>
    <c:view3D>
      <c:rotX val="20"/>
      <c:perspective val="30"/>
    </c:view3D>
    <c:plotArea>
      <c:layout/>
      <c:pie3DChart>
        <c:varyColors val="1"/>
        <c:ser>
          <c:idx val="0"/>
          <c:order val="0"/>
          <c:tx>
            <c:strRef>
              <c:f>Diagram1!$B$38</c:f>
              <c:strCache>
                <c:ptCount val="1"/>
                <c:pt idx="0">
                  <c:v>kötváll</c:v>
                </c:pt>
              </c:strCache>
            </c:strRef>
          </c:tx>
          <c:dLbls>
            <c:dLbl>
              <c:idx val="0"/>
              <c:layout>
                <c:manualLayout>
                  <c:x val="-0.21511012665259421"/>
                  <c:y val="3.104775029539007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Val val="1"/>
            </c:dLbl>
            <c:dLbl>
              <c:idx val="1"/>
              <c:layout>
                <c:manualLayout>
                  <c:x val="-0.13583551257837448"/>
                  <c:y val="-0.2789867792467509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Val val="1"/>
            </c:dLbl>
            <c:dLbl>
              <c:idx val="2"/>
              <c:layout>
                <c:manualLayout>
                  <c:x val="0.22261245664062021"/>
                  <c:y val="4.46007204974114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  <c:showLeaderLines val="1"/>
          </c:dLbls>
          <c:cat>
            <c:strRef>
              <c:f>Diagram1!$C$37:$E$37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Diagram1!$C$38:$E$38</c:f>
              <c:numCache>
                <c:formatCode>0.00%</c:formatCode>
                <c:ptCount val="3"/>
                <c:pt idx="0">
                  <c:v>0.33089180908076293</c:v>
                </c:pt>
                <c:pt idx="1">
                  <c:v>0.25367480464843356</c:v>
                </c:pt>
                <c:pt idx="2">
                  <c:v>0.41543338627080423</c:v>
                </c:pt>
              </c:numCache>
            </c:numRef>
          </c:val>
        </c:ser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9"/>
  <c:chart>
    <c:autoTitleDeleted val="1"/>
    <c:plotArea>
      <c:layout/>
      <c:barChart>
        <c:barDir val="col"/>
        <c:grouping val="clustered"/>
        <c:ser>
          <c:idx val="5"/>
          <c:order val="0"/>
          <c:tx>
            <c:strRef>
              <c:f>Diagram1!$B$61</c:f>
              <c:strCache>
                <c:ptCount val="1"/>
                <c:pt idx="0">
                  <c:v>1 főre jutó támogatás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Diagram1!$C$55:$E$55</c:f>
              <c:strCache>
                <c:ptCount val="3"/>
                <c:pt idx="0">
                  <c:v>Fejér</c:v>
                </c:pt>
                <c:pt idx="1">
                  <c:v>Komárom-Esztergom</c:v>
                </c:pt>
                <c:pt idx="2">
                  <c:v>Veszprém</c:v>
                </c:pt>
              </c:strCache>
            </c:strRef>
          </c:cat>
          <c:val>
            <c:numRef>
              <c:f>Diagram1!$C$61:$E$61</c:f>
              <c:numCache>
                <c:formatCode>0.00%</c:formatCode>
                <c:ptCount val="3"/>
                <c:pt idx="0">
                  <c:v>0.8508271789371592</c:v>
                </c:pt>
                <c:pt idx="1">
                  <c:v>0.89537742418952271</c:v>
                </c:pt>
                <c:pt idx="2">
                  <c:v>1.2674233303686258</c:v>
                </c:pt>
              </c:numCache>
            </c:numRef>
          </c:val>
        </c:ser>
        <c:axId val="64715008"/>
        <c:axId val="64741376"/>
      </c:barChart>
      <c:catAx>
        <c:axId val="64715008"/>
        <c:scaling>
          <c:orientation val="minMax"/>
        </c:scaling>
        <c:axPos val="b"/>
        <c:tickLblPos val="nextTo"/>
        <c:crossAx val="64741376"/>
        <c:crosses val="autoZero"/>
        <c:auto val="1"/>
        <c:lblAlgn val="ctr"/>
        <c:lblOffset val="100"/>
      </c:catAx>
      <c:valAx>
        <c:axId val="64741376"/>
        <c:scaling>
          <c:orientation val="minMax"/>
        </c:scaling>
        <c:axPos val="l"/>
        <c:majorGridlines/>
        <c:numFmt formatCode="0.00%" sourceLinked="1"/>
        <c:tickLblPos val="nextTo"/>
        <c:crossAx val="6471500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9"/>
  <c:chart>
    <c:plotArea>
      <c:layout>
        <c:manualLayout>
          <c:layoutTarget val="inner"/>
          <c:xMode val="edge"/>
          <c:yMode val="edge"/>
          <c:x val="4.8272232465120392E-2"/>
          <c:y val="0.10114640547980296"/>
          <c:w val="0.93278082801098761"/>
          <c:h val="0.8206368350297677"/>
        </c:manualLayout>
      </c:layout>
      <c:barChart>
        <c:barDir val="col"/>
        <c:grouping val="clustered"/>
        <c:ser>
          <c:idx val="0"/>
          <c:order val="0"/>
          <c:tx>
            <c:strRef>
              <c:f>Munka1!$D$3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Munka1!$B$4:$C$5</c:f>
              <c:strCache>
                <c:ptCount val="2"/>
                <c:pt idx="0">
                  <c:v>utó-finanszírozású</c:v>
                </c:pt>
                <c:pt idx="1">
                  <c:v>szállítói finanszírozású</c:v>
                </c:pt>
              </c:strCache>
            </c:strRef>
          </c:cat>
          <c:val>
            <c:numRef>
              <c:f>Munka1!$D$4:$D$5</c:f>
              <c:numCache>
                <c:formatCode>General</c:formatCode>
                <c:ptCount val="2"/>
                <c:pt idx="0">
                  <c:v>102.69</c:v>
                </c:pt>
                <c:pt idx="1">
                  <c:v>93.14</c:v>
                </c:pt>
              </c:numCache>
            </c:numRef>
          </c:val>
        </c:ser>
        <c:ser>
          <c:idx val="1"/>
          <c:order val="1"/>
          <c:tx>
            <c:strRef>
              <c:f>Munka1!$E$3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Munka1!$B$4:$C$5</c:f>
              <c:strCache>
                <c:ptCount val="2"/>
                <c:pt idx="0">
                  <c:v>utó-finanszírozású</c:v>
                </c:pt>
                <c:pt idx="1">
                  <c:v>szállítói finanszírozású</c:v>
                </c:pt>
              </c:strCache>
            </c:strRef>
          </c:cat>
          <c:val>
            <c:numRef>
              <c:f>Munka1!$E$4:$E$5</c:f>
              <c:numCache>
                <c:formatCode>General</c:formatCode>
                <c:ptCount val="2"/>
                <c:pt idx="0">
                  <c:v>62.61</c:v>
                </c:pt>
                <c:pt idx="1">
                  <c:v>28.04</c:v>
                </c:pt>
              </c:numCache>
            </c:numRef>
          </c:val>
        </c:ser>
        <c:ser>
          <c:idx val="2"/>
          <c:order val="2"/>
          <c:tx>
            <c:strRef>
              <c:f>Munka1!$F$3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Munka1!$B$4:$C$5</c:f>
              <c:strCache>
                <c:ptCount val="2"/>
                <c:pt idx="0">
                  <c:v>utó-finanszírozású</c:v>
                </c:pt>
                <c:pt idx="1">
                  <c:v>szállítói finanszírozású</c:v>
                </c:pt>
              </c:strCache>
            </c:strRef>
          </c:cat>
          <c:val>
            <c:numRef>
              <c:f>Munka1!$F$4:$F$5</c:f>
              <c:numCache>
                <c:formatCode>General</c:formatCode>
                <c:ptCount val="2"/>
                <c:pt idx="0">
                  <c:v>70.84</c:v>
                </c:pt>
                <c:pt idx="1">
                  <c:v>55.6</c:v>
                </c:pt>
              </c:numCache>
            </c:numRef>
          </c:val>
        </c:ser>
        <c:ser>
          <c:idx val="3"/>
          <c:order val="3"/>
          <c:tx>
            <c:strRef>
              <c:f>Munka1!$G$3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Munka1!$B$4:$C$5</c:f>
              <c:strCache>
                <c:ptCount val="2"/>
                <c:pt idx="0">
                  <c:v>utó-finanszírozású</c:v>
                </c:pt>
                <c:pt idx="1">
                  <c:v>szállítói finanszírozású</c:v>
                </c:pt>
              </c:strCache>
            </c:strRef>
          </c:cat>
          <c:val>
            <c:numRef>
              <c:f>Munka1!$G$4:$G$5</c:f>
              <c:numCache>
                <c:formatCode>General</c:formatCode>
                <c:ptCount val="2"/>
                <c:pt idx="0">
                  <c:v>56.57</c:v>
                </c:pt>
                <c:pt idx="1">
                  <c:v>47.43</c:v>
                </c:pt>
              </c:numCache>
            </c:numRef>
          </c:val>
        </c:ser>
        <c:ser>
          <c:idx val="4"/>
          <c:order val="4"/>
          <c:tx>
            <c:strRef>
              <c:f>Munka1!$H$3</c:f>
              <c:strCache>
                <c:ptCount val="1"/>
                <c:pt idx="0">
                  <c:v>2011.03.01-12.31.</c:v>
                </c:pt>
              </c:strCache>
            </c:strRef>
          </c:tx>
          <c:cat>
            <c:strRef>
              <c:f>Munka1!$B$4:$C$5</c:f>
              <c:strCache>
                <c:ptCount val="2"/>
                <c:pt idx="0">
                  <c:v>utó-finanszírozású</c:v>
                </c:pt>
                <c:pt idx="1">
                  <c:v>szállítói finanszírozású</c:v>
                </c:pt>
              </c:strCache>
            </c:strRef>
          </c:cat>
          <c:val>
            <c:numRef>
              <c:f>Munka1!$H$4:$H$5</c:f>
              <c:numCache>
                <c:formatCode>General</c:formatCode>
                <c:ptCount val="2"/>
                <c:pt idx="0">
                  <c:v>52.33</c:v>
                </c:pt>
                <c:pt idx="1">
                  <c:v>43.2</c:v>
                </c:pt>
              </c:numCache>
            </c:numRef>
          </c:val>
        </c:ser>
        <c:ser>
          <c:idx val="5"/>
          <c:order val="5"/>
          <c:tx>
            <c:strRef>
              <c:f>Munka1!$I$3</c:f>
              <c:strCache>
                <c:ptCount val="1"/>
                <c:pt idx="0">
                  <c:v>2011.07.01-12.31.</c:v>
                </c:pt>
              </c:strCache>
            </c:strRef>
          </c:tx>
          <c:cat>
            <c:strRef>
              <c:f>Munka1!$B$4:$C$5</c:f>
              <c:strCache>
                <c:ptCount val="2"/>
                <c:pt idx="0">
                  <c:v>utó-finanszírozású</c:v>
                </c:pt>
                <c:pt idx="1">
                  <c:v>szállítói finanszírozású</c:v>
                </c:pt>
              </c:strCache>
            </c:strRef>
          </c:cat>
          <c:val>
            <c:numRef>
              <c:f>Munka1!$I$4:$I$5</c:f>
              <c:numCache>
                <c:formatCode>General</c:formatCode>
                <c:ptCount val="2"/>
                <c:pt idx="0">
                  <c:v>43.47</c:v>
                </c:pt>
                <c:pt idx="1">
                  <c:v>32.090000000000003</c:v>
                </c:pt>
              </c:numCache>
            </c:numRef>
          </c:val>
        </c:ser>
        <c:ser>
          <c:idx val="6"/>
          <c:order val="6"/>
          <c:tx>
            <c:strRef>
              <c:f>Munka1!$J$3</c:f>
              <c:strCache>
                <c:ptCount val="1"/>
                <c:pt idx="0">
                  <c:v>2011.10.01-12.31.</c:v>
                </c:pt>
              </c:strCache>
            </c:strRef>
          </c:tx>
          <c:cat>
            <c:strRef>
              <c:f>Munka1!$B$4:$C$5</c:f>
              <c:strCache>
                <c:ptCount val="2"/>
                <c:pt idx="0">
                  <c:v>utó-finanszírozású</c:v>
                </c:pt>
                <c:pt idx="1">
                  <c:v>szállítói finanszírozású</c:v>
                </c:pt>
              </c:strCache>
            </c:strRef>
          </c:cat>
          <c:val>
            <c:numRef>
              <c:f>Munka1!$J$4:$J$5</c:f>
              <c:numCache>
                <c:formatCode>General</c:formatCode>
                <c:ptCount val="2"/>
                <c:pt idx="0">
                  <c:v>30.01</c:v>
                </c:pt>
                <c:pt idx="1">
                  <c:v>22.64</c:v>
                </c:pt>
              </c:numCache>
            </c:numRef>
          </c:val>
        </c:ser>
        <c:axId val="64797312"/>
        <c:axId val="64827776"/>
      </c:barChart>
      <c:catAx>
        <c:axId val="64797312"/>
        <c:scaling>
          <c:orientation val="minMax"/>
        </c:scaling>
        <c:axPos val="b"/>
        <c:tickLblPos val="nextTo"/>
        <c:crossAx val="64827776"/>
        <c:crosses val="autoZero"/>
        <c:auto val="1"/>
        <c:lblAlgn val="ctr"/>
        <c:lblOffset val="100"/>
      </c:catAx>
      <c:valAx>
        <c:axId val="64827776"/>
        <c:scaling>
          <c:orientation val="minMax"/>
        </c:scaling>
        <c:axPos val="l"/>
        <c:majorGridlines/>
        <c:numFmt formatCode="General" sourceLinked="1"/>
        <c:tickLblPos val="nextTo"/>
        <c:crossAx val="6479731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>
          <a:latin typeface="Verdana" pitchFamily="34" charset="0"/>
        </a:defRPr>
      </a:pPr>
      <a:endParaRPr lang="hu-H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32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Munka1!$N$45:$O$45</c:f>
              <c:strCache>
                <c:ptCount val="1"/>
                <c:pt idx="0">
                  <c:v>utó/szállítói % n.r.</c:v>
                </c:pt>
              </c:strCache>
            </c:strRef>
          </c:tx>
          <c:spPr>
            <a:solidFill>
              <a:schemeClr val="accent6">
                <a:lumMod val="75000"/>
                <a:alpha val="83000"/>
              </a:schemeClr>
            </a:solidFill>
          </c:spPr>
          <c:dLbls>
            <c:dLbl>
              <c:idx val="3"/>
              <c:layout>
                <c:manualLayout>
                  <c:x val="3.353562090277957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hu-HU"/>
                </a:p>
              </c:txPr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hu-HU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Val val="1"/>
          </c:dLbls>
          <c:cat>
            <c:strRef>
              <c:f>Munka1!$P$43:$V$43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2011.03.01-től</c:v>
                </c:pt>
                <c:pt idx="5">
                  <c:v>2011.07.01-től</c:v>
                </c:pt>
                <c:pt idx="6">
                  <c:v>2011.10.01-12.31.</c:v>
                </c:pt>
              </c:strCache>
            </c:strRef>
          </c:cat>
          <c:val>
            <c:numRef>
              <c:f>Munka1!$P$45:$V$45</c:f>
              <c:numCache>
                <c:formatCode>0.0%</c:formatCode>
                <c:ptCount val="7"/>
                <c:pt idx="0">
                  <c:v>1.7188188629352154E-2</c:v>
                </c:pt>
                <c:pt idx="1">
                  <c:v>0.10401057734684883</c:v>
                </c:pt>
                <c:pt idx="2">
                  <c:v>0.3124724548259149</c:v>
                </c:pt>
                <c:pt idx="3">
                  <c:v>0.5663287791978846</c:v>
                </c:pt>
                <c:pt idx="4">
                  <c:v>0.50550903481710008</c:v>
                </c:pt>
                <c:pt idx="5">
                  <c:v>0.29087703834288264</c:v>
                </c:pt>
                <c:pt idx="6">
                  <c:v>8.3737329219920748E-2</c:v>
                </c:pt>
              </c:numCache>
            </c:numRef>
          </c:val>
        </c:ser>
        <c:axId val="64831872"/>
        <c:axId val="64833408"/>
      </c:barChart>
      <c:catAx>
        <c:axId val="64831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Verdana" pitchFamily="34" charset="0"/>
              </a:defRPr>
            </a:pPr>
            <a:endParaRPr lang="hu-HU"/>
          </a:p>
        </c:txPr>
        <c:crossAx val="64833408"/>
        <c:crosses val="autoZero"/>
        <c:auto val="1"/>
        <c:lblAlgn val="ctr"/>
        <c:lblOffset val="100"/>
      </c:catAx>
      <c:valAx>
        <c:axId val="64833408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000"/>
            </a:pPr>
            <a:endParaRPr lang="hu-HU"/>
          </a:p>
        </c:txPr>
        <c:crossAx val="6483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0.09961</cdr:x>
      <cdr:y>0.6</cdr:y>
    </cdr:from>
    <cdr:to>
      <cdr:x>0.43855</cdr:x>
      <cdr:y>0.60244</cdr:y>
    </cdr:to>
    <cdr:sp macro="" textlink="">
      <cdr:nvSpPr>
        <cdr:cNvPr id="3" name="Egyenes összekötő 2"/>
        <cdr:cNvSpPr/>
      </cdr:nvSpPr>
      <cdr:spPr>
        <a:xfrm xmlns:a="http://schemas.openxmlformats.org/drawingml/2006/main" flipH="1" flipV="1">
          <a:off x="733424" y="2343147"/>
          <a:ext cx="2495551" cy="952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DA40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0.09702</cdr:x>
      <cdr:y>0.54146</cdr:y>
    </cdr:from>
    <cdr:to>
      <cdr:x>0.23933</cdr:x>
      <cdr:y>0.62683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714375" y="2114550"/>
          <a:ext cx="10477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800" b="1" dirty="0">
              <a:solidFill>
                <a:srgbClr val="FCA304"/>
              </a:solidFill>
            </a:rPr>
            <a:t>határidő</a:t>
          </a:r>
        </a:p>
      </cdr:txBody>
    </cdr:sp>
  </cdr:relSizeAnchor>
  <cdr:relSizeAnchor xmlns:cdr="http://schemas.openxmlformats.org/drawingml/2006/chartDrawing">
    <cdr:from>
      <cdr:x>0.56792</cdr:x>
      <cdr:y>0.65854</cdr:y>
    </cdr:from>
    <cdr:to>
      <cdr:x>0.71022</cdr:x>
      <cdr:y>0.7439</cdr:y>
    </cdr:to>
    <cdr:sp macro="" textlink="">
      <cdr:nvSpPr>
        <cdr:cNvPr id="6" name="Szövegdoboz 1"/>
        <cdr:cNvSpPr txBox="1"/>
      </cdr:nvSpPr>
      <cdr:spPr>
        <a:xfrm xmlns:a="http://schemas.openxmlformats.org/drawingml/2006/main">
          <a:off x="4181475" y="2571750"/>
          <a:ext cx="10477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800" b="1" dirty="0">
              <a:solidFill>
                <a:srgbClr val="FCA304"/>
              </a:solidFill>
            </a:rPr>
            <a:t>határidő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45E466-C704-4188-B338-160D8E20D825}" type="datetimeFigureOut">
              <a:rPr lang="hu-HU"/>
              <a:pPr>
                <a:defRPr/>
              </a:pPr>
              <a:t>2012.01.23.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E449DB-A139-40D9-827C-024EC68556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365A47-A2CB-40FA-876D-6FC895613F6F}" type="datetimeFigureOut">
              <a:rPr lang="hu-HU"/>
              <a:pPr>
                <a:defRPr/>
              </a:pPr>
              <a:t>2012.01.23.</a:t>
            </a:fld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044387-97F8-4BE7-B38D-2865850ACA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>
                <a:latin typeface="Arial" charset="0"/>
              </a:rPr>
              <a:t>Egyfőre jutó bontás is legyen, ne csak a teljes összktg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>
                <a:latin typeface="Arial" charset="0"/>
              </a:rPr>
              <a:t>Egyfőre jutó bontás is legyen, ne csak a teljes összktg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T_alap_logoval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15"/>
          <p:cNvSpPr>
            <a:spLocks noGrp="1" noChangeAspect="1"/>
          </p:cNvSpPr>
          <p:nvPr>
            <p:ph type="body" sz="quarter" idx="10"/>
          </p:nvPr>
        </p:nvSpPr>
        <p:spPr>
          <a:xfrm>
            <a:off x="684213" y="1557338"/>
            <a:ext cx="8135937" cy="1520416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600"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buNone/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22" name="Text Placeholder 17"/>
          <p:cNvSpPr>
            <a:spLocks noGrp="1" noChangeAspect="1"/>
          </p:cNvSpPr>
          <p:nvPr>
            <p:ph type="body" sz="quarter" idx="11"/>
          </p:nvPr>
        </p:nvSpPr>
        <p:spPr>
          <a:xfrm>
            <a:off x="323850" y="548680"/>
            <a:ext cx="5616302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buNone/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hu-HU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3" descr="PPT_alap_logov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142310"/>
            <a:ext cx="6948264" cy="12203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hu-HU" sz="2000" b="1" dirty="0" smtClean="0">
                <a:latin typeface="Verdana" pitchFamily="34" charset="0"/>
              </a:rPr>
              <a:t>Összefoglaló a </a:t>
            </a:r>
            <a:r>
              <a:rPr lang="hu-HU" sz="2000" b="1" dirty="0" smtClean="0">
                <a:latin typeface="Verdana" pitchFamily="34" charset="0"/>
              </a:rPr>
              <a:t>KDRFT és a KDRFÜ Nonprofit Kft. tevékenységéről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 sz="1500" b="1" dirty="0" smtClean="0">
                <a:latin typeface="Arial" charset="0"/>
              </a:rPr>
              <a:t>				</a:t>
            </a:r>
            <a:r>
              <a:rPr lang="hu-HU" sz="1500" dirty="0" smtClean="0">
                <a:latin typeface="Verdana" pitchFamily="34" charset="0"/>
              </a:rPr>
              <a:t>- Sajtótájékoztató -</a:t>
            </a:r>
            <a:endParaRPr lang="hu-HU" sz="1500" dirty="0" smtClean="0">
              <a:latin typeface="Verdana" pitchFamily="34" charset="0"/>
            </a:endParaRPr>
          </a:p>
          <a:p>
            <a:pPr algn="ctr">
              <a:buNone/>
            </a:pPr>
            <a:r>
              <a:rPr lang="hu-HU" sz="1400" b="1" dirty="0" smtClean="0">
                <a:latin typeface="Verdana" pitchFamily="34" charset="0"/>
              </a:rPr>
              <a:t>	Székesfehérvár, 2012. január 26.</a:t>
            </a:r>
            <a:endParaRPr lang="hu-HU" sz="1400" b="1" dirty="0"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190" t="4409" r="14190" b="11339"/>
          <a:stretch>
            <a:fillRect/>
          </a:stretch>
        </p:blipFill>
        <p:spPr bwMode="auto">
          <a:xfrm>
            <a:off x="467544" y="5805264"/>
            <a:ext cx="1224136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428625"/>
            <a:ext cx="5940425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  <a:cs typeface="Arial" charset="0"/>
              </a:rPr>
              <a:t>Megítélt támogatás megoszlása a megyék között (%)</a:t>
            </a:r>
            <a:endParaRPr lang="en-GB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 5"/>
          <p:cNvGraphicFramePr/>
          <p:nvPr/>
        </p:nvGraphicFramePr>
        <p:xfrm>
          <a:off x="1475656" y="1844824"/>
          <a:ext cx="56166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581025"/>
            <a:ext cx="5940425" cy="396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  <a:cs typeface="Arial" charset="0"/>
              </a:rPr>
              <a:t>1 főre jutó támogatás, megyei bontásban</a:t>
            </a:r>
            <a:endParaRPr lang="en-GB" sz="20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41986" name="Kép 10" descr="3megy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5113338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Szövegdoboz 20"/>
          <p:cNvSpPr txBox="1">
            <a:spLocks noChangeArrowheads="1"/>
          </p:cNvSpPr>
          <p:nvPr/>
        </p:nvSpPr>
        <p:spPr bwMode="auto">
          <a:xfrm>
            <a:off x="6372225" y="1484313"/>
            <a:ext cx="262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>
                <a:cs typeface="Arial" charset="0"/>
              </a:rPr>
              <a:t>KDOP=739 </a:t>
            </a:r>
            <a:r>
              <a:rPr lang="hu-HU" b="1" dirty="0">
                <a:cs typeface="Arial" charset="0"/>
              </a:rPr>
              <a:t>projekt</a:t>
            </a:r>
          </a:p>
        </p:txBody>
      </p:sp>
      <p:graphicFrame>
        <p:nvGraphicFramePr>
          <p:cNvPr id="22591" name="Group 63"/>
          <p:cNvGraphicFramePr>
            <a:graphicFrameLocks noGrp="1"/>
          </p:cNvGraphicFramePr>
          <p:nvPr/>
        </p:nvGraphicFramePr>
        <p:xfrm>
          <a:off x="6659563" y="1989138"/>
          <a:ext cx="1857375" cy="298450"/>
        </p:xfrm>
        <a:graphic>
          <a:graphicData uri="http://schemas.openxmlformats.org/drawingml/2006/table">
            <a:tbl>
              <a:tblPr/>
              <a:tblGrid>
                <a:gridCol w="928687"/>
                <a:gridCol w="9286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101,89</a:t>
                      </a:r>
                    </a:p>
                  </a:txBody>
                  <a:tcPr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91,58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87" name="Group 59"/>
          <p:cNvGraphicFramePr>
            <a:graphicFrameLocks noGrp="1"/>
          </p:cNvGraphicFramePr>
          <p:nvPr/>
        </p:nvGraphicFramePr>
        <p:xfrm>
          <a:off x="6156325" y="2420938"/>
          <a:ext cx="2808288" cy="548640"/>
        </p:xfrm>
        <a:graphic>
          <a:graphicData uri="http://schemas.openxmlformats.org/drawingml/2006/table">
            <a:tbl>
              <a:tblPr/>
              <a:tblGrid>
                <a:gridCol w="1439863"/>
                <a:gridCol w="13684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Megítélt támogatás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(Mrd Ft)</a:t>
                      </a: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főre jutó támogatás (</a:t>
                      </a:r>
                      <a:r>
                        <a:rPr kumimoji="0" lang="hu-H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eFt</a:t>
                      </a: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/fő)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8" name="Szövegdoboz 12"/>
          <p:cNvSpPr txBox="1">
            <a:spLocks noChangeArrowheads="1"/>
          </p:cNvSpPr>
          <p:nvPr/>
        </p:nvSpPr>
        <p:spPr bwMode="auto">
          <a:xfrm>
            <a:off x="1619250" y="3933825"/>
            <a:ext cx="210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cs typeface="Arial" charset="0"/>
              </a:rPr>
              <a:t>304 </a:t>
            </a:r>
            <a:r>
              <a:rPr lang="hu-HU" b="1" dirty="0">
                <a:solidFill>
                  <a:schemeClr val="bg1"/>
                </a:solidFill>
                <a:cs typeface="Arial" charset="0"/>
              </a:rPr>
              <a:t>projekt</a:t>
            </a:r>
          </a:p>
        </p:txBody>
      </p:sp>
      <p:graphicFrame>
        <p:nvGraphicFramePr>
          <p:cNvPr id="22567" name="Group 39"/>
          <p:cNvGraphicFramePr>
            <a:graphicFrameLocks noGrp="1"/>
          </p:cNvGraphicFramePr>
          <p:nvPr/>
        </p:nvGraphicFramePr>
        <p:xfrm>
          <a:off x="1835150" y="4437063"/>
          <a:ext cx="1584325" cy="304800"/>
        </p:xfrm>
        <a:graphic>
          <a:graphicData uri="http://schemas.openxmlformats.org/drawingml/2006/table">
            <a:tbl>
              <a:tblPr/>
              <a:tblGrid>
                <a:gridCol w="792163"/>
                <a:gridCol w="7921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42,33</a:t>
                      </a:r>
                    </a:p>
                  </a:txBody>
                  <a:tcPr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116,07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4" name="Szövegdoboz 13"/>
          <p:cNvSpPr txBox="1">
            <a:spLocks noChangeArrowheads="1"/>
          </p:cNvSpPr>
          <p:nvPr/>
        </p:nvSpPr>
        <p:spPr bwMode="auto">
          <a:xfrm>
            <a:off x="3276600" y="22050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cs typeface="Arial" charset="0"/>
              </a:rPr>
              <a:t>188 </a:t>
            </a:r>
            <a:r>
              <a:rPr lang="hu-HU" b="1" dirty="0">
                <a:solidFill>
                  <a:schemeClr val="bg1"/>
                </a:solidFill>
                <a:cs typeface="Arial" charset="0"/>
              </a:rPr>
              <a:t>projekt</a:t>
            </a: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/>
        </p:nvGraphicFramePr>
        <p:xfrm>
          <a:off x="3203575" y="2636838"/>
          <a:ext cx="1368425" cy="298450"/>
        </p:xfrm>
        <a:graphic>
          <a:graphicData uri="http://schemas.openxmlformats.org/drawingml/2006/table">
            <a:tbl>
              <a:tblPr/>
              <a:tblGrid>
                <a:gridCol w="684213"/>
                <a:gridCol w="684212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25,85</a:t>
                      </a:r>
                    </a:p>
                  </a:txBody>
                  <a:tcPr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82,00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0" name="Szövegdoboz 14"/>
          <p:cNvSpPr txBox="1">
            <a:spLocks noChangeArrowheads="1"/>
          </p:cNvSpPr>
          <p:nvPr/>
        </p:nvSpPr>
        <p:spPr bwMode="auto">
          <a:xfrm>
            <a:off x="3779838" y="35734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>
                <a:cs typeface="Arial" charset="0"/>
              </a:rPr>
              <a:t>247 </a:t>
            </a:r>
            <a:r>
              <a:rPr lang="hu-HU" b="1" dirty="0">
                <a:cs typeface="Arial" charset="0"/>
              </a:rPr>
              <a:t>projekt</a:t>
            </a:r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/>
        </p:nvGraphicFramePr>
        <p:xfrm>
          <a:off x="4067175" y="4076700"/>
          <a:ext cx="1439863" cy="298450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33,71</a:t>
                      </a:r>
                    </a:p>
                  </a:txBody>
                  <a:tcPr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77,92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187624" y="1772816"/>
          <a:ext cx="66967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4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428625"/>
            <a:ext cx="5940425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</a:rPr>
              <a:t>1 főre jutó támogatás a régiós átlag arányában (%)</a:t>
            </a:r>
            <a:endParaRPr lang="en-GB" sz="2000" dirty="0" smtClean="0">
              <a:latin typeface="Verdana" pitchFamily="34" charset="0"/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1763688" y="2780928"/>
            <a:ext cx="5616624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1763688" y="2492896"/>
            <a:ext cx="31686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b="1" dirty="0"/>
              <a:t>régiós </a:t>
            </a:r>
            <a:r>
              <a:rPr lang="hu-HU" sz="1100" b="1" dirty="0"/>
              <a:t>átlag</a:t>
            </a:r>
            <a:r>
              <a:rPr lang="hu-HU" sz="1000" b="1" dirty="0"/>
              <a:t>: </a:t>
            </a:r>
            <a:r>
              <a:rPr lang="hu-HU" sz="1000" b="1" dirty="0" smtClean="0"/>
              <a:t>91,58 </a:t>
            </a:r>
            <a:r>
              <a:rPr lang="hu-HU" sz="1000" b="1" dirty="0" err="1" smtClean="0"/>
              <a:t>eFt</a:t>
            </a:r>
            <a:r>
              <a:rPr lang="hu-HU" sz="1000" b="1" dirty="0" smtClean="0"/>
              <a:t>/fő </a:t>
            </a:r>
            <a:endParaRPr lang="hu-HU" sz="1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323850" y="364014"/>
            <a:ext cx="5616302" cy="830997"/>
          </a:xfrm>
        </p:spPr>
        <p:txBody>
          <a:bodyPr/>
          <a:lstStyle/>
          <a:p>
            <a:r>
              <a:rPr lang="hu-HU" dirty="0" smtClean="0"/>
              <a:t>Kifizetési igénylések átfutási ideje éves bontásban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90587" y="1476375"/>
          <a:ext cx="736282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83568" y="155679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nap</a:t>
            </a:r>
            <a:endParaRPr lang="hu-HU" sz="800" dirty="0"/>
          </a:p>
        </p:txBody>
      </p:sp>
      <p:sp>
        <p:nvSpPr>
          <p:cNvPr id="6" name="Egyenes összekötő 5"/>
          <p:cNvSpPr/>
          <p:nvPr/>
        </p:nvSpPr>
        <p:spPr>
          <a:xfrm flipH="1" flipV="1">
            <a:off x="5220072" y="4293096"/>
            <a:ext cx="2495556" cy="9529"/>
          </a:xfrm>
          <a:prstGeom prst="line">
            <a:avLst/>
          </a:prstGeom>
          <a:ln w="31750">
            <a:solidFill>
              <a:srgbClr val="FDA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259632" y="594928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Forrás: EMIR 4.3. lekérdezés, 2012.01.09 fordulónap (elfogadott számlák)</a:t>
            </a:r>
            <a:endParaRPr lang="hu-HU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 5"/>
          <p:cNvGraphicFramePr/>
          <p:nvPr/>
        </p:nvGraphicFramePr>
        <p:xfrm>
          <a:off x="0" y="1340768"/>
          <a:ext cx="60841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323850" y="364014"/>
            <a:ext cx="5616302" cy="830997"/>
          </a:xfrm>
        </p:spPr>
        <p:txBody>
          <a:bodyPr/>
          <a:lstStyle/>
          <a:p>
            <a:r>
              <a:rPr lang="hu-HU" dirty="0" smtClean="0"/>
              <a:t>Kifizetési igénylések alakulása éves bontásban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71600" y="594928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Forrás: EMIR 4.3. lekérdezés, 2012.01.09 fordulónap (elfogadott/elutasított, illetve szállító/utófinanszírozású számlák)</a:t>
            </a:r>
            <a:endParaRPr lang="hu-HU" sz="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707904" y="3284984"/>
          <a:ext cx="518457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581025"/>
            <a:ext cx="5940425" cy="396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hu-HU" sz="2000" smtClean="0">
                <a:latin typeface="Verdana" pitchFamily="34" charset="0"/>
                <a:cs typeface="Arial" charset="0"/>
              </a:rPr>
              <a:t>Indikátorok I.</a:t>
            </a:r>
            <a:endParaRPr lang="en-GB" sz="2000" smtClean="0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2770" name="Group 66"/>
          <p:cNvGraphicFramePr>
            <a:graphicFrameLocks noGrp="1"/>
          </p:cNvGraphicFramePr>
          <p:nvPr/>
        </p:nvGraphicFramePr>
        <p:xfrm>
          <a:off x="827584" y="1628800"/>
          <a:ext cx="7123257" cy="3583681"/>
        </p:xfrm>
        <a:graphic>
          <a:graphicData uri="http://schemas.openxmlformats.org/drawingml/2006/table">
            <a:tbl>
              <a:tblPr/>
              <a:tblGrid>
                <a:gridCol w="3795513"/>
                <a:gridCol w="1986842"/>
                <a:gridCol w="1340902"/>
              </a:tblGrid>
              <a:tr h="50405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Indikátor</a:t>
                      </a:r>
                      <a:b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(mértékegység)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TSZ-ekben</a:t>
                      </a: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foglalt indikátorok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4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Terv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Tény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6700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prioritás: Regionális gazdaságfejlesztés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fejlesztések eredményeként korszerű infrastruktúrával ellátott ipari park terület/ipari terület nagysága 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(hektár)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Klaszterekben, támogatott együttműködésekben résztvevő vállalatok száma 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(db)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Teremtett új munkahelyek száma (fő)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2 009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prioritás: Regionális turizmusfejlesztés</a:t>
                      </a: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támogatott turisztikai attrakció látogatottságának növekedése (fő)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1 672 470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503 367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turisták által eltöltött vendégéjszakák száma (</a:t>
                      </a: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desztináció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330 662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52 329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581025"/>
            <a:ext cx="5940425" cy="396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  <a:cs typeface="Arial" charset="0"/>
              </a:rPr>
              <a:t>Indikátorok II.</a:t>
            </a:r>
            <a:endParaRPr lang="en-GB" sz="2000" dirty="0" smtClean="0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2770" name="Group 66"/>
          <p:cNvGraphicFramePr>
            <a:graphicFrameLocks noGrp="1"/>
          </p:cNvGraphicFramePr>
          <p:nvPr/>
        </p:nvGraphicFramePr>
        <p:xfrm>
          <a:off x="827584" y="1628800"/>
          <a:ext cx="7123257" cy="4164961"/>
        </p:xfrm>
        <a:graphic>
          <a:graphicData uri="http://schemas.openxmlformats.org/drawingml/2006/table">
            <a:tbl>
              <a:tblPr/>
              <a:tblGrid>
                <a:gridCol w="3795513"/>
                <a:gridCol w="1986842"/>
                <a:gridCol w="1340902"/>
              </a:tblGrid>
              <a:tr h="50405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Indikátor</a:t>
                      </a:r>
                      <a:b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(mértékegység)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TSZ-ekben</a:t>
                      </a: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foglalt indikátorok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4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Terv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Tény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6700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prioritás: Fenntartható településfejlesztés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Támogatással érintett lakosok száma a rehabilitált településrészeken 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(fő)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193 434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102 989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Városrehabilitációs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beavatkozások által érintett terület nagysága (hektár)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3 972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Új városi funkciók betelepedése / a fejlesztés nyomán elérhető (köz- és profitorientált) szolgáltatások száma a projekt által érintett településrészen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támogatott projektek eredményeként elért </a:t>
                      </a: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energiamegtakarítás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(TJ)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11 577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prioritás: A helyi és térségi környezet és a közlekedési infrastruktúra fejlesztése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 LE alatti településeken korszerű szennyvízkezeléssel ellátott lakosok száma (fő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6 850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nincs adat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(nincs lezárt projekt)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Támogatott projektek keretében ár- és csapadékvíz, belvízkároktól megvédett lakosság (fő)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53 032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20 038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Közep_Dunant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962" y="1556792"/>
            <a:ext cx="5761038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85" name="Group 33"/>
          <p:cNvGraphicFramePr>
            <a:graphicFrameLocks noGrp="1"/>
          </p:cNvGraphicFramePr>
          <p:nvPr>
            <p:ph idx="4294967295"/>
          </p:nvPr>
        </p:nvGraphicFramePr>
        <p:xfrm>
          <a:off x="179388" y="2205038"/>
          <a:ext cx="2952750" cy="2681226"/>
        </p:xfrm>
        <a:graphic>
          <a:graphicData uri="http://schemas.openxmlformats.org/drawingml/2006/table">
            <a:tbl>
              <a:tblPr/>
              <a:tblGrid>
                <a:gridCol w="946150"/>
                <a:gridCol w="998537"/>
                <a:gridCol w="1008063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4-5. számjegyű utak hossza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bg1"/>
                      </a:fgClr>
                      <a:bgClr>
                        <a:srgbClr val="C0C0C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2007-2008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(tény)</a:t>
                      </a:r>
                      <a:endParaRPr kumimoji="0" lang="hu-H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2011-2013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(terv)</a:t>
                      </a:r>
                      <a:endParaRPr kumimoji="0" lang="hu-H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Fejér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35,26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70,877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Komárom-Esztergom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23,19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71,236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Veszprém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39,14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71,181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Total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97,59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213,294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51231" name="Text Placeholder 2"/>
          <p:cNvSpPr>
            <a:spLocks/>
          </p:cNvSpPr>
          <p:nvPr/>
        </p:nvSpPr>
        <p:spPr bwMode="auto">
          <a:xfrm>
            <a:off x="0" y="536575"/>
            <a:ext cx="594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GB" sz="2000">
                <a:cs typeface="Arial" charset="0"/>
              </a:rPr>
              <a:t>I</a:t>
            </a:r>
            <a:r>
              <a:rPr lang="hu-HU" sz="2000">
                <a:cs typeface="Arial" charset="0"/>
              </a:rPr>
              <a:t>ndikátorok III.</a:t>
            </a:r>
            <a:endParaRPr lang="en-GB" sz="2800"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581025"/>
            <a:ext cx="5940425" cy="396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  <a:cs typeface="Arial" charset="0"/>
              </a:rPr>
              <a:t>Indikátorok IV.</a:t>
            </a:r>
            <a:endParaRPr lang="en-GB" sz="2000" dirty="0" smtClean="0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2770" name="Group 66"/>
          <p:cNvGraphicFramePr>
            <a:graphicFrameLocks noGrp="1"/>
          </p:cNvGraphicFramePr>
          <p:nvPr/>
        </p:nvGraphicFramePr>
        <p:xfrm>
          <a:off x="827584" y="1628800"/>
          <a:ext cx="7123257" cy="4045961"/>
        </p:xfrm>
        <a:graphic>
          <a:graphicData uri="http://schemas.openxmlformats.org/drawingml/2006/table">
            <a:tbl>
              <a:tblPr/>
              <a:tblGrid>
                <a:gridCol w="3795513"/>
                <a:gridCol w="1986842"/>
                <a:gridCol w="1340902"/>
              </a:tblGrid>
              <a:tr h="50405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Indikátor</a:t>
                      </a:r>
                      <a:b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(mértékegység)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TSZ-ekben</a:t>
                      </a: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foglalt indikátorok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4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Terv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Tény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670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prioritás: A helyi és térségi környezet és a közlekedési infrastruktúra fejlesztése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Épített/Felújított út (km)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Megépített kerékpáros utak hossza (km)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hu-H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Kiépített vagy korszerűsített dinamikus </a:t>
                      </a: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utastájékoztatási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rendszerek száma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nincs adat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(nincs lezárt projekt)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prioritás: Humán infrastruktúra fejlesztése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közoktatási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intézmények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fejlesztéssel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érintett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telephelyeinek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száma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(db)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Épített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felújított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rendelők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száma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(db)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Új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felújított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szociális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intézmények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száma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(db)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476250"/>
            <a:ext cx="6877050" cy="652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11113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</a:rPr>
              <a:t>Pályázati felhívások a 2011-13-as AT keretében</a:t>
            </a:r>
          </a:p>
          <a:p>
            <a:pPr marL="0" indent="11113">
              <a:buFont typeface="Arial" charset="0"/>
              <a:buNone/>
            </a:pPr>
            <a:r>
              <a:rPr lang="hu-HU" sz="1400" dirty="0" smtClean="0">
                <a:latin typeface="Verdana" pitchFamily="34" charset="0"/>
              </a:rPr>
              <a:t>(nyitott)</a:t>
            </a:r>
          </a:p>
        </p:txBody>
      </p:sp>
      <p:graphicFrame>
        <p:nvGraphicFramePr>
          <p:cNvPr id="25691" name="Group 91"/>
          <p:cNvGraphicFramePr>
            <a:graphicFrameLocks noGrp="1"/>
          </p:cNvGraphicFramePr>
          <p:nvPr>
            <p:ph type="body" sz="quarter" idx="4294967295"/>
          </p:nvPr>
        </p:nvGraphicFramePr>
        <p:xfrm>
          <a:off x="467544" y="1628800"/>
          <a:ext cx="8208962" cy="3413125"/>
        </p:xfrm>
        <a:graphic>
          <a:graphicData uri="http://schemas.openxmlformats.org/drawingml/2006/table">
            <a:tbl>
              <a:tblPr/>
              <a:tblGrid>
                <a:gridCol w="3056675"/>
                <a:gridCol w="1754873"/>
                <a:gridCol w="1754873"/>
                <a:gridCol w="1642541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Konstrukció kódszáma és címe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Meghirdetés dátuma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Beadási határidő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Keretösszeg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(Mrd Ft)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KDOP-1.1.1.A.B-11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Ipari parkok  fejleszt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é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se, ipari ter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ü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letek, inkub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á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torh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á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zak fejleszt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é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október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február 06.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június 29.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2,00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KDOP-2.1.1.G-11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Turisztikai szolgáltatások fejlesztése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február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március 29.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1,40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KDOP-3.1.1.B-11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Értékmegőrző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funkcióbővítő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városrehabilitáció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 10000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fő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feletti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20000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fő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alatti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városokban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szeptember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2012. január 30.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0,60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KDOP-3.1.1.C-11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Kistelepüléseken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településkép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javítása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október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2012. január 30.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0,50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KDOP-4.1.1.A-11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 LE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alatti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kistelepülések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szennyvízkezelése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október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május 02.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1,50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KDOP-4.1.1.C-11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Omlás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csúszásveszélyes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partfalak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állékonyságának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biztosítása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július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május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1,00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467544" y="5229200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*Pályázati felhívásbeli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95537" y="1557338"/>
            <a:ext cx="8424614" cy="3982629"/>
          </a:xfrm>
        </p:spPr>
        <p:txBody>
          <a:bodyPr/>
          <a:lstStyle/>
          <a:p>
            <a:endParaRPr lang="hu-HU" dirty="0" smtClean="0"/>
          </a:p>
          <a:p>
            <a:r>
              <a:rPr lang="hu-HU" b="1" dirty="0" smtClean="0"/>
              <a:t>1996. évi XXI. törvény </a:t>
            </a:r>
            <a:r>
              <a:rPr lang="hu-HU" dirty="0" smtClean="0"/>
              <a:t>A területfejlesztésről és a területrendezésről (</a:t>
            </a:r>
            <a:r>
              <a:rPr lang="hu-HU" dirty="0" err="1" smtClean="0"/>
              <a:t>Tftv</a:t>
            </a:r>
            <a:r>
              <a:rPr lang="hu-HU" dirty="0" smtClean="0"/>
              <a:t>.)</a:t>
            </a:r>
          </a:p>
          <a:p>
            <a:pPr algn="r"/>
            <a:endParaRPr lang="hu-HU" dirty="0" smtClean="0"/>
          </a:p>
          <a:p>
            <a:pPr algn="r"/>
            <a:r>
              <a:rPr lang="hu-HU" dirty="0" smtClean="0"/>
              <a:t>megújítását tartalmazó </a:t>
            </a:r>
            <a:r>
              <a:rPr lang="hu-HU" b="1" dirty="0" smtClean="0"/>
              <a:t>2011. évi CXCVIII. törvény</a:t>
            </a:r>
          </a:p>
          <a:p>
            <a:pPr algn="r"/>
            <a:endParaRPr lang="hu-HU" b="1" dirty="0" smtClean="0"/>
          </a:p>
          <a:p>
            <a:pPr algn="ctr"/>
            <a:r>
              <a:rPr lang="hu-HU" i="1" dirty="0" smtClean="0"/>
              <a:t>(1) 2012. január 01-től a </a:t>
            </a:r>
            <a:r>
              <a:rPr lang="hu-HU" b="1" i="1" dirty="0" smtClean="0"/>
              <a:t>területfejlesztés területi szint</a:t>
            </a:r>
            <a:r>
              <a:rPr lang="hu-HU" i="1" dirty="0" smtClean="0"/>
              <a:t>jén jelentkező feladatokat a </a:t>
            </a:r>
            <a:r>
              <a:rPr lang="hu-HU" b="1" i="1" dirty="0" smtClean="0"/>
              <a:t>megye</a:t>
            </a:r>
            <a:r>
              <a:rPr lang="hu-HU" i="1" dirty="0" smtClean="0"/>
              <a:t>i önkormányzatok látják el</a:t>
            </a:r>
          </a:p>
          <a:p>
            <a:pPr algn="ctr"/>
            <a:endParaRPr lang="hu-HU" i="1" dirty="0" smtClean="0"/>
          </a:p>
          <a:p>
            <a:pPr algn="ctr"/>
            <a:r>
              <a:rPr lang="hu-HU" i="1" dirty="0" smtClean="0"/>
              <a:t>(2) 2012. január 01-től a</a:t>
            </a:r>
            <a:r>
              <a:rPr lang="hu-HU" b="1" i="1" dirty="0" smtClean="0"/>
              <a:t> regionális fejlesztési tanácsok, </a:t>
            </a:r>
            <a:r>
              <a:rPr lang="hu-HU" i="1" dirty="0" smtClean="0"/>
              <a:t>a megyei területfejlesztési tanácsok és a kistérségi fejlesztési tanácsok </a:t>
            </a:r>
            <a:r>
              <a:rPr lang="hu-HU" b="1" i="1" dirty="0" smtClean="0"/>
              <a:t>megszűntek</a:t>
            </a:r>
          </a:p>
          <a:p>
            <a:pPr algn="ctr"/>
            <a:endParaRPr lang="hu-HU" b="1" i="1" dirty="0" smtClean="0"/>
          </a:p>
          <a:p>
            <a:pPr algn="ctr"/>
            <a:r>
              <a:rPr lang="hu-HU" i="1" dirty="0" smtClean="0"/>
              <a:t>(3) 2012. január 01-től a </a:t>
            </a:r>
            <a:r>
              <a:rPr lang="hu-HU" b="1" i="1" dirty="0" smtClean="0"/>
              <a:t>regionális fejlesztési ügynökségek </a:t>
            </a:r>
            <a:r>
              <a:rPr lang="hu-HU" i="1" dirty="0" smtClean="0"/>
              <a:t>(nonprofit kft-k) </a:t>
            </a:r>
            <a:r>
              <a:rPr lang="hu-HU" b="1" i="1" dirty="0" smtClean="0"/>
              <a:t>állami tulajdonba kerültek</a:t>
            </a:r>
            <a:r>
              <a:rPr lang="hu-HU" i="1" dirty="0" smtClean="0"/>
              <a:t>, tulajdonosi joggyakorlójuk az NFM miniszter.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323850" y="225514"/>
            <a:ext cx="6264374" cy="1107996"/>
          </a:xfrm>
        </p:spPr>
        <p:txBody>
          <a:bodyPr/>
          <a:lstStyle/>
          <a:p>
            <a:r>
              <a:rPr lang="hu-HU" dirty="0" smtClean="0"/>
              <a:t>Közép-Dunántúli Regionális Fejlesztési Tanács </a:t>
            </a:r>
            <a:r>
              <a:rPr lang="hu-HU" sz="1800" dirty="0" smtClean="0"/>
              <a:t>– új típusú megye koncepciója (1361/2011. (XI. 8.) Korm. határozat )</a:t>
            </a:r>
            <a:endParaRPr lang="hu-H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476250"/>
            <a:ext cx="6877050" cy="652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11113">
              <a:buFont typeface="Arial" charset="0"/>
              <a:buNone/>
            </a:pPr>
            <a:r>
              <a:rPr lang="hu-HU" sz="2000" smtClean="0">
                <a:latin typeface="Verdana" pitchFamily="34" charset="0"/>
              </a:rPr>
              <a:t>Pályázati felhívások a 2011-13-as AT keretében</a:t>
            </a:r>
          </a:p>
          <a:p>
            <a:pPr marL="0" indent="11113">
              <a:buFont typeface="Arial" charset="0"/>
              <a:buNone/>
            </a:pPr>
            <a:r>
              <a:rPr lang="hu-HU" sz="1400" smtClean="0">
                <a:latin typeface="Verdana" pitchFamily="34" charset="0"/>
              </a:rPr>
              <a:t>meghirdetett</a:t>
            </a:r>
          </a:p>
        </p:txBody>
      </p:sp>
      <p:graphicFrame>
        <p:nvGraphicFramePr>
          <p:cNvPr id="26682" name="Group 58"/>
          <p:cNvGraphicFramePr>
            <a:graphicFrameLocks noGrp="1"/>
          </p:cNvGraphicFramePr>
          <p:nvPr>
            <p:ph type="body" sz="quarter" idx="4294967295"/>
          </p:nvPr>
        </p:nvGraphicFramePr>
        <p:xfrm>
          <a:off x="611560" y="2132856"/>
          <a:ext cx="8064499" cy="3052128"/>
        </p:xfrm>
        <a:graphic>
          <a:graphicData uri="http://schemas.openxmlformats.org/drawingml/2006/table">
            <a:tbl>
              <a:tblPr/>
              <a:tblGrid>
                <a:gridCol w="3132429"/>
                <a:gridCol w="1798364"/>
                <a:gridCol w="1566853"/>
                <a:gridCol w="1566853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Konstrukció kódszáma és címe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Meghirdetés dátuma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Beadási határidő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Keretösszeg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(Mrd Ft)*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KDOP-4.1.1.E-11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Helyi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térségi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jelentőségű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vízvédelmi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rendszerek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rekonstrukciója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május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február 1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2,00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KDOP-4.1.1.F-11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Környezetfejlesztési akciók a fenntartható településekért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július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február 12.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0,50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KDOP-4.2.1.A-11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Térségi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jelentőségű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közutak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fejlesztése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február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december 31.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10,25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KDOP-4.2.1.B-11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Önkormányzati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tulajdonú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belterületi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utak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fejlesztése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június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2012. január 30.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1,50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KDOP-4.2.2-11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Kerékpárforgalmi hálózat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fejlesztése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február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március 29.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1,00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KDOP-4.2.3-11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Közösségi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közlekedés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fejlesztése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2011. október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április 10.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2,00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11560" y="5373216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*Pályázati felhívásbeli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2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477838"/>
            <a:ext cx="6877050" cy="652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11113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</a:rPr>
              <a:t>Pályázati felhívások a 2011-13-as AT keretében</a:t>
            </a:r>
            <a:endParaRPr lang="hu-HU" sz="2000" dirty="0" smtClean="0">
              <a:latin typeface="Arial" charset="0"/>
            </a:endParaRPr>
          </a:p>
          <a:p>
            <a:pPr marL="0" indent="11113">
              <a:buFont typeface="Arial" charset="0"/>
              <a:buNone/>
            </a:pPr>
            <a:r>
              <a:rPr lang="hu-HU" sz="1400" dirty="0" smtClean="0">
                <a:latin typeface="Verdana" pitchFamily="34" charset="0"/>
              </a:rPr>
              <a:t>(Tervezett)</a:t>
            </a:r>
          </a:p>
        </p:txBody>
      </p:sp>
      <p:graphicFrame>
        <p:nvGraphicFramePr>
          <p:cNvPr id="48170" name="Group 42"/>
          <p:cNvGraphicFramePr>
            <a:graphicFrameLocks noGrp="1"/>
          </p:cNvGraphicFramePr>
          <p:nvPr>
            <p:ph type="body" sz="quarter" idx="4294967295"/>
          </p:nvPr>
        </p:nvGraphicFramePr>
        <p:xfrm>
          <a:off x="467544" y="1556792"/>
          <a:ext cx="8064500" cy="4223733"/>
        </p:xfrm>
        <a:graphic>
          <a:graphicData uri="http://schemas.openxmlformats.org/drawingml/2006/table">
            <a:tbl>
              <a:tblPr/>
              <a:tblGrid>
                <a:gridCol w="4680520"/>
                <a:gridCol w="1800200"/>
                <a:gridCol w="158378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Konstrukció kódszáma és címe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Meghirdetés tervezett dátuma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Keretösszeg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(Mrd Ft)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322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KDOP-1.2.1-12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Vállalati együttműködések és klaszterek fejlesztése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I. negyedév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0,25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KDOP-1.4.1-12 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Vállalati tanácsadás fejlesztése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III. negyedév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0,48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486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KDOP-2.1.1.B és D-12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Versenyképes turisztikai termék- és attrakciófejlesztés (Balatoni térség turisztikai vonzerőfejlesztéssel együtt)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I. negyedév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3,5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3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KDOP-2.1.1.F-12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Egészségügyi turisztikai szolgáltatások fejlesztése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I. negyedév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1,50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KDOP-2.2.1.A-12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Helyi és térségi turisztikai </a:t>
                      </a:r>
                      <a:r>
                        <a:rPr kumimoji="0" lang="hu-H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desztináció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menedzsment szervezetek létrehozása és fejlesztése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2012. I. negyedév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KDOP-2.2.1.D-12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Helyi és térségi turisztikai </a:t>
                      </a:r>
                      <a:r>
                        <a:rPr kumimoji="0" lang="hu-H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desztináció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menedzsment szervezetek létrehozása és fejlesztése a BKÜ területén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2012. I. negyedév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KDOP-4.1.1.D-12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Helyi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és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térségi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jelentőségű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vízvédelmi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rendszerek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rekonstrukciója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hu-H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Vörösiszap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katasztrófával érintett települések részére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2012. I. negyedév</a:t>
                      </a: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1,50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6"/>
          <p:cNvSpPr>
            <a:spLocks noChangeArrowheads="1"/>
          </p:cNvSpPr>
          <p:nvPr/>
        </p:nvSpPr>
        <p:spPr bwMode="auto">
          <a:xfrm>
            <a:off x="539750" y="1700213"/>
            <a:ext cx="8135938" cy="565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hu-HU" sz="2400" b="1" dirty="0"/>
          </a:p>
          <a:p>
            <a:pPr algn="ctr" eaLnBrk="0" hangingPunct="0">
              <a:spcBef>
                <a:spcPct val="50000"/>
              </a:spcBef>
            </a:pPr>
            <a:r>
              <a:rPr lang="hu-HU" sz="2000" dirty="0" smtClean="0"/>
              <a:t>Közép-Dunántúli </a:t>
            </a:r>
            <a:r>
              <a:rPr lang="hu-HU" sz="2000" dirty="0" smtClean="0"/>
              <a:t>Regionális Fejlesztési </a:t>
            </a:r>
            <a:r>
              <a:rPr lang="hu-HU" sz="2000" dirty="0" smtClean="0"/>
              <a:t>Tanács</a:t>
            </a:r>
          </a:p>
          <a:p>
            <a:pPr algn="ctr" eaLnBrk="0" hangingPunct="0">
              <a:spcBef>
                <a:spcPct val="50000"/>
              </a:spcBef>
            </a:pPr>
            <a:endParaRPr lang="hu-HU" sz="2000" dirty="0" smtClean="0"/>
          </a:p>
          <a:p>
            <a:pPr algn="ctr" eaLnBrk="0" hangingPunct="0">
              <a:spcBef>
                <a:spcPct val="50000"/>
              </a:spcBef>
            </a:pPr>
            <a:r>
              <a:rPr lang="hu-HU" sz="3000" b="1" dirty="0" smtClean="0"/>
              <a:t>Köszönjük </a:t>
            </a:r>
            <a:r>
              <a:rPr lang="hu-HU" sz="3000" b="1" dirty="0"/>
              <a:t>a </a:t>
            </a:r>
            <a:r>
              <a:rPr lang="hu-HU" sz="3000" b="1" dirty="0" smtClean="0"/>
              <a:t>megtisztelő figyelmet</a:t>
            </a:r>
            <a:r>
              <a:rPr lang="hu-HU" sz="3000" b="1" dirty="0" smtClean="0">
                <a:latin typeface="Arial" charset="0"/>
              </a:rPr>
              <a:t>!</a:t>
            </a:r>
          </a:p>
          <a:p>
            <a:pPr algn="ctr" eaLnBrk="0" hangingPunct="0">
              <a:spcBef>
                <a:spcPct val="50000"/>
              </a:spcBef>
            </a:pPr>
            <a:endParaRPr lang="hu-HU" sz="2600" b="1" dirty="0" smtClean="0">
              <a:latin typeface="Arial" charset="0"/>
            </a:endParaRPr>
          </a:p>
          <a:p>
            <a:pPr algn="ctr" eaLnBrk="1" hangingPunct="1"/>
            <a:r>
              <a:rPr lang="hu-HU" sz="2000" dirty="0" smtClean="0"/>
              <a:t>KDRFÜ Közép-Dunántúli Regionális Fejlesztési Ügynökség Közhasznú Nonprofit Kft.</a:t>
            </a:r>
          </a:p>
          <a:p>
            <a:pPr eaLnBrk="1" hangingPunct="1"/>
            <a:endParaRPr lang="hu-HU" sz="2800" dirty="0" smtClean="0"/>
          </a:p>
          <a:p>
            <a:pPr algn="ctr" eaLnBrk="0" hangingPunct="0">
              <a:spcBef>
                <a:spcPct val="50000"/>
              </a:spcBef>
            </a:pPr>
            <a:endParaRPr lang="en-GB" sz="2600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en-GB" sz="2400" dirty="0"/>
          </a:p>
          <a:p>
            <a:pPr>
              <a:spcBef>
                <a:spcPct val="20000"/>
              </a:spcBef>
            </a:pPr>
            <a:endParaRPr lang="en-GB" sz="2400" dirty="0"/>
          </a:p>
          <a:p>
            <a:pPr>
              <a:spcBef>
                <a:spcPct val="20000"/>
              </a:spcBef>
            </a:pPr>
            <a:endParaRPr lang="en-GB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95537" y="1557338"/>
            <a:ext cx="8424614" cy="422885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területfejlesztésről és a területrendezésről (</a:t>
            </a:r>
            <a:r>
              <a:rPr lang="hu-HU" dirty="0" err="1" smtClean="0"/>
              <a:t>Tftv</a:t>
            </a:r>
            <a:r>
              <a:rPr lang="hu-HU" dirty="0" smtClean="0"/>
              <a:t>.) megújítását tartalmazó </a:t>
            </a:r>
            <a:r>
              <a:rPr lang="hu-HU" b="1" dirty="0" smtClean="0"/>
              <a:t>2011. évi CXCVIII. törvény:</a:t>
            </a:r>
          </a:p>
          <a:p>
            <a:pPr algn="r"/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területfejlesztés intézményrendszerét jellemző, egymással versengő </a:t>
            </a:r>
            <a:r>
              <a:rPr lang="hu-HU" b="1" dirty="0" smtClean="0"/>
              <a:t>középszintű szervezetek </a:t>
            </a:r>
            <a:r>
              <a:rPr lang="hu-HU" dirty="0" smtClean="0"/>
              <a:t>problémája megoldódik;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b="1" dirty="0" smtClean="0"/>
              <a:t>megyei önkormányzatok </a:t>
            </a:r>
            <a:r>
              <a:rPr lang="hu-HU" dirty="0" smtClean="0"/>
              <a:t>feladatát képezi területfejlesztés területi szinten;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a területfejlesztési és területrendezési hatáskörök egy kézben összpontosulnak;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a területi szintű feladatellátás hatékonysága, az egyes tervek közötti összhang biztosítható;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b="1" dirty="0" smtClean="0"/>
              <a:t>járás</a:t>
            </a:r>
            <a:r>
              <a:rPr lang="hu-HU" dirty="0" smtClean="0"/>
              <a:t> szerveihez nem kerülnek területfejlesztési feladatok.</a:t>
            </a:r>
            <a:endParaRPr lang="hu-HU" i="1" dirty="0" smtClean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323850" y="364014"/>
            <a:ext cx="5616302" cy="830997"/>
          </a:xfrm>
        </p:spPr>
        <p:txBody>
          <a:bodyPr/>
          <a:lstStyle/>
          <a:p>
            <a:r>
              <a:rPr lang="hu-HU" dirty="0" smtClean="0"/>
              <a:t>Területfejlesztés – új területi kompetenciák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323850" y="364014"/>
            <a:ext cx="5616302" cy="830997"/>
          </a:xfrm>
        </p:spPr>
        <p:txBody>
          <a:bodyPr/>
          <a:lstStyle/>
          <a:p>
            <a:r>
              <a:rPr lang="hu-HU" dirty="0" smtClean="0"/>
              <a:t>KDRFT működésének „számszerűsítése” I.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695449"/>
          <a:ext cx="7396485" cy="389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églalap 4"/>
          <p:cNvSpPr/>
          <p:nvPr/>
        </p:nvSpPr>
        <p:spPr>
          <a:xfrm>
            <a:off x="5652120" y="1556792"/>
            <a:ext cx="3203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hu-HU" b="1" dirty="0" smtClean="0"/>
          </a:p>
          <a:p>
            <a:pPr algn="r"/>
            <a:endParaRPr lang="hu-HU" b="1" dirty="0" smtClean="0"/>
          </a:p>
          <a:p>
            <a:pPr algn="r"/>
            <a:endParaRPr lang="hu-HU" b="1" dirty="0" smtClean="0"/>
          </a:p>
          <a:p>
            <a:pPr algn="r"/>
            <a:r>
              <a:rPr lang="hu-HU" b="1" dirty="0" smtClean="0"/>
              <a:t>Szervezeti mutatók:</a:t>
            </a:r>
          </a:p>
          <a:p>
            <a:pPr algn="r"/>
            <a:endParaRPr lang="hu-HU" b="1" dirty="0" smtClean="0"/>
          </a:p>
          <a:p>
            <a:pPr algn="r">
              <a:buFont typeface="Arial" pitchFamily="34" charset="0"/>
              <a:buChar char="•"/>
            </a:pPr>
            <a:r>
              <a:rPr lang="hu-HU" dirty="0" smtClean="0"/>
              <a:t> 15 év</a:t>
            </a:r>
          </a:p>
          <a:p>
            <a:pPr algn="r">
              <a:buFont typeface="Arial" pitchFamily="34" charset="0"/>
              <a:buChar char="•"/>
            </a:pPr>
            <a:r>
              <a:rPr lang="hu-HU" dirty="0" smtClean="0"/>
              <a:t> 6 Elnök</a:t>
            </a:r>
          </a:p>
          <a:p>
            <a:pPr algn="r">
              <a:buFont typeface="Arial" pitchFamily="34" charset="0"/>
              <a:buChar char="•"/>
            </a:pPr>
            <a:r>
              <a:rPr lang="hu-HU" dirty="0" smtClean="0"/>
              <a:t> 113 db tanácsülés</a:t>
            </a:r>
          </a:p>
          <a:p>
            <a:pPr algn="r">
              <a:buFont typeface="Arial" pitchFamily="34" charset="0"/>
              <a:buChar char="•"/>
            </a:pPr>
            <a:r>
              <a:rPr lang="hu-HU" dirty="0" smtClean="0"/>
              <a:t> 1.293 db határozat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323850" y="364014"/>
            <a:ext cx="5616302" cy="830997"/>
          </a:xfrm>
        </p:spPr>
        <p:txBody>
          <a:bodyPr/>
          <a:lstStyle/>
          <a:p>
            <a:r>
              <a:rPr lang="hu-HU" dirty="0" smtClean="0"/>
              <a:t>KDRFT működésének „számszerűsítése” - II.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844824"/>
          <a:ext cx="5904656" cy="375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39552" y="177281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Mrd Ft</a:t>
            </a:r>
            <a:endParaRPr lang="hu-HU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395536" y="1412776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hu-HU" sz="1400" b="1" dirty="0" smtClean="0">
                <a:solidFill>
                  <a:prstClr val="black"/>
                </a:solidFill>
              </a:rPr>
              <a:t>Hazai forrású </a:t>
            </a:r>
            <a:r>
              <a:rPr lang="hu-HU" sz="1400" dirty="0" smtClean="0">
                <a:solidFill>
                  <a:prstClr val="black"/>
                </a:solidFill>
              </a:rPr>
              <a:t>támogatások 2001-2009(2010) években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8" name="Szöveg helye 1"/>
          <p:cNvSpPr>
            <a:spLocks noGrp="1"/>
          </p:cNvSpPr>
          <p:nvPr>
            <p:ph type="body" sz="quarter" idx="10"/>
          </p:nvPr>
        </p:nvSpPr>
        <p:spPr>
          <a:xfrm>
            <a:off x="5796136" y="1557338"/>
            <a:ext cx="3024014" cy="3671861"/>
          </a:xfrm>
        </p:spPr>
        <p:txBody>
          <a:bodyPr/>
          <a:lstStyle/>
          <a:p>
            <a:pPr algn="ctr"/>
            <a:endParaRPr lang="hu-HU" i="1" dirty="0" smtClean="0"/>
          </a:p>
          <a:p>
            <a:pPr algn="r"/>
            <a:r>
              <a:rPr lang="hu-HU" b="1" dirty="0" smtClean="0"/>
              <a:t>Fejlesztéspolitikai indikátorok:</a:t>
            </a:r>
          </a:p>
          <a:p>
            <a:endParaRPr lang="hu-HU" b="1" dirty="0" smtClean="0"/>
          </a:p>
          <a:p>
            <a:pPr algn="r">
              <a:buFont typeface="Arial" pitchFamily="34" charset="0"/>
              <a:buChar char="•"/>
            </a:pPr>
            <a:r>
              <a:rPr lang="hu-HU" b="1" dirty="0" smtClean="0"/>
              <a:t>25 db </a:t>
            </a:r>
            <a:r>
              <a:rPr lang="hu-HU" dirty="0" smtClean="0"/>
              <a:t>elfogadott koncepció, stratégia</a:t>
            </a:r>
          </a:p>
          <a:p>
            <a:pPr algn="r">
              <a:buFont typeface="Arial" pitchFamily="34" charset="0"/>
              <a:buChar char="•"/>
            </a:pPr>
            <a:r>
              <a:rPr lang="hu-HU" b="1" dirty="0" smtClean="0"/>
              <a:t>2.167 db </a:t>
            </a:r>
            <a:r>
              <a:rPr lang="hu-HU" dirty="0" smtClean="0"/>
              <a:t>támogatott projekt (2001-2009(10) év, hazai fejlesztési programok)</a:t>
            </a:r>
          </a:p>
          <a:p>
            <a:pPr algn="r">
              <a:buFont typeface="Arial" pitchFamily="34" charset="0"/>
              <a:buChar char="•"/>
            </a:pPr>
            <a:r>
              <a:rPr lang="hu-HU" b="1" dirty="0" smtClean="0"/>
              <a:t>21,056 Mrd Ft </a:t>
            </a:r>
            <a:r>
              <a:rPr lang="hu-HU" dirty="0" smtClean="0"/>
              <a:t>megítélt támogatás (2001-2009(10) év)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827584" y="2924944"/>
            <a:ext cx="8135937" cy="837152"/>
          </a:xfrm>
        </p:spPr>
        <p:txBody>
          <a:bodyPr/>
          <a:lstStyle/>
          <a:p>
            <a:pPr algn="ctr"/>
            <a:r>
              <a:rPr lang="hu-HU" sz="2200" dirty="0" smtClean="0"/>
              <a:t>Európai Uniós forrású támogatások a Régióban </a:t>
            </a:r>
          </a:p>
          <a:p>
            <a:pPr algn="ctr"/>
            <a:r>
              <a:rPr lang="hu-HU" sz="2200" dirty="0" smtClean="0"/>
              <a:t>2007-2011(2013) években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577821"/>
            <a:ext cx="6516688" cy="40011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hu-HU" sz="2000" dirty="0" smtClean="0">
                <a:solidFill>
                  <a:srgbClr val="000000"/>
                </a:solidFill>
                <a:cs typeface="Arial" charset="0"/>
              </a:rPr>
              <a:t>A Közép-dunántúli Operatív Program keretszámai</a:t>
            </a:r>
          </a:p>
        </p:txBody>
      </p:sp>
      <p:graphicFrame>
        <p:nvGraphicFramePr>
          <p:cNvPr id="6205" name="Group 61"/>
          <p:cNvGraphicFramePr>
            <a:graphicFrameLocks noGrp="1"/>
          </p:cNvGraphicFramePr>
          <p:nvPr>
            <p:ph type="body" sz="quarter" idx="4294967295"/>
          </p:nvPr>
        </p:nvGraphicFramePr>
        <p:xfrm>
          <a:off x="468313" y="1628775"/>
          <a:ext cx="8172450" cy="3923938"/>
        </p:xfrm>
        <a:graphic>
          <a:graphicData uri="http://schemas.openxmlformats.org/drawingml/2006/table">
            <a:tbl>
              <a:tblPr/>
              <a:tblGrid>
                <a:gridCol w="2159000"/>
                <a:gridCol w="1177925"/>
                <a:gridCol w="1630362"/>
                <a:gridCol w="1570038"/>
                <a:gridCol w="1635125"/>
              </a:tblGrid>
              <a:tr h="288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Prioritás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OP forrás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OP keret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Prioritás aránya az OP keret arányában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(%)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 EUR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Mrd HUF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 PRIORITÁS: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Regionális gazdaságfejlesztés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ERFA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92,62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25,93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15,50%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 PRIORITÁS: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Regionális turizmusfejlesztés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ERFA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135,67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37,99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22,70%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 PRIORITÁS: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Fenntartható településfejlesztés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ERFA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85,45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23,93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14,30%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 PRIORITÁS: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Helyi és térségi környezetvédelmi és közlekedési infrastruktúra fejlesztés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ERFA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178,31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49,93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29,84%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 PRIORITÁS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:</a:t>
                      </a:r>
                      <a:endParaRPr kumimoji="0" lang="hu-HU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Humán infrastruktúra fejlesztés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ERFA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83,99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23,52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14,06%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 PRIORITÁS: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Technikai segítségnyújtás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ERFA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21,51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6,02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3,60%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ÖSSZESEN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597,55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167,31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100,00%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6203" name="Text Box 225"/>
          <p:cNvSpPr txBox="1">
            <a:spLocks noChangeArrowheads="1"/>
          </p:cNvSpPr>
          <p:nvPr/>
        </p:nvSpPr>
        <p:spPr bwMode="auto">
          <a:xfrm>
            <a:off x="2771800" y="5949280"/>
            <a:ext cx="295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/>
              <a:t>Árfolyam: 280 HUF/EUR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KDOP éves előrehaladása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27585" y="1628774"/>
          <a:ext cx="6949578" cy="381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27584" y="14127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Mrd Ft</a:t>
            </a:r>
            <a:endParaRPr lang="hu-HU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190" t="4409" r="14190" b="11339"/>
          <a:stretch>
            <a:fillRect/>
          </a:stretch>
        </p:blipFill>
        <p:spPr bwMode="auto">
          <a:xfrm>
            <a:off x="179512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467544" y="537321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Támogatás alapú kimutatások, </a:t>
            </a:r>
          </a:p>
          <a:p>
            <a:r>
              <a:rPr lang="hu-HU" sz="800" dirty="0" smtClean="0"/>
              <a:t>Árfolyam: 280 HUF/EUR</a:t>
            </a:r>
            <a:endParaRPr lang="hu-HU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1340768"/>
          <a:ext cx="50673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581025"/>
            <a:ext cx="5940425" cy="396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hu-HU" sz="2000" dirty="0" smtClean="0">
                <a:latin typeface="Verdana" pitchFamily="34" charset="0"/>
                <a:cs typeface="Arial" charset="0"/>
              </a:rPr>
              <a:t>Támogatás megoszlása a megyék között</a:t>
            </a:r>
            <a:endParaRPr lang="en-GB" sz="2000" dirty="0" smtClean="0">
              <a:latin typeface="Verdana" pitchFamily="34" charset="0"/>
              <a:cs typeface="Arial" charset="0"/>
            </a:endParaRPr>
          </a:p>
        </p:txBody>
      </p:sp>
      <p:sp>
        <p:nvSpPr>
          <p:cNvPr id="18436" name="Szövegdoboz 12"/>
          <p:cNvSpPr txBox="1">
            <a:spLocks noChangeArrowheads="1"/>
          </p:cNvSpPr>
          <p:nvPr/>
        </p:nvSpPr>
        <p:spPr bwMode="auto">
          <a:xfrm>
            <a:off x="1331640" y="5877272"/>
            <a:ext cx="4321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800" dirty="0">
                <a:cs typeface="Arial" charset="0"/>
              </a:rPr>
              <a:t>* számla alapú kifizetéseket, illetve elszámolt előleget tartalmazza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4190" t="4409" r="14190" b="11339"/>
          <a:stretch>
            <a:fillRect/>
          </a:stretch>
        </p:blipFill>
        <p:spPr bwMode="auto">
          <a:xfrm>
            <a:off x="251520" y="5805264"/>
            <a:ext cx="1008112" cy="8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Diagram 12"/>
          <p:cNvGraphicFramePr/>
          <p:nvPr/>
        </p:nvGraphicFramePr>
        <p:xfrm>
          <a:off x="4819650" y="1484784"/>
          <a:ext cx="432435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4716016" y="12687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Mrd Ft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07704" y="623731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" dirty="0" smtClean="0"/>
              <a:t>Támogatás alapú kimutatások, </a:t>
            </a:r>
          </a:p>
          <a:p>
            <a:pPr algn="ctr"/>
            <a:r>
              <a:rPr lang="hu-HU" sz="800" dirty="0" smtClean="0"/>
              <a:t>Árfolyam: 280 HUF/EUR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1299</Words>
  <Application>Microsoft Office PowerPoint</Application>
  <PresentationFormat>Diavetítés a képernyőre (4:3 oldalarány)</PresentationFormat>
  <Paragraphs>366</Paragraphs>
  <Slides>22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Company>Dexef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Kövér Tibor</dc:creator>
  <cp:lastModifiedBy>fruzsina</cp:lastModifiedBy>
  <cp:revision>775</cp:revision>
  <dcterms:created xsi:type="dcterms:W3CDTF">2011-03-25T13:47:43Z</dcterms:created>
  <dcterms:modified xsi:type="dcterms:W3CDTF">2012-01-23T12:10:32Z</dcterms:modified>
</cp:coreProperties>
</file>