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76" r:id="rId4"/>
    <p:sldId id="277" r:id="rId5"/>
    <p:sldId id="267" r:id="rId6"/>
    <p:sldId id="271" r:id="rId7"/>
    <p:sldId id="272" r:id="rId8"/>
    <p:sldId id="273" r:id="rId9"/>
    <p:sldId id="274" r:id="rId10"/>
    <p:sldId id="275" r:id="rId11"/>
    <p:sldId id="270" r:id="rId12"/>
    <p:sldId id="278" r:id="rId13"/>
    <p:sldId id="263" r:id="rId14"/>
  </p:sldIdLst>
  <p:sldSz cx="12192000" cy="6858000"/>
  <p:notesSz cx="6765925" cy="98679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BDBB-5814-4D50-B954-BBDF628C63AF}" type="datetimeFigureOut">
              <a:rPr lang="hu-HU" smtClean="0"/>
              <a:t>2018. 11. 15.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A07E-CB82-417C-9603-79FD4BB0BB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67789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BDBB-5814-4D50-B954-BBDF628C63AF}" type="datetimeFigureOut">
              <a:rPr lang="hu-HU" smtClean="0"/>
              <a:t>2018. 11. 15.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A07E-CB82-417C-9603-79FD4BB0BB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6484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BDBB-5814-4D50-B954-BBDF628C63AF}" type="datetimeFigureOut">
              <a:rPr lang="hu-HU" smtClean="0"/>
              <a:t>2018. 11. 15.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A07E-CB82-417C-9603-79FD4BB0BB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18705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BDBB-5814-4D50-B954-BBDF628C63AF}" type="datetimeFigureOut">
              <a:rPr lang="hu-HU" smtClean="0"/>
              <a:t>2018. 11. 15.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A07E-CB82-417C-9603-79FD4BB0BB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3890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BDBB-5814-4D50-B954-BBDF628C63AF}" type="datetimeFigureOut">
              <a:rPr lang="hu-HU" smtClean="0"/>
              <a:t>2018. 11. 15.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A07E-CB82-417C-9603-79FD4BB0BB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5043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BDBB-5814-4D50-B954-BBDF628C63AF}" type="datetimeFigureOut">
              <a:rPr lang="hu-HU" smtClean="0"/>
              <a:t>2018. 11. 15.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A07E-CB82-417C-9603-79FD4BB0BB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16344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BDBB-5814-4D50-B954-BBDF628C63AF}" type="datetimeFigureOut">
              <a:rPr lang="hu-HU" smtClean="0"/>
              <a:t>2018. 11. 15.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A07E-CB82-417C-9603-79FD4BB0BB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867298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BDBB-5814-4D50-B954-BBDF628C63AF}" type="datetimeFigureOut">
              <a:rPr lang="hu-HU" smtClean="0"/>
              <a:t>2018. 11. 15.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A07E-CB82-417C-9603-79FD4BB0BB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184069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BDBB-5814-4D50-B954-BBDF628C63AF}" type="datetimeFigureOut">
              <a:rPr lang="hu-HU" smtClean="0"/>
              <a:t>2018. 11. 15.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A07E-CB82-417C-9603-79FD4BB0BB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4203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BDBB-5814-4D50-B954-BBDF628C63AF}" type="datetimeFigureOut">
              <a:rPr lang="hu-HU" smtClean="0"/>
              <a:t>2018. 11. 15.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652A07E-CB82-417C-9603-79FD4BB0BB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5884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BDBB-5814-4D50-B954-BBDF628C63AF}" type="datetimeFigureOut">
              <a:rPr lang="hu-HU" smtClean="0"/>
              <a:t>2018. 11. 15.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A07E-CB82-417C-9603-79FD4BB0BB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8551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BDBB-5814-4D50-B954-BBDF628C63AF}" type="datetimeFigureOut">
              <a:rPr lang="hu-HU" smtClean="0"/>
              <a:t>2018. 11. 15.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A07E-CB82-417C-9603-79FD4BB0BB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80420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BDBB-5814-4D50-B954-BBDF628C63AF}" type="datetimeFigureOut">
              <a:rPr lang="hu-HU" smtClean="0"/>
              <a:t>2018. 11. 15.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A07E-CB82-417C-9603-79FD4BB0BB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14476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BDBB-5814-4D50-B954-BBDF628C63AF}" type="datetimeFigureOut">
              <a:rPr lang="hu-HU" smtClean="0"/>
              <a:t>2018. 11. 15.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A07E-CB82-417C-9603-79FD4BB0BB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43928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BDBB-5814-4D50-B954-BBDF628C63AF}" type="datetimeFigureOut">
              <a:rPr lang="hu-HU" smtClean="0"/>
              <a:t>2018. 11. 15.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A07E-CB82-417C-9603-79FD4BB0BB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0623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BDBB-5814-4D50-B954-BBDF628C63AF}" type="datetimeFigureOut">
              <a:rPr lang="hu-HU" smtClean="0"/>
              <a:t>2018. 11. 15.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A07E-CB82-417C-9603-79FD4BB0BB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708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BDBB-5814-4D50-B954-BBDF628C63AF}" type="datetimeFigureOut">
              <a:rPr lang="hu-HU" smtClean="0"/>
              <a:t>2018. 11. 15.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A07E-CB82-417C-9603-79FD4BB0BB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540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5DBDBB-5814-4D50-B954-BBDF628C63AF}" type="datetimeFigureOut">
              <a:rPr lang="hu-HU" smtClean="0"/>
              <a:t>2018. 11. 15.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652A07E-CB82-417C-9603-79FD4BB0BB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3317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21260739-8152-4C01-AFDD-D8CF250638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7952" y="1380068"/>
            <a:ext cx="9435072" cy="2616199"/>
          </a:xfrm>
        </p:spPr>
        <p:txBody>
          <a:bodyPr>
            <a:normAutofit fontScale="90000"/>
          </a:bodyPr>
          <a:lstStyle/>
          <a:p>
            <a:r>
              <a:rPr lang="hu-HU" b="1" dirty="0"/>
              <a:t>KÖZMEGHALLGATÁS</a:t>
            </a:r>
            <a:r>
              <a:rPr lang="hu-HU" dirty="0"/>
              <a:t/>
            </a:r>
            <a:br>
              <a:rPr lang="hu-HU" dirty="0"/>
            </a:br>
            <a:r>
              <a:rPr lang="hu-HU" sz="3600" dirty="0"/>
              <a:t>Tájékoztató</a:t>
            </a:r>
            <a:br>
              <a:rPr lang="hu-HU" sz="3600" dirty="0"/>
            </a:br>
            <a:r>
              <a:rPr lang="hu-HU" sz="3600" dirty="0"/>
              <a:t>Székesfehérvár Megyei Jogú Város Önkormányzata</a:t>
            </a:r>
            <a:br>
              <a:rPr lang="hu-HU" sz="3600" dirty="0"/>
            </a:br>
            <a:r>
              <a:rPr lang="hu-HU" sz="3600" dirty="0"/>
              <a:t>feladatellátásáról</a:t>
            </a:r>
          </a:p>
        </p:txBody>
      </p:sp>
      <p:sp>
        <p:nvSpPr>
          <p:cNvPr id="3" name="Alcím 2">
            <a:extLst>
              <a:ext uri="{FF2B5EF4-FFF2-40B4-BE49-F238E27FC236}">
                <a16:creationId xmlns="" xmlns:a16="http://schemas.microsoft.com/office/drawing/2014/main" id="{87C8C31A-469C-4F32-AA23-8678E8540D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  <a:p>
            <a:r>
              <a:rPr lang="hu-HU" sz="4400" b="1" dirty="0"/>
              <a:t>2018. november 16.</a:t>
            </a:r>
          </a:p>
        </p:txBody>
      </p:sp>
    </p:spTree>
    <p:extLst>
      <p:ext uri="{BB962C8B-B14F-4D97-AF65-F5344CB8AC3E}">
        <p14:creationId xmlns:p14="http://schemas.microsoft.com/office/powerpoint/2010/main" val="138280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84311" y="559189"/>
            <a:ext cx="10018713" cy="791309"/>
          </a:xfrm>
        </p:spPr>
        <p:txBody>
          <a:bodyPr/>
          <a:lstStyle/>
          <a:p>
            <a:r>
              <a:rPr lang="hu-HU" dirty="0"/>
              <a:t>Városüzemeltetési és Közműellátási Iroda</a:t>
            </a:r>
          </a:p>
        </p:txBody>
      </p:sp>
      <p:pic>
        <p:nvPicPr>
          <p:cNvPr id="3" name="Kép 2">
            <a:extLst>
              <a:ext uri="{FF2B5EF4-FFF2-40B4-BE49-F238E27FC236}">
                <a16:creationId xmlns="" xmlns:a16="http://schemas.microsoft.com/office/drawing/2014/main" id="{51C2C1E8-7CAC-49F0-97AD-B4A805AA2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582" y="1513036"/>
            <a:ext cx="7821846" cy="47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25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84311" y="587327"/>
            <a:ext cx="10018713" cy="1185202"/>
          </a:xfrm>
        </p:spPr>
        <p:txBody>
          <a:bodyPr>
            <a:noAutofit/>
          </a:bodyPr>
          <a:lstStyle/>
          <a:p>
            <a:r>
              <a:rPr lang="hu-HU" dirty="0"/>
              <a:t>Városüzemeltetési és Közműellátási Iroda</a:t>
            </a:r>
            <a:br>
              <a:rPr lang="hu-HU" dirty="0"/>
            </a:br>
            <a:r>
              <a:rPr lang="hu-HU" dirty="0"/>
              <a:t>egyéb feladatellátása</a:t>
            </a:r>
          </a:p>
        </p:txBody>
      </p:sp>
      <p:sp>
        <p:nvSpPr>
          <p:cNvPr id="7" name="Tartalom helye 6"/>
          <p:cNvSpPr>
            <a:spLocks noGrp="1"/>
          </p:cNvSpPr>
          <p:nvPr>
            <p:ph sz="half" idx="2"/>
          </p:nvPr>
        </p:nvSpPr>
        <p:spPr>
          <a:xfrm>
            <a:off x="1484311" y="2053883"/>
            <a:ext cx="4899236" cy="3737315"/>
          </a:xfrm>
        </p:spPr>
        <p:txBody>
          <a:bodyPr>
            <a:noAutofit/>
          </a:bodyPr>
          <a:lstStyle/>
          <a:p>
            <a:pPr algn="just"/>
            <a:r>
              <a:rPr lang="hu-HU" sz="2000" dirty="0"/>
              <a:t>~ 200 db kóborállat begyűjtése évente</a:t>
            </a:r>
          </a:p>
          <a:p>
            <a:pPr algn="just"/>
            <a:r>
              <a:rPr lang="hu-HU" sz="2000" dirty="0"/>
              <a:t>~ 60 db robbanótest megsemmisítése évente</a:t>
            </a:r>
          </a:p>
          <a:p>
            <a:pPr algn="just"/>
            <a:r>
              <a:rPr lang="hu-HU" sz="2000" dirty="0"/>
              <a:t>rágcsálóirtás a városi csapadékcsatornán </a:t>
            </a:r>
            <a:r>
              <a:rPr lang="hu-HU" sz="2000" dirty="0" smtClean="0"/>
              <a:t>évi 151.612 </a:t>
            </a:r>
            <a:r>
              <a:rPr lang="hu-HU" sz="2000" dirty="0" err="1"/>
              <a:t>fm</a:t>
            </a:r>
            <a:r>
              <a:rPr lang="hu-HU" sz="2000" dirty="0"/>
              <a:t> hosszúságban</a:t>
            </a:r>
          </a:p>
          <a:p>
            <a:pPr algn="just"/>
            <a:r>
              <a:rPr lang="hu-HU" sz="2000" dirty="0"/>
              <a:t>A városi csapadékcsatornát érintően </a:t>
            </a:r>
            <a:r>
              <a:rPr lang="hu-HU" sz="2000" dirty="0" smtClean="0"/>
              <a:t>évente ~ </a:t>
            </a:r>
            <a:r>
              <a:rPr lang="hu-HU" sz="2000" dirty="0"/>
              <a:t>200 db csapadékbefogadói nyilatkozat kerül kiadásra külső beruházások okán.</a:t>
            </a:r>
          </a:p>
          <a:p>
            <a:pPr algn="just"/>
            <a:r>
              <a:rPr lang="hu-HU" sz="2000" dirty="0" err="1"/>
              <a:t>Víziközmű</a:t>
            </a:r>
            <a:r>
              <a:rPr lang="hu-HU" sz="2000" dirty="0"/>
              <a:t> tervezés ~ 10-15 terv évente</a:t>
            </a:r>
          </a:p>
        </p:txBody>
      </p:sp>
      <p:pic>
        <p:nvPicPr>
          <p:cNvPr id="4" name="Kép 3">
            <a:extLst>
              <a:ext uri="{FF2B5EF4-FFF2-40B4-BE49-F238E27FC236}">
                <a16:creationId xmlns="" xmlns:a16="http://schemas.microsoft.com/office/drawing/2014/main" id="{219D31A8-91CA-4DC2-8E61-BB7199531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3547" y="2053883"/>
            <a:ext cx="5345330" cy="358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7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igazgatóság által végzett beruházások a vizsgált időszakban mindösszesen</a:t>
            </a: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589" y="2294966"/>
            <a:ext cx="8458149" cy="423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4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E605FBC4-95D2-49D8-AC51-2E6E6A68D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Köszönöm a figyelmet!</a:t>
            </a:r>
            <a:br>
              <a:rPr lang="hu-HU" b="1" dirty="0"/>
            </a:br>
            <a:endParaRPr lang="hu-HU" b="1" dirty="0"/>
          </a:p>
        </p:txBody>
      </p:sp>
      <p:sp>
        <p:nvSpPr>
          <p:cNvPr id="3" name="Szöveg helye 2">
            <a:extLst>
              <a:ext uri="{FF2B5EF4-FFF2-40B4-BE49-F238E27FC236}">
                <a16:creationId xmlns="" xmlns:a16="http://schemas.microsoft.com/office/drawing/2014/main" id="{7019DF26-7F12-4C91-9FDA-6F5D05309A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="1" dirty="0"/>
              <a:t>Laczi Péter </a:t>
            </a:r>
            <a:r>
              <a:rPr lang="hu-HU" dirty="0"/>
              <a:t>irodavezető</a:t>
            </a:r>
          </a:p>
          <a:p>
            <a:r>
              <a:rPr lang="hu-HU" dirty="0"/>
              <a:t> Városüzemeltetési és Közműellátási Iroda</a:t>
            </a:r>
          </a:p>
        </p:txBody>
      </p:sp>
    </p:spTree>
    <p:extLst>
      <p:ext uri="{BB962C8B-B14F-4D97-AF65-F5344CB8AC3E}">
        <p14:creationId xmlns:p14="http://schemas.microsoft.com/office/powerpoint/2010/main" val="131785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84311" y="559188"/>
            <a:ext cx="10018713" cy="1752599"/>
          </a:xfrm>
        </p:spPr>
        <p:txBody>
          <a:bodyPr>
            <a:normAutofit/>
          </a:bodyPr>
          <a:lstStyle/>
          <a:p>
            <a:r>
              <a:rPr lang="hu-HU" dirty="0"/>
              <a:t>Városfejlesztési és Üzemeltetési Igazgatóság</a:t>
            </a:r>
            <a:br>
              <a:rPr lang="hu-HU" dirty="0"/>
            </a:br>
            <a:r>
              <a:rPr lang="hu-HU" dirty="0"/>
              <a:t>feladatellátása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hu-HU" dirty="0"/>
              <a:t>Az önkormányzati beruházások előkészítésével és lebonyolításával kapcsolatos eljárások műszaki-szakmai támogatását a Városfejlesztési és Üzemeltetési Igazgatóság látja el.</a:t>
            </a:r>
          </a:p>
          <a:p>
            <a:pPr algn="just"/>
            <a:r>
              <a:rPr lang="hu-HU" dirty="0"/>
              <a:t>Beruházási Iroda (</a:t>
            </a:r>
            <a:r>
              <a:rPr lang="hu-HU" dirty="0" err="1"/>
              <a:t>intézményfelújítások</a:t>
            </a:r>
            <a:r>
              <a:rPr lang="hu-HU" dirty="0"/>
              <a:t> és magasépítési tevékenységek)</a:t>
            </a:r>
          </a:p>
          <a:p>
            <a:pPr algn="just"/>
            <a:r>
              <a:rPr lang="hu-HU" dirty="0"/>
              <a:t>Közlekedési Iroda (közlekedésszervezés és közlekedési infrastruktúra építés) </a:t>
            </a:r>
          </a:p>
          <a:p>
            <a:pPr algn="just"/>
            <a:r>
              <a:rPr lang="hu-HU" dirty="0"/>
              <a:t>Városüzemeltetési és Közműellátási Iroda (</a:t>
            </a:r>
            <a:r>
              <a:rPr lang="hu-HU" dirty="0" err="1"/>
              <a:t>víziközmű</a:t>
            </a:r>
            <a:r>
              <a:rPr lang="hu-HU" dirty="0"/>
              <a:t> beruházások lebonyolítása, közműszolgáltatások koordinálása és egyéb városüzemeltetési teendők)</a:t>
            </a:r>
          </a:p>
        </p:txBody>
      </p:sp>
    </p:spTree>
    <p:extLst>
      <p:ext uri="{BB962C8B-B14F-4D97-AF65-F5344CB8AC3E}">
        <p14:creationId xmlns:p14="http://schemas.microsoft.com/office/powerpoint/2010/main" val="194795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84311" y="559189"/>
            <a:ext cx="10018713" cy="791309"/>
          </a:xfrm>
        </p:spPr>
        <p:txBody>
          <a:bodyPr/>
          <a:lstStyle/>
          <a:p>
            <a:r>
              <a:rPr lang="hu-HU" dirty="0"/>
              <a:t>Beruházási Iroda</a:t>
            </a:r>
          </a:p>
        </p:txBody>
      </p:sp>
      <p:pic>
        <p:nvPicPr>
          <p:cNvPr id="6" name="Kép 5">
            <a:extLst>
              <a:ext uri="{FF2B5EF4-FFF2-40B4-BE49-F238E27FC236}">
                <a16:creationId xmlns="" xmlns:a16="http://schemas.microsoft.com/office/drawing/2014/main" id="{35182A49-1568-426D-85C7-1896EEFEE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5012" y="1592826"/>
            <a:ext cx="9788012" cy="470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99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84311" y="559189"/>
            <a:ext cx="10018713" cy="791309"/>
          </a:xfrm>
        </p:spPr>
        <p:txBody>
          <a:bodyPr/>
          <a:lstStyle/>
          <a:p>
            <a:r>
              <a:rPr lang="hu-HU" dirty="0"/>
              <a:t>Beruházási Iroda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478" y="1350498"/>
            <a:ext cx="10561983" cy="461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28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84311" y="559189"/>
            <a:ext cx="10018713" cy="791309"/>
          </a:xfrm>
        </p:spPr>
        <p:txBody>
          <a:bodyPr/>
          <a:lstStyle/>
          <a:p>
            <a:r>
              <a:rPr lang="hu-HU" dirty="0"/>
              <a:t>Közlekedési Iroda</a:t>
            </a:r>
          </a:p>
        </p:txBody>
      </p:sp>
      <p:sp>
        <p:nvSpPr>
          <p:cNvPr id="6" name="Szöveg helye 5">
            <a:extLst>
              <a:ext uri="{FF2B5EF4-FFF2-40B4-BE49-F238E27FC236}">
                <a16:creationId xmlns="" xmlns:a16="http://schemas.microsoft.com/office/drawing/2014/main" id="{BBCDD655-A611-403A-B3C0-CB62C64D31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275770" y="1631852"/>
            <a:ext cx="9227253" cy="682942"/>
          </a:xfrm>
        </p:spPr>
        <p:txBody>
          <a:bodyPr/>
          <a:lstStyle/>
          <a:p>
            <a:pPr algn="just"/>
            <a:r>
              <a:rPr lang="hu-HU" sz="2000" dirty="0">
                <a:solidFill>
                  <a:schemeClr val="tx1"/>
                </a:solidFill>
              </a:rPr>
              <a:t>2010 óta az alábbi tendencia figyelhető meg a személygépkocsik és motorkerékpárok száma (darab) tekintetében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="" xmlns:a16="http://schemas.microsoft.com/office/drawing/2014/main" id="{0A63D8EE-E75D-44B8-8482-D909E817F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722" y="2314794"/>
            <a:ext cx="7911548" cy="398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8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84311" y="559189"/>
            <a:ext cx="10018713" cy="791309"/>
          </a:xfrm>
        </p:spPr>
        <p:txBody>
          <a:bodyPr/>
          <a:lstStyle/>
          <a:p>
            <a:r>
              <a:rPr lang="hu-HU" dirty="0"/>
              <a:t>Közlekedési Iroda</a:t>
            </a:r>
          </a:p>
        </p:txBody>
      </p:sp>
      <p:sp>
        <p:nvSpPr>
          <p:cNvPr id="6" name="Szöveg helye 5">
            <a:extLst>
              <a:ext uri="{FF2B5EF4-FFF2-40B4-BE49-F238E27FC236}">
                <a16:creationId xmlns="" xmlns:a16="http://schemas.microsoft.com/office/drawing/2014/main" id="{BBCDD655-A611-403A-B3C0-CB62C64D31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275770" y="1631852"/>
            <a:ext cx="9227253" cy="682942"/>
          </a:xfrm>
        </p:spPr>
        <p:txBody>
          <a:bodyPr/>
          <a:lstStyle/>
          <a:p>
            <a:pPr algn="just"/>
            <a:r>
              <a:rPr lang="hu-HU" sz="2000" dirty="0">
                <a:solidFill>
                  <a:schemeClr val="tx1"/>
                </a:solidFill>
              </a:rPr>
              <a:t>A forgalomban résztvevők számának növekedése megkövetelte a közlekedési infrastruktúra fejlesztését. A megújult utak nagysága méterben kifejezve:</a:t>
            </a:r>
          </a:p>
        </p:txBody>
      </p:sp>
      <p:pic>
        <p:nvPicPr>
          <p:cNvPr id="8" name="Kép 7">
            <a:extLst>
              <a:ext uri="{FF2B5EF4-FFF2-40B4-BE49-F238E27FC236}">
                <a16:creationId xmlns="" xmlns:a16="http://schemas.microsoft.com/office/drawing/2014/main" id="{F761CBC8-7E87-47F5-AA2C-9019C4E73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6209" y="2314794"/>
            <a:ext cx="8083826" cy="421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92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84311" y="559189"/>
            <a:ext cx="10018713" cy="791309"/>
          </a:xfrm>
        </p:spPr>
        <p:txBody>
          <a:bodyPr/>
          <a:lstStyle/>
          <a:p>
            <a:r>
              <a:rPr lang="hu-HU" dirty="0"/>
              <a:t>Közlekedési Iroda</a:t>
            </a:r>
          </a:p>
        </p:txBody>
      </p:sp>
      <p:sp>
        <p:nvSpPr>
          <p:cNvPr id="6" name="Szöveg helye 5">
            <a:extLst>
              <a:ext uri="{FF2B5EF4-FFF2-40B4-BE49-F238E27FC236}">
                <a16:creationId xmlns="" xmlns:a16="http://schemas.microsoft.com/office/drawing/2014/main" id="{BBCDD655-A611-403A-B3C0-CB62C64D31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275770" y="1631852"/>
            <a:ext cx="9227253" cy="682942"/>
          </a:xfrm>
        </p:spPr>
        <p:txBody>
          <a:bodyPr/>
          <a:lstStyle/>
          <a:p>
            <a:pPr algn="just"/>
            <a:r>
              <a:rPr lang="hu-HU" sz="2000" dirty="0">
                <a:solidFill>
                  <a:schemeClr val="tx1"/>
                </a:solidFill>
              </a:rPr>
              <a:t>A megnövekedett közlekedési eszközök száma a parkolóépítésben fejlesztést igényelt. A parkolók száma (darab) az alábbiak szerint növekedett az elmúlt években: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4904" y="2438399"/>
            <a:ext cx="8441635" cy="398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40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84311" y="559189"/>
            <a:ext cx="10018713" cy="791309"/>
          </a:xfrm>
        </p:spPr>
        <p:txBody>
          <a:bodyPr/>
          <a:lstStyle/>
          <a:p>
            <a:r>
              <a:rPr lang="hu-HU" dirty="0"/>
              <a:t>Közlekedési Iroda</a:t>
            </a:r>
          </a:p>
        </p:txBody>
      </p:sp>
      <p:sp>
        <p:nvSpPr>
          <p:cNvPr id="6" name="Szöveg helye 5">
            <a:extLst>
              <a:ext uri="{FF2B5EF4-FFF2-40B4-BE49-F238E27FC236}">
                <a16:creationId xmlns="" xmlns:a16="http://schemas.microsoft.com/office/drawing/2014/main" id="{BBCDD655-A611-403A-B3C0-CB62C64D31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275770" y="1631852"/>
            <a:ext cx="9227253" cy="682942"/>
          </a:xfrm>
        </p:spPr>
        <p:txBody>
          <a:bodyPr/>
          <a:lstStyle/>
          <a:p>
            <a:pPr algn="just"/>
            <a:r>
              <a:rPr lang="hu-HU" sz="2000" dirty="0">
                <a:solidFill>
                  <a:schemeClr val="tx1"/>
                </a:solidFill>
              </a:rPr>
              <a:t>A közlekedési infrastruktúra fejlesztésében a kerékpárosok is kiemelt szerepet kapnak. Ennek megfelelően a kerékpárutak kiépítése méterben kifejezve:</a:t>
            </a:r>
          </a:p>
        </p:txBody>
      </p:sp>
      <p:pic>
        <p:nvPicPr>
          <p:cNvPr id="3" name="Kép 2">
            <a:extLst>
              <a:ext uri="{FF2B5EF4-FFF2-40B4-BE49-F238E27FC236}">
                <a16:creationId xmlns="" xmlns:a16="http://schemas.microsoft.com/office/drawing/2014/main" id="{69274480-3A3D-4901-B1DC-F33DC080E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8974" y="2346226"/>
            <a:ext cx="7915013" cy="395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61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84311" y="559189"/>
            <a:ext cx="10018713" cy="791309"/>
          </a:xfrm>
        </p:spPr>
        <p:txBody>
          <a:bodyPr/>
          <a:lstStyle/>
          <a:p>
            <a:r>
              <a:rPr lang="hu-HU" dirty="0"/>
              <a:t>Városüzemeltetési és Közműellátási Iroda</a:t>
            </a:r>
          </a:p>
        </p:txBody>
      </p:sp>
      <p:sp>
        <p:nvSpPr>
          <p:cNvPr id="6" name="Szöveg helye 5">
            <a:extLst>
              <a:ext uri="{FF2B5EF4-FFF2-40B4-BE49-F238E27FC236}">
                <a16:creationId xmlns="" xmlns:a16="http://schemas.microsoft.com/office/drawing/2014/main" id="{BBCDD655-A611-403A-B3C0-CB62C64D31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275770" y="1631852"/>
            <a:ext cx="9227253" cy="682942"/>
          </a:xfrm>
        </p:spPr>
        <p:txBody>
          <a:bodyPr/>
          <a:lstStyle/>
          <a:p>
            <a:pPr algn="just"/>
            <a:r>
              <a:rPr lang="hu-HU" sz="2000" dirty="0">
                <a:solidFill>
                  <a:schemeClr val="tx1"/>
                </a:solidFill>
              </a:rPr>
              <a:t>2013-ban létrehozott Iroda az elmúlt években összesen 136 darab beruházást valósított meg az alábbi megoszlásban</a:t>
            </a:r>
          </a:p>
        </p:txBody>
      </p:sp>
      <p:pic>
        <p:nvPicPr>
          <p:cNvPr id="4" name="Kép 3">
            <a:extLst>
              <a:ext uri="{FF2B5EF4-FFF2-40B4-BE49-F238E27FC236}">
                <a16:creationId xmlns="" xmlns:a16="http://schemas.microsoft.com/office/drawing/2014/main" id="{23407DD1-A8B0-40A0-8A89-34148771D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104" y="2315226"/>
            <a:ext cx="8912583" cy="420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28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is">
  <a:themeElements>
    <a:clrScheme name="Parallaxis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is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is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658</TotalTime>
  <Words>240</Words>
  <Application>Microsoft Office PowerPoint</Application>
  <PresentationFormat>Szélesvásznú</PresentationFormat>
  <Paragraphs>31</Paragraphs>
  <Slides>13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6" baseType="lpstr">
      <vt:lpstr>Arial</vt:lpstr>
      <vt:lpstr>Corbel</vt:lpstr>
      <vt:lpstr>Parallaxis</vt:lpstr>
      <vt:lpstr>KÖZMEGHALLGATÁS Tájékoztató Székesfehérvár Megyei Jogú Város Önkormányzata feladatellátásáról</vt:lpstr>
      <vt:lpstr>Városfejlesztési és Üzemeltetési Igazgatóság feladatellátása</vt:lpstr>
      <vt:lpstr>Beruházási Iroda</vt:lpstr>
      <vt:lpstr>Beruházási Iroda</vt:lpstr>
      <vt:lpstr>Közlekedési Iroda</vt:lpstr>
      <vt:lpstr>Közlekedési Iroda</vt:lpstr>
      <vt:lpstr>Közlekedési Iroda</vt:lpstr>
      <vt:lpstr>Közlekedési Iroda</vt:lpstr>
      <vt:lpstr>Városüzemeltetési és Közműellátási Iroda</vt:lpstr>
      <vt:lpstr>Városüzemeltetési és Közműellátási Iroda</vt:lpstr>
      <vt:lpstr>Városüzemeltetési és Közműellátási Iroda egyéb feladatellátása</vt:lpstr>
      <vt:lpstr>Az igazgatóság által végzett beruházások a vizsgált időszakban mindösszesen</vt:lpstr>
      <vt:lpstr>Köszönöm a figyelmet!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BARTÓK BÉLA TÉR ÉS KÖZVETLEN KÖRNYEZETÉNEK REVITALIZÁCIÓJA</dc:title>
  <dc:creator>SzalaiA</dc:creator>
  <cp:lastModifiedBy>Laczi Péter</cp:lastModifiedBy>
  <cp:revision>34</cp:revision>
  <cp:lastPrinted>2018-11-14T11:31:15Z</cp:lastPrinted>
  <dcterms:created xsi:type="dcterms:W3CDTF">2018-09-11T08:47:58Z</dcterms:created>
  <dcterms:modified xsi:type="dcterms:W3CDTF">2018-11-15T07:10:17Z</dcterms:modified>
</cp:coreProperties>
</file>